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Override1.xml" ContentType="application/vnd.openxmlformats-officedocument.themeOverride+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55" r:id="rId1"/>
  </p:sldMasterIdLst>
  <p:notesMasterIdLst>
    <p:notesMasterId r:id="rId50"/>
  </p:notesMasterIdLst>
  <p:handoutMasterIdLst>
    <p:handoutMasterId r:id="rId51"/>
  </p:handoutMasterIdLst>
  <p:sldIdLst>
    <p:sldId id="367" r:id="rId2"/>
    <p:sldId id="703" r:id="rId3"/>
    <p:sldId id="705" r:id="rId4"/>
    <p:sldId id="763" r:id="rId5"/>
    <p:sldId id="714" r:id="rId6"/>
    <p:sldId id="764" r:id="rId7"/>
    <p:sldId id="720" r:id="rId8"/>
    <p:sldId id="748" r:id="rId9"/>
    <p:sldId id="702" r:id="rId10"/>
    <p:sldId id="721" r:id="rId11"/>
    <p:sldId id="707" r:id="rId12"/>
    <p:sldId id="722" r:id="rId13"/>
    <p:sldId id="723" r:id="rId14"/>
    <p:sldId id="726" r:id="rId15"/>
    <p:sldId id="724" r:id="rId16"/>
    <p:sldId id="725" r:id="rId17"/>
    <p:sldId id="712" r:id="rId18"/>
    <p:sldId id="749" r:id="rId19"/>
    <p:sldId id="729" r:id="rId20"/>
    <p:sldId id="750" r:id="rId21"/>
    <p:sldId id="731" r:id="rId22"/>
    <p:sldId id="751" r:id="rId23"/>
    <p:sldId id="733" r:id="rId24"/>
    <p:sldId id="734" r:id="rId25"/>
    <p:sldId id="760" r:id="rId26"/>
    <p:sldId id="735" r:id="rId27"/>
    <p:sldId id="758" r:id="rId28"/>
    <p:sldId id="736" r:id="rId29"/>
    <p:sldId id="737" r:id="rId30"/>
    <p:sldId id="738" r:id="rId31"/>
    <p:sldId id="739" r:id="rId32"/>
    <p:sldId id="740" r:id="rId33"/>
    <p:sldId id="753" r:id="rId34"/>
    <p:sldId id="743" r:id="rId35"/>
    <p:sldId id="754" r:id="rId36"/>
    <p:sldId id="744" r:id="rId37"/>
    <p:sldId id="755" r:id="rId38"/>
    <p:sldId id="756" r:id="rId39"/>
    <p:sldId id="757" r:id="rId40"/>
    <p:sldId id="747" r:id="rId41"/>
    <p:sldId id="752" r:id="rId42"/>
    <p:sldId id="761" r:id="rId43"/>
    <p:sldId id="762" r:id="rId44"/>
    <p:sldId id="741" r:id="rId45"/>
    <p:sldId id="742" r:id="rId46"/>
    <p:sldId id="745" r:id="rId47"/>
    <p:sldId id="746" r:id="rId48"/>
    <p:sldId id="759" r:id="rId49"/>
  </p:sldIdLst>
  <p:sldSz cx="9144000" cy="6858000" type="screen4x3"/>
  <p:notesSz cx="7010400" cy="9296400"/>
  <p:defaultTextStyle>
    <a:defPPr>
      <a:defRPr lang="en-US"/>
    </a:defPPr>
    <a:lvl1pPr algn="l" rtl="0" fontAlgn="base">
      <a:spcBef>
        <a:spcPct val="0"/>
      </a:spcBef>
      <a:spcAft>
        <a:spcPct val="0"/>
      </a:spcAft>
      <a:defRPr kumimoji="1" kern="1200">
        <a:solidFill>
          <a:schemeClr val="tx1"/>
        </a:solidFill>
        <a:latin typeface="Arial" charset="0"/>
        <a:ea typeface="新細明體" charset="-120"/>
        <a:cs typeface="Arial" charset="0"/>
      </a:defRPr>
    </a:lvl1pPr>
    <a:lvl2pPr marL="457200" algn="l" rtl="0" fontAlgn="base">
      <a:spcBef>
        <a:spcPct val="0"/>
      </a:spcBef>
      <a:spcAft>
        <a:spcPct val="0"/>
      </a:spcAft>
      <a:defRPr kumimoji="1" kern="1200">
        <a:solidFill>
          <a:schemeClr val="tx1"/>
        </a:solidFill>
        <a:latin typeface="Arial" charset="0"/>
        <a:ea typeface="新細明體" charset="-120"/>
        <a:cs typeface="Arial" charset="0"/>
      </a:defRPr>
    </a:lvl2pPr>
    <a:lvl3pPr marL="914400" algn="l" rtl="0" fontAlgn="base">
      <a:spcBef>
        <a:spcPct val="0"/>
      </a:spcBef>
      <a:spcAft>
        <a:spcPct val="0"/>
      </a:spcAft>
      <a:defRPr kumimoji="1" kern="1200">
        <a:solidFill>
          <a:schemeClr val="tx1"/>
        </a:solidFill>
        <a:latin typeface="Arial" charset="0"/>
        <a:ea typeface="新細明體" charset="-120"/>
        <a:cs typeface="Arial" charset="0"/>
      </a:defRPr>
    </a:lvl3pPr>
    <a:lvl4pPr marL="1371600" algn="l" rtl="0" fontAlgn="base">
      <a:spcBef>
        <a:spcPct val="0"/>
      </a:spcBef>
      <a:spcAft>
        <a:spcPct val="0"/>
      </a:spcAft>
      <a:defRPr kumimoji="1" kern="1200">
        <a:solidFill>
          <a:schemeClr val="tx1"/>
        </a:solidFill>
        <a:latin typeface="Arial" charset="0"/>
        <a:ea typeface="新細明體" charset="-120"/>
        <a:cs typeface="Arial" charset="0"/>
      </a:defRPr>
    </a:lvl4pPr>
    <a:lvl5pPr marL="1828800" algn="l" rtl="0" fontAlgn="base">
      <a:spcBef>
        <a:spcPct val="0"/>
      </a:spcBef>
      <a:spcAft>
        <a:spcPct val="0"/>
      </a:spcAft>
      <a:defRPr kumimoji="1" kern="1200">
        <a:solidFill>
          <a:schemeClr val="tx1"/>
        </a:solidFill>
        <a:latin typeface="Arial" charset="0"/>
        <a:ea typeface="新細明體" charset="-120"/>
        <a:cs typeface="Arial" charset="0"/>
      </a:defRPr>
    </a:lvl5pPr>
    <a:lvl6pPr marL="2286000" algn="l" defTabSz="914400" rtl="0" eaLnBrk="1" latinLnBrk="0" hangingPunct="1">
      <a:defRPr kumimoji="1" kern="1200">
        <a:solidFill>
          <a:schemeClr val="tx1"/>
        </a:solidFill>
        <a:latin typeface="Arial" charset="0"/>
        <a:ea typeface="新細明體" charset="-120"/>
        <a:cs typeface="Arial" charset="0"/>
      </a:defRPr>
    </a:lvl6pPr>
    <a:lvl7pPr marL="2743200" algn="l" defTabSz="914400" rtl="0" eaLnBrk="1" latinLnBrk="0" hangingPunct="1">
      <a:defRPr kumimoji="1" kern="1200">
        <a:solidFill>
          <a:schemeClr val="tx1"/>
        </a:solidFill>
        <a:latin typeface="Arial" charset="0"/>
        <a:ea typeface="新細明體" charset="-120"/>
        <a:cs typeface="Arial" charset="0"/>
      </a:defRPr>
    </a:lvl7pPr>
    <a:lvl8pPr marL="3200400" algn="l" defTabSz="914400" rtl="0" eaLnBrk="1" latinLnBrk="0" hangingPunct="1">
      <a:defRPr kumimoji="1" kern="1200">
        <a:solidFill>
          <a:schemeClr val="tx1"/>
        </a:solidFill>
        <a:latin typeface="Arial" charset="0"/>
        <a:ea typeface="新細明體" charset="-120"/>
        <a:cs typeface="Arial" charset="0"/>
      </a:defRPr>
    </a:lvl8pPr>
    <a:lvl9pPr marL="3657600" algn="l" defTabSz="914400" rtl="0" eaLnBrk="1" latinLnBrk="0" hangingPunct="1">
      <a:defRPr kumimoji="1" kern="1200">
        <a:solidFill>
          <a:schemeClr val="tx1"/>
        </a:solidFill>
        <a:latin typeface="Arial" charset="0"/>
        <a:ea typeface="新細明體" charset="-120"/>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guide id="3" orient="horz" pos="2928">
          <p15:clr>
            <a:srgbClr val="A4A3A4"/>
          </p15:clr>
        </p15:guide>
        <p15:guide id="4"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eo" initials="N" lastIdx="7"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0000F2"/>
    <a:srgbClr val="00FC00"/>
    <a:srgbClr val="CC0000"/>
    <a:srgbClr val="E0304C"/>
    <a:srgbClr val="1B1C17"/>
    <a:srgbClr val="C8C800"/>
    <a:srgbClr val="4C6392"/>
    <a:srgbClr val="E51837"/>
    <a:srgbClr val="438F3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644" autoAdjust="0"/>
    <p:restoredTop sz="96881" autoAdjust="0"/>
  </p:normalViewPr>
  <p:slideViewPr>
    <p:cSldViewPr>
      <p:cViewPr varScale="1">
        <p:scale>
          <a:sx n="117" d="100"/>
          <a:sy n="117" d="100"/>
        </p:scale>
        <p:origin x="1206" y="84"/>
      </p:cViewPr>
      <p:guideLst>
        <p:guide orient="horz" pos="2160"/>
        <p:guide pos="2880"/>
      </p:guideLst>
    </p:cSldViewPr>
  </p:slideViewPr>
  <p:outlineViewPr>
    <p:cViewPr>
      <p:scale>
        <a:sx n="33" d="100"/>
        <a:sy n="33" d="100"/>
      </p:scale>
      <p:origin x="24" y="0"/>
    </p:cViewPr>
  </p:outlineViewPr>
  <p:notesTextViewPr>
    <p:cViewPr>
      <p:scale>
        <a:sx n="100" d="100"/>
        <a:sy n="100" d="100"/>
      </p:scale>
      <p:origin x="0" y="0"/>
    </p:cViewPr>
  </p:notesTextViewPr>
  <p:sorterViewPr>
    <p:cViewPr>
      <p:scale>
        <a:sx n="100" d="100"/>
        <a:sy n="100" d="100"/>
      </p:scale>
      <p:origin x="0" y="-7542"/>
    </p:cViewPr>
  </p:sorterViewPr>
  <p:notesViewPr>
    <p:cSldViewPr>
      <p:cViewPr varScale="1">
        <p:scale>
          <a:sx n="71" d="100"/>
          <a:sy n="71" d="100"/>
        </p:scale>
        <p:origin x="3029" y="72"/>
      </p:cViewPr>
      <p:guideLst>
        <p:guide orient="horz" pos="2880"/>
        <p:guide pos="2160"/>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01D4071-7ABC-4C96-81E7-451998778B79}" type="doc">
      <dgm:prSet loTypeId="urn:microsoft.com/office/officeart/2005/8/layout/radial1" loCatId="relationship" qsTypeId="urn:microsoft.com/office/officeart/2005/8/quickstyle/3d1" qsCatId="3D" csTypeId="urn:microsoft.com/office/officeart/2005/8/colors/accent1_2" csCatId="accent1" phldr="1"/>
      <dgm:spPr/>
      <dgm:t>
        <a:bodyPr/>
        <a:lstStyle/>
        <a:p>
          <a:endParaRPr lang="zh-CN" altLang="en-US"/>
        </a:p>
      </dgm:t>
    </dgm:pt>
    <dgm:pt modelId="{117EB190-5801-4572-9636-EADE266F44AC}">
      <dgm:prSet phldrT="[Text]" custT="1"/>
      <dgm:spPr/>
      <dgm:t>
        <a:bodyPr/>
        <a:lstStyle/>
        <a:p>
          <a:r>
            <a:rPr lang="en-US" altLang="zh-CN" sz="2800" b="1" dirty="0" smtClean="0">
              <a:solidFill>
                <a:schemeClr val="tx1"/>
              </a:solidFill>
              <a:latin typeface="Calibri" panose="020F0502020204030204" pitchFamily="34" charset="0"/>
              <a:cs typeface="Calibri" panose="020F0502020204030204" pitchFamily="34" charset="0"/>
            </a:rPr>
            <a:t>3D Printing</a:t>
          </a:r>
          <a:endParaRPr lang="zh-CN" altLang="en-US" sz="2800" b="1" dirty="0">
            <a:solidFill>
              <a:schemeClr val="tx1"/>
            </a:solidFill>
            <a:latin typeface="Calibri" panose="020F0502020204030204" pitchFamily="34" charset="0"/>
            <a:cs typeface="Calibri" panose="020F0502020204030204" pitchFamily="34" charset="0"/>
          </a:endParaRPr>
        </a:p>
      </dgm:t>
    </dgm:pt>
    <dgm:pt modelId="{C179E66C-70E0-4D0F-A8C1-82FCA4740407}" type="parTrans" cxnId="{48EAF55D-C8C3-408C-948D-6AD7D5B1CB83}">
      <dgm:prSet/>
      <dgm:spPr/>
      <dgm:t>
        <a:bodyPr/>
        <a:lstStyle/>
        <a:p>
          <a:endParaRPr lang="zh-CN" altLang="en-US"/>
        </a:p>
      </dgm:t>
    </dgm:pt>
    <dgm:pt modelId="{75DDC364-ABA4-4117-8BAA-EDB53EF7E413}" type="sibTrans" cxnId="{48EAF55D-C8C3-408C-948D-6AD7D5B1CB83}">
      <dgm:prSet/>
      <dgm:spPr/>
      <dgm:t>
        <a:bodyPr/>
        <a:lstStyle/>
        <a:p>
          <a:endParaRPr lang="zh-CN" altLang="en-US"/>
        </a:p>
      </dgm:t>
    </dgm:pt>
    <dgm:pt modelId="{14B67AE8-61B5-46D2-AF33-7EA474F4FB55}">
      <dgm:prSet phldrT="[Text]" custT="1"/>
      <dgm:spPr/>
      <dgm:t>
        <a:bodyPr/>
        <a:lstStyle/>
        <a:p>
          <a:endParaRPr lang="zh-CN" altLang="en-US" sz="1600" b="1" dirty="0">
            <a:solidFill>
              <a:schemeClr val="tx1"/>
            </a:solidFill>
            <a:latin typeface="Calibri" panose="020F0502020204030204" pitchFamily="34" charset="0"/>
            <a:cs typeface="Calibri" panose="020F0502020204030204" pitchFamily="34" charset="0"/>
          </a:endParaRPr>
        </a:p>
      </dgm:t>
    </dgm:pt>
    <dgm:pt modelId="{65D81D2D-3CB0-4877-8183-F9ABE4AC547C}" type="parTrans" cxnId="{4698C53E-B0E6-452D-9F06-412034E10B75}">
      <dgm:prSet/>
      <dgm:spPr/>
      <dgm:t>
        <a:bodyPr/>
        <a:lstStyle/>
        <a:p>
          <a:endParaRPr lang="zh-CN" altLang="en-US"/>
        </a:p>
      </dgm:t>
    </dgm:pt>
    <dgm:pt modelId="{B6CA7B2B-00A3-481E-8858-3DE0170786C5}" type="sibTrans" cxnId="{4698C53E-B0E6-452D-9F06-412034E10B75}">
      <dgm:prSet/>
      <dgm:spPr/>
      <dgm:t>
        <a:bodyPr/>
        <a:lstStyle/>
        <a:p>
          <a:endParaRPr lang="zh-CN" altLang="en-US"/>
        </a:p>
      </dgm:t>
    </dgm:pt>
    <dgm:pt modelId="{D569484C-EF28-4F03-A8BD-E3D6B3C236AE}">
      <dgm:prSet phldrT="[Text]" custT="1"/>
      <dgm:spPr/>
      <dgm:t>
        <a:bodyPr/>
        <a:lstStyle/>
        <a:p>
          <a:endParaRPr lang="zh-CN" altLang="en-US" sz="2000" b="1" dirty="0">
            <a:solidFill>
              <a:schemeClr val="tx1"/>
            </a:solidFill>
            <a:latin typeface="Calibri" panose="020F0502020204030204" pitchFamily="34" charset="0"/>
            <a:cs typeface="Calibri" panose="020F0502020204030204" pitchFamily="34" charset="0"/>
          </a:endParaRPr>
        </a:p>
      </dgm:t>
    </dgm:pt>
    <dgm:pt modelId="{45CCC89B-DCF2-459A-9A65-AE0CC8D1ABB5}" type="parTrans" cxnId="{0EF84B64-C0CE-433D-937B-06B91FEC610F}">
      <dgm:prSet/>
      <dgm:spPr/>
      <dgm:t>
        <a:bodyPr/>
        <a:lstStyle/>
        <a:p>
          <a:endParaRPr lang="zh-CN" altLang="en-US"/>
        </a:p>
      </dgm:t>
    </dgm:pt>
    <dgm:pt modelId="{09741E4D-0D22-4AE9-82B9-6EC2AD00546A}" type="sibTrans" cxnId="{0EF84B64-C0CE-433D-937B-06B91FEC610F}">
      <dgm:prSet/>
      <dgm:spPr/>
      <dgm:t>
        <a:bodyPr/>
        <a:lstStyle/>
        <a:p>
          <a:endParaRPr lang="zh-CN" altLang="en-US"/>
        </a:p>
      </dgm:t>
    </dgm:pt>
    <dgm:pt modelId="{96F29C14-0F2C-4C3F-B64A-7CA2789BFA35}">
      <dgm:prSet custT="1"/>
      <dgm:spPr/>
      <dgm:t>
        <a:bodyPr/>
        <a:lstStyle/>
        <a:p>
          <a:endParaRPr lang="zh-CN" altLang="en-US" sz="1600" b="1" dirty="0">
            <a:solidFill>
              <a:schemeClr val="tx1"/>
            </a:solidFill>
            <a:latin typeface="Calibri" panose="020F0502020204030204" pitchFamily="34" charset="0"/>
            <a:cs typeface="Calibri" panose="020F0502020204030204" pitchFamily="34" charset="0"/>
          </a:endParaRPr>
        </a:p>
      </dgm:t>
    </dgm:pt>
    <dgm:pt modelId="{CB0B2744-DC2A-4C84-89D1-84ADDDDFFB58}" type="parTrans" cxnId="{31918709-60BE-45E0-87E8-F8A765512C6C}">
      <dgm:prSet/>
      <dgm:spPr/>
      <dgm:t>
        <a:bodyPr/>
        <a:lstStyle/>
        <a:p>
          <a:endParaRPr lang="zh-CN" altLang="en-US"/>
        </a:p>
      </dgm:t>
    </dgm:pt>
    <dgm:pt modelId="{06FCEA50-CFD0-4EB1-B683-D295022E431B}" type="sibTrans" cxnId="{31918709-60BE-45E0-87E8-F8A765512C6C}">
      <dgm:prSet/>
      <dgm:spPr/>
      <dgm:t>
        <a:bodyPr/>
        <a:lstStyle/>
        <a:p>
          <a:endParaRPr lang="zh-CN" altLang="en-US"/>
        </a:p>
      </dgm:t>
    </dgm:pt>
    <dgm:pt modelId="{23092364-D3B8-4384-A84C-218B74BF418A}">
      <dgm:prSet phldrT="[Text]" custT="1"/>
      <dgm:spPr/>
      <dgm:t>
        <a:bodyPr/>
        <a:lstStyle/>
        <a:p>
          <a:pPr algn="ctr"/>
          <a:endParaRPr lang="zh-CN" altLang="en-US" sz="2000" b="1" dirty="0">
            <a:solidFill>
              <a:schemeClr val="tx1"/>
            </a:solidFill>
            <a:latin typeface="Calibri" panose="020F0502020204030204" pitchFamily="34" charset="0"/>
            <a:cs typeface="Calibri" panose="020F0502020204030204" pitchFamily="34" charset="0"/>
          </a:endParaRPr>
        </a:p>
      </dgm:t>
    </dgm:pt>
    <dgm:pt modelId="{977D416D-6A15-462C-9ED0-8C8E557FA8FC}" type="parTrans" cxnId="{BB8783B1-143F-4F3D-9B6D-4A4F125FED39}">
      <dgm:prSet/>
      <dgm:spPr/>
      <dgm:t>
        <a:bodyPr/>
        <a:lstStyle/>
        <a:p>
          <a:endParaRPr lang="zh-CN" altLang="en-US"/>
        </a:p>
      </dgm:t>
    </dgm:pt>
    <dgm:pt modelId="{01EAB4B3-D979-4F01-A9A3-D1FF7B92EA89}" type="sibTrans" cxnId="{BB8783B1-143F-4F3D-9B6D-4A4F125FED39}">
      <dgm:prSet/>
      <dgm:spPr/>
      <dgm:t>
        <a:bodyPr/>
        <a:lstStyle/>
        <a:p>
          <a:endParaRPr lang="zh-CN" altLang="en-US"/>
        </a:p>
      </dgm:t>
    </dgm:pt>
    <dgm:pt modelId="{98A1FD6E-F17F-444B-A6C2-E24D2D611D57}">
      <dgm:prSet custT="1"/>
      <dgm:spPr/>
      <dgm:t>
        <a:bodyPr/>
        <a:lstStyle/>
        <a:p>
          <a:endParaRPr lang="zh-CN" altLang="en-US" sz="2000" b="1" dirty="0">
            <a:solidFill>
              <a:schemeClr val="tx1"/>
            </a:solidFill>
            <a:latin typeface="Calibri" panose="020F0502020204030204" pitchFamily="34" charset="0"/>
            <a:cs typeface="Calibri" panose="020F0502020204030204" pitchFamily="34" charset="0"/>
          </a:endParaRPr>
        </a:p>
      </dgm:t>
    </dgm:pt>
    <dgm:pt modelId="{4A8C4611-8D23-47E0-A3DA-116EE8A0DBCA}" type="parTrans" cxnId="{8E88D80A-E175-4CB3-AA60-FDA9E93DF200}">
      <dgm:prSet/>
      <dgm:spPr/>
      <dgm:t>
        <a:bodyPr/>
        <a:lstStyle/>
        <a:p>
          <a:endParaRPr lang="zh-CN" altLang="en-US"/>
        </a:p>
      </dgm:t>
    </dgm:pt>
    <dgm:pt modelId="{B8E9961B-C280-4963-96A4-56218C415F18}" type="sibTrans" cxnId="{8E88D80A-E175-4CB3-AA60-FDA9E93DF200}">
      <dgm:prSet/>
      <dgm:spPr/>
      <dgm:t>
        <a:bodyPr/>
        <a:lstStyle/>
        <a:p>
          <a:endParaRPr lang="zh-CN" altLang="en-US"/>
        </a:p>
      </dgm:t>
    </dgm:pt>
    <dgm:pt modelId="{5A203E90-58D4-4488-A8AC-638DF1E772D7}" type="pres">
      <dgm:prSet presAssocID="{401D4071-7ABC-4C96-81E7-451998778B79}" presName="cycle" presStyleCnt="0">
        <dgm:presLayoutVars>
          <dgm:chMax val="1"/>
          <dgm:dir/>
          <dgm:animLvl val="ctr"/>
          <dgm:resizeHandles val="exact"/>
        </dgm:presLayoutVars>
      </dgm:prSet>
      <dgm:spPr/>
      <dgm:t>
        <a:bodyPr/>
        <a:lstStyle/>
        <a:p>
          <a:endParaRPr lang="zh-CN" altLang="en-US"/>
        </a:p>
      </dgm:t>
    </dgm:pt>
    <dgm:pt modelId="{1C4CDDD3-FF41-4EC6-B78F-F0FF9862C55D}" type="pres">
      <dgm:prSet presAssocID="{117EB190-5801-4572-9636-EADE266F44AC}" presName="centerShape" presStyleLbl="node0" presStyleIdx="0" presStyleCnt="1" custLinFactNeighborX="-47170" custLinFactNeighborY="-5350"/>
      <dgm:spPr/>
      <dgm:t>
        <a:bodyPr/>
        <a:lstStyle/>
        <a:p>
          <a:endParaRPr lang="zh-CN" altLang="en-US"/>
        </a:p>
      </dgm:t>
    </dgm:pt>
    <dgm:pt modelId="{03B1059A-94A7-4B96-9399-909BC1001120}" type="pres">
      <dgm:prSet presAssocID="{65D81D2D-3CB0-4877-8183-F9ABE4AC547C}" presName="Name9" presStyleLbl="parChTrans1D2" presStyleIdx="0" presStyleCnt="5"/>
      <dgm:spPr/>
      <dgm:t>
        <a:bodyPr/>
        <a:lstStyle/>
        <a:p>
          <a:endParaRPr lang="zh-CN" altLang="en-US"/>
        </a:p>
      </dgm:t>
    </dgm:pt>
    <dgm:pt modelId="{D8037026-BD57-4E93-A664-1D49D3F260F2}" type="pres">
      <dgm:prSet presAssocID="{65D81D2D-3CB0-4877-8183-F9ABE4AC547C}" presName="connTx" presStyleLbl="parChTrans1D2" presStyleIdx="0" presStyleCnt="5"/>
      <dgm:spPr/>
      <dgm:t>
        <a:bodyPr/>
        <a:lstStyle/>
        <a:p>
          <a:endParaRPr lang="zh-CN" altLang="en-US"/>
        </a:p>
      </dgm:t>
    </dgm:pt>
    <dgm:pt modelId="{61A9A4FF-2C42-4B11-B8C5-DD1D4BB77E1A}" type="pres">
      <dgm:prSet presAssocID="{14B67AE8-61B5-46D2-AF33-7EA474F4FB55}" presName="node" presStyleLbl="node1" presStyleIdx="0" presStyleCnt="5" custScaleX="65096" custScaleY="60778" custRadScaleRad="116263" custRadScaleInc="-31670">
        <dgm:presLayoutVars>
          <dgm:bulletEnabled val="1"/>
        </dgm:presLayoutVars>
      </dgm:prSet>
      <dgm:spPr/>
      <dgm:t>
        <a:bodyPr/>
        <a:lstStyle/>
        <a:p>
          <a:endParaRPr lang="zh-CN" altLang="en-US"/>
        </a:p>
      </dgm:t>
    </dgm:pt>
    <dgm:pt modelId="{834A665C-6705-4218-9F42-D83F392E7307}" type="pres">
      <dgm:prSet presAssocID="{45CCC89B-DCF2-459A-9A65-AE0CC8D1ABB5}" presName="Name9" presStyleLbl="parChTrans1D2" presStyleIdx="1" presStyleCnt="5"/>
      <dgm:spPr/>
      <dgm:t>
        <a:bodyPr/>
        <a:lstStyle/>
        <a:p>
          <a:endParaRPr lang="zh-CN" altLang="en-US"/>
        </a:p>
      </dgm:t>
    </dgm:pt>
    <dgm:pt modelId="{8733FB91-E61B-4E86-80A0-FB9927C87F54}" type="pres">
      <dgm:prSet presAssocID="{45CCC89B-DCF2-459A-9A65-AE0CC8D1ABB5}" presName="connTx" presStyleLbl="parChTrans1D2" presStyleIdx="1" presStyleCnt="5"/>
      <dgm:spPr/>
      <dgm:t>
        <a:bodyPr/>
        <a:lstStyle/>
        <a:p>
          <a:endParaRPr lang="zh-CN" altLang="en-US"/>
        </a:p>
      </dgm:t>
    </dgm:pt>
    <dgm:pt modelId="{C7B5A2E1-1656-43A4-94B8-3AE96ACD2EB0}" type="pres">
      <dgm:prSet presAssocID="{D569484C-EF28-4F03-A8BD-E3D6B3C236AE}" presName="node" presStyleLbl="node1" presStyleIdx="1" presStyleCnt="5" custScaleX="66057" custScaleY="61389" custRadScaleRad="63432" custRadScaleInc="-226450">
        <dgm:presLayoutVars>
          <dgm:bulletEnabled val="1"/>
        </dgm:presLayoutVars>
      </dgm:prSet>
      <dgm:spPr/>
      <dgm:t>
        <a:bodyPr/>
        <a:lstStyle/>
        <a:p>
          <a:endParaRPr lang="zh-CN" altLang="en-US"/>
        </a:p>
      </dgm:t>
    </dgm:pt>
    <dgm:pt modelId="{A04C5A2E-19A9-4CCE-AB6E-301A82C445C5}" type="pres">
      <dgm:prSet presAssocID="{CB0B2744-DC2A-4C84-89D1-84ADDDDFFB58}" presName="Name9" presStyleLbl="parChTrans1D2" presStyleIdx="2" presStyleCnt="5"/>
      <dgm:spPr/>
      <dgm:t>
        <a:bodyPr/>
        <a:lstStyle/>
        <a:p>
          <a:endParaRPr lang="zh-CN" altLang="en-US"/>
        </a:p>
      </dgm:t>
    </dgm:pt>
    <dgm:pt modelId="{36E36569-FB05-4EC8-BDDF-23FDCF6C20F8}" type="pres">
      <dgm:prSet presAssocID="{CB0B2744-DC2A-4C84-89D1-84ADDDDFFB58}" presName="connTx" presStyleLbl="parChTrans1D2" presStyleIdx="2" presStyleCnt="5"/>
      <dgm:spPr/>
      <dgm:t>
        <a:bodyPr/>
        <a:lstStyle/>
        <a:p>
          <a:endParaRPr lang="zh-CN" altLang="en-US"/>
        </a:p>
      </dgm:t>
    </dgm:pt>
    <dgm:pt modelId="{6F4CA9B1-3549-47DE-A6B8-25AAC7C2DB15}" type="pres">
      <dgm:prSet presAssocID="{96F29C14-0F2C-4C3F-B64A-7CA2789BFA35}" presName="node" presStyleLbl="node1" presStyleIdx="2" presStyleCnt="5" custScaleX="64608" custScaleY="62764" custRadScaleRad="11383" custRadScaleInc="-381706">
        <dgm:presLayoutVars>
          <dgm:bulletEnabled val="1"/>
        </dgm:presLayoutVars>
      </dgm:prSet>
      <dgm:spPr/>
      <dgm:t>
        <a:bodyPr/>
        <a:lstStyle/>
        <a:p>
          <a:endParaRPr lang="zh-CN" altLang="en-US"/>
        </a:p>
      </dgm:t>
    </dgm:pt>
    <dgm:pt modelId="{C351E80A-7428-43C9-8E18-FD01C7A4A473}" type="pres">
      <dgm:prSet presAssocID="{977D416D-6A15-462C-9ED0-8C8E557FA8FC}" presName="Name9" presStyleLbl="parChTrans1D2" presStyleIdx="3" presStyleCnt="5"/>
      <dgm:spPr/>
      <dgm:t>
        <a:bodyPr/>
        <a:lstStyle/>
        <a:p>
          <a:endParaRPr lang="zh-CN" altLang="en-US"/>
        </a:p>
      </dgm:t>
    </dgm:pt>
    <dgm:pt modelId="{B66BCBDA-4660-4007-ABFF-E43EB5BC7FD9}" type="pres">
      <dgm:prSet presAssocID="{977D416D-6A15-462C-9ED0-8C8E557FA8FC}" presName="connTx" presStyleLbl="parChTrans1D2" presStyleIdx="3" presStyleCnt="5"/>
      <dgm:spPr/>
      <dgm:t>
        <a:bodyPr/>
        <a:lstStyle/>
        <a:p>
          <a:endParaRPr lang="zh-CN" altLang="en-US"/>
        </a:p>
      </dgm:t>
    </dgm:pt>
    <dgm:pt modelId="{EC88AB62-11EA-4DAA-A154-59CE729A45D0}" type="pres">
      <dgm:prSet presAssocID="{23092364-D3B8-4384-A84C-218B74BF418A}" presName="node" presStyleLbl="node1" presStyleIdx="3" presStyleCnt="5" custScaleX="63850" custScaleY="63441" custRadScaleRad="44845" custRadScaleInc="-59310">
        <dgm:presLayoutVars>
          <dgm:bulletEnabled val="1"/>
        </dgm:presLayoutVars>
      </dgm:prSet>
      <dgm:spPr/>
      <dgm:t>
        <a:bodyPr/>
        <a:lstStyle/>
        <a:p>
          <a:endParaRPr lang="zh-CN" altLang="en-US"/>
        </a:p>
      </dgm:t>
    </dgm:pt>
    <dgm:pt modelId="{D03C5670-BE13-434F-84B5-2A04FD58AD12}" type="pres">
      <dgm:prSet presAssocID="{4A8C4611-8D23-47E0-A3DA-116EE8A0DBCA}" presName="Name9" presStyleLbl="parChTrans1D2" presStyleIdx="4" presStyleCnt="5"/>
      <dgm:spPr/>
      <dgm:t>
        <a:bodyPr/>
        <a:lstStyle/>
        <a:p>
          <a:endParaRPr lang="zh-CN" altLang="en-US"/>
        </a:p>
      </dgm:t>
    </dgm:pt>
    <dgm:pt modelId="{248CE75B-00CC-4457-8EB9-2B674F326092}" type="pres">
      <dgm:prSet presAssocID="{4A8C4611-8D23-47E0-A3DA-116EE8A0DBCA}" presName="connTx" presStyleLbl="parChTrans1D2" presStyleIdx="4" presStyleCnt="5"/>
      <dgm:spPr/>
      <dgm:t>
        <a:bodyPr/>
        <a:lstStyle/>
        <a:p>
          <a:endParaRPr lang="zh-CN" altLang="en-US"/>
        </a:p>
      </dgm:t>
    </dgm:pt>
    <dgm:pt modelId="{2C6CFC64-37B2-405A-9893-45DE6B77C9F9}" type="pres">
      <dgm:prSet presAssocID="{98A1FD6E-F17F-444B-A6C2-E24D2D611D57}" presName="node" presStyleLbl="node1" presStyleIdx="4" presStyleCnt="5" custScaleX="63576" custScaleY="63192" custRadScaleRad="97729" custRadScaleInc="-263195">
        <dgm:presLayoutVars>
          <dgm:bulletEnabled val="1"/>
        </dgm:presLayoutVars>
      </dgm:prSet>
      <dgm:spPr/>
      <dgm:t>
        <a:bodyPr/>
        <a:lstStyle/>
        <a:p>
          <a:endParaRPr lang="zh-CN" altLang="en-US"/>
        </a:p>
      </dgm:t>
    </dgm:pt>
  </dgm:ptLst>
  <dgm:cxnLst>
    <dgm:cxn modelId="{31918709-60BE-45E0-87E8-F8A765512C6C}" srcId="{117EB190-5801-4572-9636-EADE266F44AC}" destId="{96F29C14-0F2C-4C3F-B64A-7CA2789BFA35}" srcOrd="2" destOrd="0" parTransId="{CB0B2744-DC2A-4C84-89D1-84ADDDDFFB58}" sibTransId="{06FCEA50-CFD0-4EB1-B683-D295022E431B}"/>
    <dgm:cxn modelId="{74C5882A-FEAD-41FA-8283-E64DFC6A24E7}" type="presOf" srcId="{401D4071-7ABC-4C96-81E7-451998778B79}" destId="{5A203E90-58D4-4488-A8AC-638DF1E772D7}" srcOrd="0" destOrd="0" presId="urn:microsoft.com/office/officeart/2005/8/layout/radial1"/>
    <dgm:cxn modelId="{4055F772-5EC3-4798-840D-70CE7BDF6186}" type="presOf" srcId="{4A8C4611-8D23-47E0-A3DA-116EE8A0DBCA}" destId="{D03C5670-BE13-434F-84B5-2A04FD58AD12}" srcOrd="0" destOrd="0" presId="urn:microsoft.com/office/officeart/2005/8/layout/radial1"/>
    <dgm:cxn modelId="{7D1C8178-EE9F-4501-91B7-B4015B019222}" type="presOf" srcId="{CB0B2744-DC2A-4C84-89D1-84ADDDDFFB58}" destId="{A04C5A2E-19A9-4CCE-AB6E-301A82C445C5}" srcOrd="0" destOrd="0" presId="urn:microsoft.com/office/officeart/2005/8/layout/radial1"/>
    <dgm:cxn modelId="{D43E0AE9-D3EA-420C-81AE-03F57301EAE6}" type="presOf" srcId="{CB0B2744-DC2A-4C84-89D1-84ADDDDFFB58}" destId="{36E36569-FB05-4EC8-BDDF-23FDCF6C20F8}" srcOrd="1" destOrd="0" presId="urn:microsoft.com/office/officeart/2005/8/layout/radial1"/>
    <dgm:cxn modelId="{207E4EB2-DA32-40AC-BDAA-6B078D8EA3CB}" type="presOf" srcId="{45CCC89B-DCF2-459A-9A65-AE0CC8D1ABB5}" destId="{834A665C-6705-4218-9F42-D83F392E7307}" srcOrd="0" destOrd="0" presId="urn:microsoft.com/office/officeart/2005/8/layout/radial1"/>
    <dgm:cxn modelId="{5B13717A-3B8A-4184-8FF8-35A196511738}" type="presOf" srcId="{117EB190-5801-4572-9636-EADE266F44AC}" destId="{1C4CDDD3-FF41-4EC6-B78F-F0FF9862C55D}" srcOrd="0" destOrd="0" presId="urn:microsoft.com/office/officeart/2005/8/layout/radial1"/>
    <dgm:cxn modelId="{BB8783B1-143F-4F3D-9B6D-4A4F125FED39}" srcId="{117EB190-5801-4572-9636-EADE266F44AC}" destId="{23092364-D3B8-4384-A84C-218B74BF418A}" srcOrd="3" destOrd="0" parTransId="{977D416D-6A15-462C-9ED0-8C8E557FA8FC}" sibTransId="{01EAB4B3-D979-4F01-A9A3-D1FF7B92EA89}"/>
    <dgm:cxn modelId="{06E2CF6E-770E-47F3-BF6C-73DE7FFBB128}" type="presOf" srcId="{45CCC89B-DCF2-459A-9A65-AE0CC8D1ABB5}" destId="{8733FB91-E61B-4E86-80A0-FB9927C87F54}" srcOrd="1" destOrd="0" presId="urn:microsoft.com/office/officeart/2005/8/layout/radial1"/>
    <dgm:cxn modelId="{48EAF55D-C8C3-408C-948D-6AD7D5B1CB83}" srcId="{401D4071-7ABC-4C96-81E7-451998778B79}" destId="{117EB190-5801-4572-9636-EADE266F44AC}" srcOrd="0" destOrd="0" parTransId="{C179E66C-70E0-4D0F-A8C1-82FCA4740407}" sibTransId="{75DDC364-ABA4-4117-8BAA-EDB53EF7E413}"/>
    <dgm:cxn modelId="{294DF180-5539-498C-BB9B-AFCD0D2EE590}" type="presOf" srcId="{96F29C14-0F2C-4C3F-B64A-7CA2789BFA35}" destId="{6F4CA9B1-3549-47DE-A6B8-25AAC7C2DB15}" srcOrd="0" destOrd="0" presId="urn:microsoft.com/office/officeart/2005/8/layout/radial1"/>
    <dgm:cxn modelId="{8E88D80A-E175-4CB3-AA60-FDA9E93DF200}" srcId="{117EB190-5801-4572-9636-EADE266F44AC}" destId="{98A1FD6E-F17F-444B-A6C2-E24D2D611D57}" srcOrd="4" destOrd="0" parTransId="{4A8C4611-8D23-47E0-A3DA-116EE8A0DBCA}" sibTransId="{B8E9961B-C280-4963-96A4-56218C415F18}"/>
    <dgm:cxn modelId="{F18A7F4D-D4A7-4679-B212-72C014FA6EEF}" type="presOf" srcId="{65D81D2D-3CB0-4877-8183-F9ABE4AC547C}" destId="{03B1059A-94A7-4B96-9399-909BC1001120}" srcOrd="0" destOrd="0" presId="urn:microsoft.com/office/officeart/2005/8/layout/radial1"/>
    <dgm:cxn modelId="{F601EBF2-B0F6-40F1-9508-A0EC825C9DD3}" type="presOf" srcId="{977D416D-6A15-462C-9ED0-8C8E557FA8FC}" destId="{C351E80A-7428-43C9-8E18-FD01C7A4A473}" srcOrd="0" destOrd="0" presId="urn:microsoft.com/office/officeart/2005/8/layout/radial1"/>
    <dgm:cxn modelId="{0EF84B64-C0CE-433D-937B-06B91FEC610F}" srcId="{117EB190-5801-4572-9636-EADE266F44AC}" destId="{D569484C-EF28-4F03-A8BD-E3D6B3C236AE}" srcOrd="1" destOrd="0" parTransId="{45CCC89B-DCF2-459A-9A65-AE0CC8D1ABB5}" sibTransId="{09741E4D-0D22-4AE9-82B9-6EC2AD00546A}"/>
    <dgm:cxn modelId="{4698C53E-B0E6-452D-9F06-412034E10B75}" srcId="{117EB190-5801-4572-9636-EADE266F44AC}" destId="{14B67AE8-61B5-46D2-AF33-7EA474F4FB55}" srcOrd="0" destOrd="0" parTransId="{65D81D2D-3CB0-4877-8183-F9ABE4AC547C}" sibTransId="{B6CA7B2B-00A3-481E-8858-3DE0170786C5}"/>
    <dgm:cxn modelId="{EBE65DC7-D314-41D3-BA5B-5C450704F071}" type="presOf" srcId="{98A1FD6E-F17F-444B-A6C2-E24D2D611D57}" destId="{2C6CFC64-37B2-405A-9893-45DE6B77C9F9}" srcOrd="0" destOrd="0" presId="urn:microsoft.com/office/officeart/2005/8/layout/radial1"/>
    <dgm:cxn modelId="{F596001D-9896-402C-9931-BBE54F9CDCA4}" type="presOf" srcId="{D569484C-EF28-4F03-A8BD-E3D6B3C236AE}" destId="{C7B5A2E1-1656-43A4-94B8-3AE96ACD2EB0}" srcOrd="0" destOrd="0" presId="urn:microsoft.com/office/officeart/2005/8/layout/radial1"/>
    <dgm:cxn modelId="{202E87D8-3608-4AB0-A870-51D8FD91E151}" type="presOf" srcId="{4A8C4611-8D23-47E0-A3DA-116EE8A0DBCA}" destId="{248CE75B-00CC-4457-8EB9-2B674F326092}" srcOrd="1" destOrd="0" presId="urn:microsoft.com/office/officeart/2005/8/layout/radial1"/>
    <dgm:cxn modelId="{E2A02318-8624-4911-B004-595986E4653E}" type="presOf" srcId="{977D416D-6A15-462C-9ED0-8C8E557FA8FC}" destId="{B66BCBDA-4660-4007-ABFF-E43EB5BC7FD9}" srcOrd="1" destOrd="0" presId="urn:microsoft.com/office/officeart/2005/8/layout/radial1"/>
    <dgm:cxn modelId="{DDB7998E-F035-4B63-AE7D-57001CF037BE}" type="presOf" srcId="{65D81D2D-3CB0-4877-8183-F9ABE4AC547C}" destId="{D8037026-BD57-4E93-A664-1D49D3F260F2}" srcOrd="1" destOrd="0" presId="urn:microsoft.com/office/officeart/2005/8/layout/radial1"/>
    <dgm:cxn modelId="{E2C46F83-CE2C-406D-B221-1B4F820D9C7F}" type="presOf" srcId="{14B67AE8-61B5-46D2-AF33-7EA474F4FB55}" destId="{61A9A4FF-2C42-4B11-B8C5-DD1D4BB77E1A}" srcOrd="0" destOrd="0" presId="urn:microsoft.com/office/officeart/2005/8/layout/radial1"/>
    <dgm:cxn modelId="{1C9ADE99-5E92-4263-A9C9-E7DF79C6ABCC}" type="presOf" srcId="{23092364-D3B8-4384-A84C-218B74BF418A}" destId="{EC88AB62-11EA-4DAA-A154-59CE729A45D0}" srcOrd="0" destOrd="0" presId="urn:microsoft.com/office/officeart/2005/8/layout/radial1"/>
    <dgm:cxn modelId="{CB3928DA-A3AD-4563-88AF-B34581F08E79}" type="presParOf" srcId="{5A203E90-58D4-4488-A8AC-638DF1E772D7}" destId="{1C4CDDD3-FF41-4EC6-B78F-F0FF9862C55D}" srcOrd="0" destOrd="0" presId="urn:microsoft.com/office/officeart/2005/8/layout/radial1"/>
    <dgm:cxn modelId="{42BA15CB-E90C-4E79-9BEC-9A376B0243DE}" type="presParOf" srcId="{5A203E90-58D4-4488-A8AC-638DF1E772D7}" destId="{03B1059A-94A7-4B96-9399-909BC1001120}" srcOrd="1" destOrd="0" presId="urn:microsoft.com/office/officeart/2005/8/layout/radial1"/>
    <dgm:cxn modelId="{1C395E9E-6E2B-4824-B8BB-E943075CC9C1}" type="presParOf" srcId="{03B1059A-94A7-4B96-9399-909BC1001120}" destId="{D8037026-BD57-4E93-A664-1D49D3F260F2}" srcOrd="0" destOrd="0" presId="urn:microsoft.com/office/officeart/2005/8/layout/radial1"/>
    <dgm:cxn modelId="{1C081F09-3A67-4BCB-8680-BDADFB25AC9C}" type="presParOf" srcId="{5A203E90-58D4-4488-A8AC-638DF1E772D7}" destId="{61A9A4FF-2C42-4B11-B8C5-DD1D4BB77E1A}" srcOrd="2" destOrd="0" presId="urn:microsoft.com/office/officeart/2005/8/layout/radial1"/>
    <dgm:cxn modelId="{FFEC9736-311E-49B5-B9A7-C6C3BD42CC6F}" type="presParOf" srcId="{5A203E90-58D4-4488-A8AC-638DF1E772D7}" destId="{834A665C-6705-4218-9F42-D83F392E7307}" srcOrd="3" destOrd="0" presId="urn:microsoft.com/office/officeart/2005/8/layout/radial1"/>
    <dgm:cxn modelId="{792D41EC-7C48-4AB3-844D-ABB4D6848B19}" type="presParOf" srcId="{834A665C-6705-4218-9F42-D83F392E7307}" destId="{8733FB91-E61B-4E86-80A0-FB9927C87F54}" srcOrd="0" destOrd="0" presId="urn:microsoft.com/office/officeart/2005/8/layout/radial1"/>
    <dgm:cxn modelId="{0B1188D0-4110-4C6D-ADAE-C3F3B41BF1B0}" type="presParOf" srcId="{5A203E90-58D4-4488-A8AC-638DF1E772D7}" destId="{C7B5A2E1-1656-43A4-94B8-3AE96ACD2EB0}" srcOrd="4" destOrd="0" presId="urn:microsoft.com/office/officeart/2005/8/layout/radial1"/>
    <dgm:cxn modelId="{165453DC-97C5-450C-B7F0-03332414C459}" type="presParOf" srcId="{5A203E90-58D4-4488-A8AC-638DF1E772D7}" destId="{A04C5A2E-19A9-4CCE-AB6E-301A82C445C5}" srcOrd="5" destOrd="0" presId="urn:microsoft.com/office/officeart/2005/8/layout/radial1"/>
    <dgm:cxn modelId="{150367E5-687B-47AE-A373-70427FBFD4D4}" type="presParOf" srcId="{A04C5A2E-19A9-4CCE-AB6E-301A82C445C5}" destId="{36E36569-FB05-4EC8-BDDF-23FDCF6C20F8}" srcOrd="0" destOrd="0" presId="urn:microsoft.com/office/officeart/2005/8/layout/radial1"/>
    <dgm:cxn modelId="{E2CCFBA8-C41B-4336-939A-29B7A2164AFB}" type="presParOf" srcId="{5A203E90-58D4-4488-A8AC-638DF1E772D7}" destId="{6F4CA9B1-3549-47DE-A6B8-25AAC7C2DB15}" srcOrd="6" destOrd="0" presId="urn:microsoft.com/office/officeart/2005/8/layout/radial1"/>
    <dgm:cxn modelId="{92A9ABD9-7D4C-45B5-B3CF-3B88CAE6D411}" type="presParOf" srcId="{5A203E90-58D4-4488-A8AC-638DF1E772D7}" destId="{C351E80A-7428-43C9-8E18-FD01C7A4A473}" srcOrd="7" destOrd="0" presId="urn:microsoft.com/office/officeart/2005/8/layout/radial1"/>
    <dgm:cxn modelId="{2094E9DD-B840-45B4-9664-754E302D69CB}" type="presParOf" srcId="{C351E80A-7428-43C9-8E18-FD01C7A4A473}" destId="{B66BCBDA-4660-4007-ABFF-E43EB5BC7FD9}" srcOrd="0" destOrd="0" presId="urn:microsoft.com/office/officeart/2005/8/layout/radial1"/>
    <dgm:cxn modelId="{4B9BC4BA-65F2-4EA6-89CC-6716DFBADE6A}" type="presParOf" srcId="{5A203E90-58D4-4488-A8AC-638DF1E772D7}" destId="{EC88AB62-11EA-4DAA-A154-59CE729A45D0}" srcOrd="8" destOrd="0" presId="urn:microsoft.com/office/officeart/2005/8/layout/radial1"/>
    <dgm:cxn modelId="{278F4F65-86C4-4286-8EE5-DC5E66F4B021}" type="presParOf" srcId="{5A203E90-58D4-4488-A8AC-638DF1E772D7}" destId="{D03C5670-BE13-434F-84B5-2A04FD58AD12}" srcOrd="9" destOrd="0" presId="urn:microsoft.com/office/officeart/2005/8/layout/radial1"/>
    <dgm:cxn modelId="{7A0A125C-670D-474F-AA34-CDD92B45A41E}" type="presParOf" srcId="{D03C5670-BE13-434F-84B5-2A04FD58AD12}" destId="{248CE75B-00CC-4457-8EB9-2B674F326092}" srcOrd="0" destOrd="0" presId="urn:microsoft.com/office/officeart/2005/8/layout/radial1"/>
    <dgm:cxn modelId="{A3C0D944-7792-43EB-B005-C6467E6CF90C}" type="presParOf" srcId="{5A203E90-58D4-4488-A8AC-638DF1E772D7}" destId="{2C6CFC64-37B2-405A-9893-45DE6B77C9F9}" srcOrd="10" destOrd="0" presId="urn:microsoft.com/office/officeart/2005/8/layout/radial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01D4071-7ABC-4C96-81E7-451998778B79}" type="doc">
      <dgm:prSet loTypeId="urn:microsoft.com/office/officeart/2005/8/layout/radial1" loCatId="relationship" qsTypeId="urn:microsoft.com/office/officeart/2005/8/quickstyle/3d1" qsCatId="3D" csTypeId="urn:microsoft.com/office/officeart/2005/8/colors/accent1_2" csCatId="accent1" phldr="1"/>
      <dgm:spPr/>
      <dgm:t>
        <a:bodyPr/>
        <a:lstStyle/>
        <a:p>
          <a:endParaRPr lang="zh-CN" altLang="en-US"/>
        </a:p>
      </dgm:t>
    </dgm:pt>
    <dgm:pt modelId="{117EB190-5801-4572-9636-EADE266F44AC}">
      <dgm:prSet phldrT="[Text]" custT="1"/>
      <dgm:spPr/>
      <dgm:t>
        <a:bodyPr/>
        <a:lstStyle/>
        <a:p>
          <a:r>
            <a:rPr lang="en-US" altLang="zh-CN" sz="2800" b="1" dirty="0" smtClean="0">
              <a:solidFill>
                <a:schemeClr val="tx1"/>
              </a:solidFill>
              <a:latin typeface="Calibri" panose="020F0502020204030204" pitchFamily="34" charset="0"/>
              <a:cs typeface="Calibri" panose="020F0502020204030204" pitchFamily="34" charset="0"/>
            </a:rPr>
            <a:t>3D Printing</a:t>
          </a:r>
          <a:endParaRPr lang="zh-CN" altLang="en-US" sz="2800" b="1" dirty="0">
            <a:solidFill>
              <a:schemeClr val="tx1"/>
            </a:solidFill>
            <a:latin typeface="Calibri" panose="020F0502020204030204" pitchFamily="34" charset="0"/>
            <a:cs typeface="Calibri" panose="020F0502020204030204" pitchFamily="34" charset="0"/>
          </a:endParaRPr>
        </a:p>
      </dgm:t>
    </dgm:pt>
    <dgm:pt modelId="{C179E66C-70E0-4D0F-A8C1-82FCA4740407}" type="parTrans" cxnId="{48EAF55D-C8C3-408C-948D-6AD7D5B1CB83}">
      <dgm:prSet/>
      <dgm:spPr/>
      <dgm:t>
        <a:bodyPr/>
        <a:lstStyle/>
        <a:p>
          <a:endParaRPr lang="zh-CN" altLang="en-US"/>
        </a:p>
      </dgm:t>
    </dgm:pt>
    <dgm:pt modelId="{75DDC364-ABA4-4117-8BAA-EDB53EF7E413}" type="sibTrans" cxnId="{48EAF55D-C8C3-408C-948D-6AD7D5B1CB83}">
      <dgm:prSet/>
      <dgm:spPr/>
      <dgm:t>
        <a:bodyPr/>
        <a:lstStyle/>
        <a:p>
          <a:endParaRPr lang="zh-CN" altLang="en-US"/>
        </a:p>
      </dgm:t>
    </dgm:pt>
    <dgm:pt modelId="{14B67AE8-61B5-46D2-AF33-7EA474F4FB55}">
      <dgm:prSet phldrT="[Text]" custT="1"/>
      <dgm:spPr/>
      <dgm:t>
        <a:bodyPr/>
        <a:lstStyle/>
        <a:p>
          <a:endParaRPr lang="zh-CN" altLang="en-US" sz="1600" b="1" dirty="0">
            <a:solidFill>
              <a:schemeClr val="tx1"/>
            </a:solidFill>
            <a:latin typeface="Calibri" panose="020F0502020204030204" pitchFamily="34" charset="0"/>
            <a:cs typeface="Calibri" panose="020F0502020204030204" pitchFamily="34" charset="0"/>
          </a:endParaRPr>
        </a:p>
      </dgm:t>
    </dgm:pt>
    <dgm:pt modelId="{65D81D2D-3CB0-4877-8183-F9ABE4AC547C}" type="parTrans" cxnId="{4698C53E-B0E6-452D-9F06-412034E10B75}">
      <dgm:prSet/>
      <dgm:spPr/>
      <dgm:t>
        <a:bodyPr/>
        <a:lstStyle/>
        <a:p>
          <a:endParaRPr lang="zh-CN" altLang="en-US"/>
        </a:p>
      </dgm:t>
    </dgm:pt>
    <dgm:pt modelId="{B6CA7B2B-00A3-481E-8858-3DE0170786C5}" type="sibTrans" cxnId="{4698C53E-B0E6-452D-9F06-412034E10B75}">
      <dgm:prSet/>
      <dgm:spPr/>
      <dgm:t>
        <a:bodyPr/>
        <a:lstStyle/>
        <a:p>
          <a:endParaRPr lang="zh-CN" altLang="en-US"/>
        </a:p>
      </dgm:t>
    </dgm:pt>
    <dgm:pt modelId="{D569484C-EF28-4F03-A8BD-E3D6B3C236AE}">
      <dgm:prSet phldrT="[Text]" custT="1"/>
      <dgm:spPr/>
      <dgm:t>
        <a:bodyPr/>
        <a:lstStyle/>
        <a:p>
          <a:endParaRPr lang="zh-CN" altLang="en-US" sz="2000" b="1" dirty="0">
            <a:solidFill>
              <a:schemeClr val="tx1"/>
            </a:solidFill>
            <a:latin typeface="Calibri" panose="020F0502020204030204" pitchFamily="34" charset="0"/>
            <a:cs typeface="Calibri" panose="020F0502020204030204" pitchFamily="34" charset="0"/>
          </a:endParaRPr>
        </a:p>
      </dgm:t>
    </dgm:pt>
    <dgm:pt modelId="{45CCC89B-DCF2-459A-9A65-AE0CC8D1ABB5}" type="parTrans" cxnId="{0EF84B64-C0CE-433D-937B-06B91FEC610F}">
      <dgm:prSet/>
      <dgm:spPr/>
      <dgm:t>
        <a:bodyPr/>
        <a:lstStyle/>
        <a:p>
          <a:endParaRPr lang="zh-CN" altLang="en-US"/>
        </a:p>
      </dgm:t>
    </dgm:pt>
    <dgm:pt modelId="{09741E4D-0D22-4AE9-82B9-6EC2AD00546A}" type="sibTrans" cxnId="{0EF84B64-C0CE-433D-937B-06B91FEC610F}">
      <dgm:prSet/>
      <dgm:spPr/>
      <dgm:t>
        <a:bodyPr/>
        <a:lstStyle/>
        <a:p>
          <a:endParaRPr lang="zh-CN" altLang="en-US"/>
        </a:p>
      </dgm:t>
    </dgm:pt>
    <dgm:pt modelId="{96F29C14-0F2C-4C3F-B64A-7CA2789BFA35}">
      <dgm:prSet custT="1"/>
      <dgm:spPr/>
      <dgm:t>
        <a:bodyPr/>
        <a:lstStyle/>
        <a:p>
          <a:endParaRPr lang="zh-CN" altLang="en-US" sz="1600" b="1" dirty="0">
            <a:solidFill>
              <a:schemeClr val="tx1"/>
            </a:solidFill>
            <a:latin typeface="Calibri" panose="020F0502020204030204" pitchFamily="34" charset="0"/>
            <a:cs typeface="Calibri" panose="020F0502020204030204" pitchFamily="34" charset="0"/>
          </a:endParaRPr>
        </a:p>
      </dgm:t>
    </dgm:pt>
    <dgm:pt modelId="{CB0B2744-DC2A-4C84-89D1-84ADDDDFFB58}" type="parTrans" cxnId="{31918709-60BE-45E0-87E8-F8A765512C6C}">
      <dgm:prSet/>
      <dgm:spPr/>
      <dgm:t>
        <a:bodyPr/>
        <a:lstStyle/>
        <a:p>
          <a:endParaRPr lang="zh-CN" altLang="en-US"/>
        </a:p>
      </dgm:t>
    </dgm:pt>
    <dgm:pt modelId="{06FCEA50-CFD0-4EB1-B683-D295022E431B}" type="sibTrans" cxnId="{31918709-60BE-45E0-87E8-F8A765512C6C}">
      <dgm:prSet/>
      <dgm:spPr/>
      <dgm:t>
        <a:bodyPr/>
        <a:lstStyle/>
        <a:p>
          <a:endParaRPr lang="zh-CN" altLang="en-US"/>
        </a:p>
      </dgm:t>
    </dgm:pt>
    <dgm:pt modelId="{23092364-D3B8-4384-A84C-218B74BF418A}">
      <dgm:prSet phldrT="[Text]" custT="1"/>
      <dgm:spPr/>
      <dgm:t>
        <a:bodyPr/>
        <a:lstStyle/>
        <a:p>
          <a:pPr algn="ctr"/>
          <a:endParaRPr lang="zh-CN" altLang="en-US" sz="2000" b="1" dirty="0">
            <a:solidFill>
              <a:schemeClr val="tx1"/>
            </a:solidFill>
            <a:latin typeface="Calibri" panose="020F0502020204030204" pitchFamily="34" charset="0"/>
            <a:cs typeface="Calibri" panose="020F0502020204030204" pitchFamily="34" charset="0"/>
          </a:endParaRPr>
        </a:p>
      </dgm:t>
    </dgm:pt>
    <dgm:pt modelId="{977D416D-6A15-462C-9ED0-8C8E557FA8FC}" type="parTrans" cxnId="{BB8783B1-143F-4F3D-9B6D-4A4F125FED39}">
      <dgm:prSet/>
      <dgm:spPr/>
      <dgm:t>
        <a:bodyPr/>
        <a:lstStyle/>
        <a:p>
          <a:endParaRPr lang="zh-CN" altLang="en-US"/>
        </a:p>
      </dgm:t>
    </dgm:pt>
    <dgm:pt modelId="{01EAB4B3-D979-4F01-A9A3-D1FF7B92EA89}" type="sibTrans" cxnId="{BB8783B1-143F-4F3D-9B6D-4A4F125FED39}">
      <dgm:prSet/>
      <dgm:spPr/>
      <dgm:t>
        <a:bodyPr/>
        <a:lstStyle/>
        <a:p>
          <a:endParaRPr lang="zh-CN" altLang="en-US"/>
        </a:p>
      </dgm:t>
    </dgm:pt>
    <dgm:pt modelId="{98A1FD6E-F17F-444B-A6C2-E24D2D611D57}">
      <dgm:prSet custT="1"/>
      <dgm:spPr/>
      <dgm:t>
        <a:bodyPr/>
        <a:lstStyle/>
        <a:p>
          <a:endParaRPr lang="zh-CN" altLang="en-US" sz="2000" b="1" dirty="0">
            <a:solidFill>
              <a:schemeClr val="tx1"/>
            </a:solidFill>
            <a:latin typeface="Calibri" panose="020F0502020204030204" pitchFamily="34" charset="0"/>
            <a:cs typeface="Calibri" panose="020F0502020204030204" pitchFamily="34" charset="0"/>
          </a:endParaRPr>
        </a:p>
      </dgm:t>
    </dgm:pt>
    <dgm:pt modelId="{4A8C4611-8D23-47E0-A3DA-116EE8A0DBCA}" type="parTrans" cxnId="{8E88D80A-E175-4CB3-AA60-FDA9E93DF200}">
      <dgm:prSet/>
      <dgm:spPr/>
      <dgm:t>
        <a:bodyPr/>
        <a:lstStyle/>
        <a:p>
          <a:endParaRPr lang="zh-CN" altLang="en-US"/>
        </a:p>
      </dgm:t>
    </dgm:pt>
    <dgm:pt modelId="{B8E9961B-C280-4963-96A4-56218C415F18}" type="sibTrans" cxnId="{8E88D80A-E175-4CB3-AA60-FDA9E93DF200}">
      <dgm:prSet/>
      <dgm:spPr/>
      <dgm:t>
        <a:bodyPr/>
        <a:lstStyle/>
        <a:p>
          <a:endParaRPr lang="zh-CN" altLang="en-US"/>
        </a:p>
      </dgm:t>
    </dgm:pt>
    <dgm:pt modelId="{5A203E90-58D4-4488-A8AC-638DF1E772D7}" type="pres">
      <dgm:prSet presAssocID="{401D4071-7ABC-4C96-81E7-451998778B79}" presName="cycle" presStyleCnt="0">
        <dgm:presLayoutVars>
          <dgm:chMax val="1"/>
          <dgm:dir/>
          <dgm:animLvl val="ctr"/>
          <dgm:resizeHandles val="exact"/>
        </dgm:presLayoutVars>
      </dgm:prSet>
      <dgm:spPr/>
      <dgm:t>
        <a:bodyPr/>
        <a:lstStyle/>
        <a:p>
          <a:endParaRPr lang="zh-CN" altLang="en-US"/>
        </a:p>
      </dgm:t>
    </dgm:pt>
    <dgm:pt modelId="{1C4CDDD3-FF41-4EC6-B78F-F0FF9862C55D}" type="pres">
      <dgm:prSet presAssocID="{117EB190-5801-4572-9636-EADE266F44AC}" presName="centerShape" presStyleLbl="node0" presStyleIdx="0" presStyleCnt="1" custLinFactNeighborX="-47170" custLinFactNeighborY="-5350"/>
      <dgm:spPr/>
      <dgm:t>
        <a:bodyPr/>
        <a:lstStyle/>
        <a:p>
          <a:endParaRPr lang="zh-CN" altLang="en-US"/>
        </a:p>
      </dgm:t>
    </dgm:pt>
    <dgm:pt modelId="{03B1059A-94A7-4B96-9399-909BC1001120}" type="pres">
      <dgm:prSet presAssocID="{65D81D2D-3CB0-4877-8183-F9ABE4AC547C}" presName="Name9" presStyleLbl="parChTrans1D2" presStyleIdx="0" presStyleCnt="5"/>
      <dgm:spPr/>
      <dgm:t>
        <a:bodyPr/>
        <a:lstStyle/>
        <a:p>
          <a:endParaRPr lang="zh-CN" altLang="en-US"/>
        </a:p>
      </dgm:t>
    </dgm:pt>
    <dgm:pt modelId="{D8037026-BD57-4E93-A664-1D49D3F260F2}" type="pres">
      <dgm:prSet presAssocID="{65D81D2D-3CB0-4877-8183-F9ABE4AC547C}" presName="connTx" presStyleLbl="parChTrans1D2" presStyleIdx="0" presStyleCnt="5"/>
      <dgm:spPr/>
      <dgm:t>
        <a:bodyPr/>
        <a:lstStyle/>
        <a:p>
          <a:endParaRPr lang="zh-CN" altLang="en-US"/>
        </a:p>
      </dgm:t>
    </dgm:pt>
    <dgm:pt modelId="{61A9A4FF-2C42-4B11-B8C5-DD1D4BB77E1A}" type="pres">
      <dgm:prSet presAssocID="{14B67AE8-61B5-46D2-AF33-7EA474F4FB55}" presName="node" presStyleLbl="node1" presStyleIdx="0" presStyleCnt="5" custScaleX="65096" custScaleY="60778" custRadScaleRad="116263" custRadScaleInc="-31670">
        <dgm:presLayoutVars>
          <dgm:bulletEnabled val="1"/>
        </dgm:presLayoutVars>
      </dgm:prSet>
      <dgm:spPr/>
      <dgm:t>
        <a:bodyPr/>
        <a:lstStyle/>
        <a:p>
          <a:endParaRPr lang="zh-CN" altLang="en-US"/>
        </a:p>
      </dgm:t>
    </dgm:pt>
    <dgm:pt modelId="{834A665C-6705-4218-9F42-D83F392E7307}" type="pres">
      <dgm:prSet presAssocID="{45CCC89B-DCF2-459A-9A65-AE0CC8D1ABB5}" presName="Name9" presStyleLbl="parChTrans1D2" presStyleIdx="1" presStyleCnt="5"/>
      <dgm:spPr/>
      <dgm:t>
        <a:bodyPr/>
        <a:lstStyle/>
        <a:p>
          <a:endParaRPr lang="zh-CN" altLang="en-US"/>
        </a:p>
      </dgm:t>
    </dgm:pt>
    <dgm:pt modelId="{8733FB91-E61B-4E86-80A0-FB9927C87F54}" type="pres">
      <dgm:prSet presAssocID="{45CCC89B-DCF2-459A-9A65-AE0CC8D1ABB5}" presName="connTx" presStyleLbl="parChTrans1D2" presStyleIdx="1" presStyleCnt="5"/>
      <dgm:spPr/>
      <dgm:t>
        <a:bodyPr/>
        <a:lstStyle/>
        <a:p>
          <a:endParaRPr lang="zh-CN" altLang="en-US"/>
        </a:p>
      </dgm:t>
    </dgm:pt>
    <dgm:pt modelId="{C7B5A2E1-1656-43A4-94B8-3AE96ACD2EB0}" type="pres">
      <dgm:prSet presAssocID="{D569484C-EF28-4F03-A8BD-E3D6B3C236AE}" presName="node" presStyleLbl="node1" presStyleIdx="1" presStyleCnt="5" custScaleX="66057" custScaleY="61389" custRadScaleRad="63432" custRadScaleInc="-226450">
        <dgm:presLayoutVars>
          <dgm:bulletEnabled val="1"/>
        </dgm:presLayoutVars>
      </dgm:prSet>
      <dgm:spPr/>
      <dgm:t>
        <a:bodyPr/>
        <a:lstStyle/>
        <a:p>
          <a:endParaRPr lang="zh-CN" altLang="en-US"/>
        </a:p>
      </dgm:t>
    </dgm:pt>
    <dgm:pt modelId="{A04C5A2E-19A9-4CCE-AB6E-301A82C445C5}" type="pres">
      <dgm:prSet presAssocID="{CB0B2744-DC2A-4C84-89D1-84ADDDDFFB58}" presName="Name9" presStyleLbl="parChTrans1D2" presStyleIdx="2" presStyleCnt="5"/>
      <dgm:spPr/>
      <dgm:t>
        <a:bodyPr/>
        <a:lstStyle/>
        <a:p>
          <a:endParaRPr lang="zh-CN" altLang="en-US"/>
        </a:p>
      </dgm:t>
    </dgm:pt>
    <dgm:pt modelId="{36E36569-FB05-4EC8-BDDF-23FDCF6C20F8}" type="pres">
      <dgm:prSet presAssocID="{CB0B2744-DC2A-4C84-89D1-84ADDDDFFB58}" presName="connTx" presStyleLbl="parChTrans1D2" presStyleIdx="2" presStyleCnt="5"/>
      <dgm:spPr/>
      <dgm:t>
        <a:bodyPr/>
        <a:lstStyle/>
        <a:p>
          <a:endParaRPr lang="zh-CN" altLang="en-US"/>
        </a:p>
      </dgm:t>
    </dgm:pt>
    <dgm:pt modelId="{6F4CA9B1-3549-47DE-A6B8-25AAC7C2DB15}" type="pres">
      <dgm:prSet presAssocID="{96F29C14-0F2C-4C3F-B64A-7CA2789BFA35}" presName="node" presStyleLbl="node1" presStyleIdx="2" presStyleCnt="5" custScaleX="64608" custScaleY="62764" custRadScaleRad="11383" custRadScaleInc="-381706">
        <dgm:presLayoutVars>
          <dgm:bulletEnabled val="1"/>
        </dgm:presLayoutVars>
      </dgm:prSet>
      <dgm:spPr/>
      <dgm:t>
        <a:bodyPr/>
        <a:lstStyle/>
        <a:p>
          <a:endParaRPr lang="zh-CN" altLang="en-US"/>
        </a:p>
      </dgm:t>
    </dgm:pt>
    <dgm:pt modelId="{C351E80A-7428-43C9-8E18-FD01C7A4A473}" type="pres">
      <dgm:prSet presAssocID="{977D416D-6A15-462C-9ED0-8C8E557FA8FC}" presName="Name9" presStyleLbl="parChTrans1D2" presStyleIdx="3" presStyleCnt="5"/>
      <dgm:spPr/>
      <dgm:t>
        <a:bodyPr/>
        <a:lstStyle/>
        <a:p>
          <a:endParaRPr lang="zh-CN" altLang="en-US"/>
        </a:p>
      </dgm:t>
    </dgm:pt>
    <dgm:pt modelId="{B66BCBDA-4660-4007-ABFF-E43EB5BC7FD9}" type="pres">
      <dgm:prSet presAssocID="{977D416D-6A15-462C-9ED0-8C8E557FA8FC}" presName="connTx" presStyleLbl="parChTrans1D2" presStyleIdx="3" presStyleCnt="5"/>
      <dgm:spPr/>
      <dgm:t>
        <a:bodyPr/>
        <a:lstStyle/>
        <a:p>
          <a:endParaRPr lang="zh-CN" altLang="en-US"/>
        </a:p>
      </dgm:t>
    </dgm:pt>
    <dgm:pt modelId="{EC88AB62-11EA-4DAA-A154-59CE729A45D0}" type="pres">
      <dgm:prSet presAssocID="{23092364-D3B8-4384-A84C-218B74BF418A}" presName="node" presStyleLbl="node1" presStyleIdx="3" presStyleCnt="5" custScaleX="63850" custScaleY="63441" custRadScaleRad="44845" custRadScaleInc="-59310">
        <dgm:presLayoutVars>
          <dgm:bulletEnabled val="1"/>
        </dgm:presLayoutVars>
      </dgm:prSet>
      <dgm:spPr/>
      <dgm:t>
        <a:bodyPr/>
        <a:lstStyle/>
        <a:p>
          <a:endParaRPr lang="zh-CN" altLang="en-US"/>
        </a:p>
      </dgm:t>
    </dgm:pt>
    <dgm:pt modelId="{D03C5670-BE13-434F-84B5-2A04FD58AD12}" type="pres">
      <dgm:prSet presAssocID="{4A8C4611-8D23-47E0-A3DA-116EE8A0DBCA}" presName="Name9" presStyleLbl="parChTrans1D2" presStyleIdx="4" presStyleCnt="5"/>
      <dgm:spPr/>
      <dgm:t>
        <a:bodyPr/>
        <a:lstStyle/>
        <a:p>
          <a:endParaRPr lang="zh-CN" altLang="en-US"/>
        </a:p>
      </dgm:t>
    </dgm:pt>
    <dgm:pt modelId="{248CE75B-00CC-4457-8EB9-2B674F326092}" type="pres">
      <dgm:prSet presAssocID="{4A8C4611-8D23-47E0-A3DA-116EE8A0DBCA}" presName="connTx" presStyleLbl="parChTrans1D2" presStyleIdx="4" presStyleCnt="5"/>
      <dgm:spPr/>
      <dgm:t>
        <a:bodyPr/>
        <a:lstStyle/>
        <a:p>
          <a:endParaRPr lang="zh-CN" altLang="en-US"/>
        </a:p>
      </dgm:t>
    </dgm:pt>
    <dgm:pt modelId="{2C6CFC64-37B2-405A-9893-45DE6B77C9F9}" type="pres">
      <dgm:prSet presAssocID="{98A1FD6E-F17F-444B-A6C2-E24D2D611D57}" presName="node" presStyleLbl="node1" presStyleIdx="4" presStyleCnt="5" custScaleX="63576" custScaleY="63192" custRadScaleRad="97729" custRadScaleInc="-263195">
        <dgm:presLayoutVars>
          <dgm:bulletEnabled val="1"/>
        </dgm:presLayoutVars>
      </dgm:prSet>
      <dgm:spPr/>
      <dgm:t>
        <a:bodyPr/>
        <a:lstStyle/>
        <a:p>
          <a:endParaRPr lang="zh-CN" altLang="en-US"/>
        </a:p>
      </dgm:t>
    </dgm:pt>
  </dgm:ptLst>
  <dgm:cxnLst>
    <dgm:cxn modelId="{666CCF1A-B066-4886-9CF9-44C1783BBF53}" type="presOf" srcId="{117EB190-5801-4572-9636-EADE266F44AC}" destId="{1C4CDDD3-FF41-4EC6-B78F-F0FF9862C55D}" srcOrd="0" destOrd="0" presId="urn:microsoft.com/office/officeart/2005/8/layout/radial1"/>
    <dgm:cxn modelId="{858C1827-64B2-4160-98BB-023EF2924DEC}" type="presOf" srcId="{45CCC89B-DCF2-459A-9A65-AE0CC8D1ABB5}" destId="{834A665C-6705-4218-9F42-D83F392E7307}" srcOrd="0" destOrd="0" presId="urn:microsoft.com/office/officeart/2005/8/layout/radial1"/>
    <dgm:cxn modelId="{D4FBE7AA-E67C-4F65-9859-D0370183D2A1}" type="presOf" srcId="{4A8C4611-8D23-47E0-A3DA-116EE8A0DBCA}" destId="{248CE75B-00CC-4457-8EB9-2B674F326092}" srcOrd="1" destOrd="0" presId="urn:microsoft.com/office/officeart/2005/8/layout/radial1"/>
    <dgm:cxn modelId="{48EAF55D-C8C3-408C-948D-6AD7D5B1CB83}" srcId="{401D4071-7ABC-4C96-81E7-451998778B79}" destId="{117EB190-5801-4572-9636-EADE266F44AC}" srcOrd="0" destOrd="0" parTransId="{C179E66C-70E0-4D0F-A8C1-82FCA4740407}" sibTransId="{75DDC364-ABA4-4117-8BAA-EDB53EF7E413}"/>
    <dgm:cxn modelId="{31918709-60BE-45E0-87E8-F8A765512C6C}" srcId="{117EB190-5801-4572-9636-EADE266F44AC}" destId="{96F29C14-0F2C-4C3F-B64A-7CA2789BFA35}" srcOrd="2" destOrd="0" parTransId="{CB0B2744-DC2A-4C84-89D1-84ADDDDFFB58}" sibTransId="{06FCEA50-CFD0-4EB1-B683-D295022E431B}"/>
    <dgm:cxn modelId="{0EF84B64-C0CE-433D-937B-06B91FEC610F}" srcId="{117EB190-5801-4572-9636-EADE266F44AC}" destId="{D569484C-EF28-4F03-A8BD-E3D6B3C236AE}" srcOrd="1" destOrd="0" parTransId="{45CCC89B-DCF2-459A-9A65-AE0CC8D1ABB5}" sibTransId="{09741E4D-0D22-4AE9-82B9-6EC2AD00546A}"/>
    <dgm:cxn modelId="{2E869DA2-4A2F-4BE9-B08F-9373B913D490}" type="presOf" srcId="{96F29C14-0F2C-4C3F-B64A-7CA2789BFA35}" destId="{6F4CA9B1-3549-47DE-A6B8-25AAC7C2DB15}" srcOrd="0" destOrd="0" presId="urn:microsoft.com/office/officeart/2005/8/layout/radial1"/>
    <dgm:cxn modelId="{4698C53E-B0E6-452D-9F06-412034E10B75}" srcId="{117EB190-5801-4572-9636-EADE266F44AC}" destId="{14B67AE8-61B5-46D2-AF33-7EA474F4FB55}" srcOrd="0" destOrd="0" parTransId="{65D81D2D-3CB0-4877-8183-F9ABE4AC547C}" sibTransId="{B6CA7B2B-00A3-481E-8858-3DE0170786C5}"/>
    <dgm:cxn modelId="{8E88D80A-E175-4CB3-AA60-FDA9E93DF200}" srcId="{117EB190-5801-4572-9636-EADE266F44AC}" destId="{98A1FD6E-F17F-444B-A6C2-E24D2D611D57}" srcOrd="4" destOrd="0" parTransId="{4A8C4611-8D23-47E0-A3DA-116EE8A0DBCA}" sibTransId="{B8E9961B-C280-4963-96A4-56218C415F18}"/>
    <dgm:cxn modelId="{E71A1657-3C4E-419E-9147-275A0583FBDE}" type="presOf" srcId="{CB0B2744-DC2A-4C84-89D1-84ADDDDFFB58}" destId="{36E36569-FB05-4EC8-BDDF-23FDCF6C20F8}" srcOrd="1" destOrd="0" presId="urn:microsoft.com/office/officeart/2005/8/layout/radial1"/>
    <dgm:cxn modelId="{0BBEF3DE-323C-487E-ACB9-3F5B369DFDD8}" type="presOf" srcId="{23092364-D3B8-4384-A84C-218B74BF418A}" destId="{EC88AB62-11EA-4DAA-A154-59CE729A45D0}" srcOrd="0" destOrd="0" presId="urn:microsoft.com/office/officeart/2005/8/layout/radial1"/>
    <dgm:cxn modelId="{17C6DC44-1BB0-4E49-B8A2-05265EA326D0}" type="presOf" srcId="{14B67AE8-61B5-46D2-AF33-7EA474F4FB55}" destId="{61A9A4FF-2C42-4B11-B8C5-DD1D4BB77E1A}" srcOrd="0" destOrd="0" presId="urn:microsoft.com/office/officeart/2005/8/layout/radial1"/>
    <dgm:cxn modelId="{7AC7BB3C-E164-40D0-B6FE-8B026CA18827}" type="presOf" srcId="{98A1FD6E-F17F-444B-A6C2-E24D2D611D57}" destId="{2C6CFC64-37B2-405A-9893-45DE6B77C9F9}" srcOrd="0" destOrd="0" presId="urn:microsoft.com/office/officeart/2005/8/layout/radial1"/>
    <dgm:cxn modelId="{35604EDB-1675-4756-B3B6-4B50FE86FE52}" type="presOf" srcId="{65D81D2D-3CB0-4877-8183-F9ABE4AC547C}" destId="{D8037026-BD57-4E93-A664-1D49D3F260F2}" srcOrd="1" destOrd="0" presId="urn:microsoft.com/office/officeart/2005/8/layout/radial1"/>
    <dgm:cxn modelId="{4764DF7A-5799-4E05-B952-9B5D02E4CB40}" type="presOf" srcId="{45CCC89B-DCF2-459A-9A65-AE0CC8D1ABB5}" destId="{8733FB91-E61B-4E86-80A0-FB9927C87F54}" srcOrd="1" destOrd="0" presId="urn:microsoft.com/office/officeart/2005/8/layout/radial1"/>
    <dgm:cxn modelId="{CB1D9CD8-CD92-498F-83A3-D7926B8326E0}" type="presOf" srcId="{CB0B2744-DC2A-4C84-89D1-84ADDDDFFB58}" destId="{A04C5A2E-19A9-4CCE-AB6E-301A82C445C5}" srcOrd="0" destOrd="0" presId="urn:microsoft.com/office/officeart/2005/8/layout/radial1"/>
    <dgm:cxn modelId="{4AFC4C9B-B544-4B37-AF17-5928ED236403}" type="presOf" srcId="{D569484C-EF28-4F03-A8BD-E3D6B3C236AE}" destId="{C7B5A2E1-1656-43A4-94B8-3AE96ACD2EB0}" srcOrd="0" destOrd="0" presId="urn:microsoft.com/office/officeart/2005/8/layout/radial1"/>
    <dgm:cxn modelId="{BB8783B1-143F-4F3D-9B6D-4A4F125FED39}" srcId="{117EB190-5801-4572-9636-EADE266F44AC}" destId="{23092364-D3B8-4384-A84C-218B74BF418A}" srcOrd="3" destOrd="0" parTransId="{977D416D-6A15-462C-9ED0-8C8E557FA8FC}" sibTransId="{01EAB4B3-D979-4F01-A9A3-D1FF7B92EA89}"/>
    <dgm:cxn modelId="{BD5F5401-C96A-4118-9B5D-D611C93518AA}" type="presOf" srcId="{977D416D-6A15-462C-9ED0-8C8E557FA8FC}" destId="{C351E80A-7428-43C9-8E18-FD01C7A4A473}" srcOrd="0" destOrd="0" presId="urn:microsoft.com/office/officeart/2005/8/layout/radial1"/>
    <dgm:cxn modelId="{51701F28-3F7C-4EB5-A80C-6778F3BD9C0F}" type="presOf" srcId="{4A8C4611-8D23-47E0-A3DA-116EE8A0DBCA}" destId="{D03C5670-BE13-434F-84B5-2A04FD58AD12}" srcOrd="0" destOrd="0" presId="urn:microsoft.com/office/officeart/2005/8/layout/radial1"/>
    <dgm:cxn modelId="{4FF8293C-57D5-46E3-946D-4C3A3D47959E}" type="presOf" srcId="{65D81D2D-3CB0-4877-8183-F9ABE4AC547C}" destId="{03B1059A-94A7-4B96-9399-909BC1001120}" srcOrd="0" destOrd="0" presId="urn:microsoft.com/office/officeart/2005/8/layout/radial1"/>
    <dgm:cxn modelId="{58C8F0A4-FB66-4C3C-AE0B-BC47C6E9C9C3}" type="presOf" srcId="{977D416D-6A15-462C-9ED0-8C8E557FA8FC}" destId="{B66BCBDA-4660-4007-ABFF-E43EB5BC7FD9}" srcOrd="1" destOrd="0" presId="urn:microsoft.com/office/officeart/2005/8/layout/radial1"/>
    <dgm:cxn modelId="{79736A71-14FB-407F-83FC-F2CC409AF898}" type="presOf" srcId="{401D4071-7ABC-4C96-81E7-451998778B79}" destId="{5A203E90-58D4-4488-A8AC-638DF1E772D7}" srcOrd="0" destOrd="0" presId="urn:microsoft.com/office/officeart/2005/8/layout/radial1"/>
    <dgm:cxn modelId="{9A4145EA-D185-437C-89DF-13917A1EB405}" type="presParOf" srcId="{5A203E90-58D4-4488-A8AC-638DF1E772D7}" destId="{1C4CDDD3-FF41-4EC6-B78F-F0FF9862C55D}" srcOrd="0" destOrd="0" presId="urn:microsoft.com/office/officeart/2005/8/layout/radial1"/>
    <dgm:cxn modelId="{6614F75F-4F80-4D85-978E-30DF08337E42}" type="presParOf" srcId="{5A203E90-58D4-4488-A8AC-638DF1E772D7}" destId="{03B1059A-94A7-4B96-9399-909BC1001120}" srcOrd="1" destOrd="0" presId="urn:microsoft.com/office/officeart/2005/8/layout/radial1"/>
    <dgm:cxn modelId="{C67EDF63-9E07-455A-9592-12D33CDCEC06}" type="presParOf" srcId="{03B1059A-94A7-4B96-9399-909BC1001120}" destId="{D8037026-BD57-4E93-A664-1D49D3F260F2}" srcOrd="0" destOrd="0" presId="urn:microsoft.com/office/officeart/2005/8/layout/radial1"/>
    <dgm:cxn modelId="{F6A50CC4-BAB2-4A6C-8301-C9B3E80F808E}" type="presParOf" srcId="{5A203E90-58D4-4488-A8AC-638DF1E772D7}" destId="{61A9A4FF-2C42-4B11-B8C5-DD1D4BB77E1A}" srcOrd="2" destOrd="0" presId="urn:microsoft.com/office/officeart/2005/8/layout/radial1"/>
    <dgm:cxn modelId="{A2C7EA99-A08B-4380-A298-6FB6E362E60B}" type="presParOf" srcId="{5A203E90-58D4-4488-A8AC-638DF1E772D7}" destId="{834A665C-6705-4218-9F42-D83F392E7307}" srcOrd="3" destOrd="0" presId="urn:microsoft.com/office/officeart/2005/8/layout/radial1"/>
    <dgm:cxn modelId="{AFCE8B2E-C03E-41E1-B21B-7579DC953513}" type="presParOf" srcId="{834A665C-6705-4218-9F42-D83F392E7307}" destId="{8733FB91-E61B-4E86-80A0-FB9927C87F54}" srcOrd="0" destOrd="0" presId="urn:microsoft.com/office/officeart/2005/8/layout/radial1"/>
    <dgm:cxn modelId="{20334AE9-5586-4A1B-932B-EF670774015A}" type="presParOf" srcId="{5A203E90-58D4-4488-A8AC-638DF1E772D7}" destId="{C7B5A2E1-1656-43A4-94B8-3AE96ACD2EB0}" srcOrd="4" destOrd="0" presId="urn:microsoft.com/office/officeart/2005/8/layout/radial1"/>
    <dgm:cxn modelId="{6D838B92-2E0C-478B-8107-A023A14CD465}" type="presParOf" srcId="{5A203E90-58D4-4488-A8AC-638DF1E772D7}" destId="{A04C5A2E-19A9-4CCE-AB6E-301A82C445C5}" srcOrd="5" destOrd="0" presId="urn:microsoft.com/office/officeart/2005/8/layout/radial1"/>
    <dgm:cxn modelId="{09E7C82C-A6C9-4F03-BBA7-9E6E693CD01A}" type="presParOf" srcId="{A04C5A2E-19A9-4CCE-AB6E-301A82C445C5}" destId="{36E36569-FB05-4EC8-BDDF-23FDCF6C20F8}" srcOrd="0" destOrd="0" presId="urn:microsoft.com/office/officeart/2005/8/layout/radial1"/>
    <dgm:cxn modelId="{E2ACD9F9-92FD-42E1-A7E0-3E67E662D8B2}" type="presParOf" srcId="{5A203E90-58D4-4488-A8AC-638DF1E772D7}" destId="{6F4CA9B1-3549-47DE-A6B8-25AAC7C2DB15}" srcOrd="6" destOrd="0" presId="urn:microsoft.com/office/officeart/2005/8/layout/radial1"/>
    <dgm:cxn modelId="{66F86701-BBAB-44F4-BB0C-3E95B2249C70}" type="presParOf" srcId="{5A203E90-58D4-4488-A8AC-638DF1E772D7}" destId="{C351E80A-7428-43C9-8E18-FD01C7A4A473}" srcOrd="7" destOrd="0" presId="urn:microsoft.com/office/officeart/2005/8/layout/radial1"/>
    <dgm:cxn modelId="{8E51C85C-3CC8-4EFB-8DE6-15C6E0AFF559}" type="presParOf" srcId="{C351E80A-7428-43C9-8E18-FD01C7A4A473}" destId="{B66BCBDA-4660-4007-ABFF-E43EB5BC7FD9}" srcOrd="0" destOrd="0" presId="urn:microsoft.com/office/officeart/2005/8/layout/radial1"/>
    <dgm:cxn modelId="{D0002376-CDEC-4090-A0AF-AB5AC9324D02}" type="presParOf" srcId="{5A203E90-58D4-4488-A8AC-638DF1E772D7}" destId="{EC88AB62-11EA-4DAA-A154-59CE729A45D0}" srcOrd="8" destOrd="0" presId="urn:microsoft.com/office/officeart/2005/8/layout/radial1"/>
    <dgm:cxn modelId="{FF581481-6FD8-4123-9587-CA2439C9C51F}" type="presParOf" srcId="{5A203E90-58D4-4488-A8AC-638DF1E772D7}" destId="{D03C5670-BE13-434F-84B5-2A04FD58AD12}" srcOrd="9" destOrd="0" presId="urn:microsoft.com/office/officeart/2005/8/layout/radial1"/>
    <dgm:cxn modelId="{DF13FC1D-1CCE-4870-896C-0BD111C2B062}" type="presParOf" srcId="{D03C5670-BE13-434F-84B5-2A04FD58AD12}" destId="{248CE75B-00CC-4457-8EB9-2B674F326092}" srcOrd="0" destOrd="0" presId="urn:microsoft.com/office/officeart/2005/8/layout/radial1"/>
    <dgm:cxn modelId="{6CEB7720-F266-44A9-A1FA-92D2952B74EB}" type="presParOf" srcId="{5A203E90-58D4-4488-A8AC-638DF1E772D7}" destId="{2C6CFC64-37B2-405A-9893-45DE6B77C9F9}" srcOrd="10" destOrd="0" presId="urn:microsoft.com/office/officeart/2005/8/layout/radial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4CDDD3-FF41-4EC6-B78F-F0FF9862C55D}">
      <dsp:nvSpPr>
        <dsp:cNvPr id="0" name=""/>
        <dsp:cNvSpPr/>
      </dsp:nvSpPr>
      <dsp:spPr>
        <a:xfrm>
          <a:off x="1437256" y="1985930"/>
          <a:ext cx="1699729" cy="1699729"/>
        </a:xfrm>
        <a:prstGeom prst="ellipse">
          <a:avLst/>
        </a:prstGeom>
        <a:solidFill>
          <a:schemeClr val="accent1">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altLang="zh-CN" sz="2800" b="1" kern="1200" dirty="0" smtClean="0">
              <a:solidFill>
                <a:schemeClr val="tx1"/>
              </a:solidFill>
              <a:latin typeface="Calibri" panose="020F0502020204030204" pitchFamily="34" charset="0"/>
              <a:cs typeface="Calibri" panose="020F0502020204030204" pitchFamily="34" charset="0"/>
            </a:rPr>
            <a:t>3D Printing</a:t>
          </a:r>
          <a:endParaRPr lang="zh-CN" altLang="en-US" sz="2800" b="1" kern="1200" dirty="0">
            <a:solidFill>
              <a:schemeClr val="tx1"/>
            </a:solidFill>
            <a:latin typeface="Calibri" panose="020F0502020204030204" pitchFamily="34" charset="0"/>
            <a:cs typeface="Calibri" panose="020F0502020204030204" pitchFamily="34" charset="0"/>
          </a:endParaRPr>
        </a:p>
      </dsp:txBody>
      <dsp:txXfrm>
        <a:off x="1686176" y="2234850"/>
        <a:ext cx="1201889" cy="1201889"/>
      </dsp:txXfrm>
    </dsp:sp>
    <dsp:sp modelId="{03B1059A-94A7-4B96-9399-909BC1001120}">
      <dsp:nvSpPr>
        <dsp:cNvPr id="0" name=""/>
        <dsp:cNvSpPr/>
      </dsp:nvSpPr>
      <dsp:spPr>
        <a:xfrm rot="18278638">
          <a:off x="2468047" y="1543025"/>
          <a:ext cx="1400618" cy="34881"/>
        </a:xfrm>
        <a:custGeom>
          <a:avLst/>
          <a:gdLst/>
          <a:ahLst/>
          <a:cxnLst/>
          <a:rect l="0" t="0" r="0" b="0"/>
          <a:pathLst>
            <a:path>
              <a:moveTo>
                <a:pt x="0" y="17440"/>
              </a:moveTo>
              <a:lnTo>
                <a:pt x="1400618" y="17440"/>
              </a:lnTo>
            </a:path>
          </a:pathLst>
        </a:custGeom>
        <a:noFill/>
        <a:ln w="19050" cap="flat" cmpd="sng" algn="ctr">
          <a:solidFill>
            <a:schemeClr val="accent1">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CN" altLang="en-US" sz="500" kern="1200"/>
        </a:p>
      </dsp:txBody>
      <dsp:txXfrm>
        <a:off x="3133341" y="1525450"/>
        <a:ext cx="70030" cy="70030"/>
      </dsp:txXfrm>
    </dsp:sp>
    <dsp:sp modelId="{61A9A4FF-2C42-4B11-B8C5-DD1D4BB77E1A}">
      <dsp:nvSpPr>
        <dsp:cNvPr id="0" name=""/>
        <dsp:cNvSpPr/>
      </dsp:nvSpPr>
      <dsp:spPr>
        <a:xfrm>
          <a:off x="3313153" y="33749"/>
          <a:ext cx="1106455" cy="1033061"/>
        </a:xfrm>
        <a:prstGeom prst="ellipse">
          <a:avLst/>
        </a:prstGeom>
        <a:solidFill>
          <a:schemeClr val="accent1">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endParaRPr lang="zh-CN" altLang="en-US" sz="1600" b="1" kern="1200" dirty="0">
            <a:solidFill>
              <a:schemeClr val="tx1"/>
            </a:solidFill>
            <a:latin typeface="Calibri" panose="020F0502020204030204" pitchFamily="34" charset="0"/>
            <a:cs typeface="Calibri" panose="020F0502020204030204" pitchFamily="34" charset="0"/>
          </a:endParaRPr>
        </a:p>
      </dsp:txBody>
      <dsp:txXfrm>
        <a:off x="3475190" y="185037"/>
        <a:ext cx="782381" cy="730485"/>
      </dsp:txXfrm>
    </dsp:sp>
    <dsp:sp modelId="{834A665C-6705-4218-9F42-D83F392E7307}">
      <dsp:nvSpPr>
        <dsp:cNvPr id="0" name=""/>
        <dsp:cNvSpPr/>
      </dsp:nvSpPr>
      <dsp:spPr>
        <a:xfrm rot="19695826">
          <a:off x="2951410" y="2165509"/>
          <a:ext cx="782525" cy="34881"/>
        </a:xfrm>
        <a:custGeom>
          <a:avLst/>
          <a:gdLst/>
          <a:ahLst/>
          <a:cxnLst/>
          <a:rect l="0" t="0" r="0" b="0"/>
          <a:pathLst>
            <a:path>
              <a:moveTo>
                <a:pt x="0" y="17440"/>
              </a:moveTo>
              <a:lnTo>
                <a:pt x="782525" y="17440"/>
              </a:lnTo>
            </a:path>
          </a:pathLst>
        </a:custGeom>
        <a:noFill/>
        <a:ln w="19050" cap="flat" cmpd="sng" algn="ctr">
          <a:solidFill>
            <a:schemeClr val="accent1">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CN" altLang="en-US" sz="500" kern="1200"/>
        </a:p>
      </dsp:txBody>
      <dsp:txXfrm>
        <a:off x="3323110" y="2163387"/>
        <a:ext cx="39126" cy="39126"/>
      </dsp:txXfrm>
    </dsp:sp>
    <dsp:sp modelId="{C7B5A2E1-1656-43A4-94B8-3AE96ACD2EB0}">
      <dsp:nvSpPr>
        <dsp:cNvPr id="0" name=""/>
        <dsp:cNvSpPr/>
      </dsp:nvSpPr>
      <dsp:spPr>
        <a:xfrm>
          <a:off x="3581396" y="1166364"/>
          <a:ext cx="1122790" cy="1043446"/>
        </a:xfrm>
        <a:prstGeom prst="ellipse">
          <a:avLst/>
        </a:prstGeom>
        <a:solidFill>
          <a:schemeClr val="accent1">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endParaRPr lang="zh-CN" altLang="en-US" sz="2000" b="1" kern="1200" dirty="0">
            <a:solidFill>
              <a:schemeClr val="tx1"/>
            </a:solidFill>
            <a:latin typeface="Calibri" panose="020F0502020204030204" pitchFamily="34" charset="0"/>
            <a:cs typeface="Calibri" panose="020F0502020204030204" pitchFamily="34" charset="0"/>
          </a:endParaRPr>
        </a:p>
      </dsp:txBody>
      <dsp:txXfrm>
        <a:off x="3745825" y="1319173"/>
        <a:ext cx="793932" cy="737828"/>
      </dsp:txXfrm>
    </dsp:sp>
    <dsp:sp modelId="{A04C5A2E-19A9-4CCE-AB6E-301A82C445C5}">
      <dsp:nvSpPr>
        <dsp:cNvPr id="0" name=""/>
        <dsp:cNvSpPr/>
      </dsp:nvSpPr>
      <dsp:spPr>
        <a:xfrm rot="21578151">
          <a:off x="3136961" y="2810671"/>
          <a:ext cx="717897" cy="34881"/>
        </a:xfrm>
        <a:custGeom>
          <a:avLst/>
          <a:gdLst/>
          <a:ahLst/>
          <a:cxnLst/>
          <a:rect l="0" t="0" r="0" b="0"/>
          <a:pathLst>
            <a:path>
              <a:moveTo>
                <a:pt x="0" y="17440"/>
              </a:moveTo>
              <a:lnTo>
                <a:pt x="717897" y="17440"/>
              </a:lnTo>
            </a:path>
          </a:pathLst>
        </a:custGeom>
        <a:noFill/>
        <a:ln w="19050" cap="flat" cmpd="sng" algn="ctr">
          <a:solidFill>
            <a:schemeClr val="accent1">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CN" altLang="en-US" sz="500" kern="1200"/>
        </a:p>
      </dsp:txBody>
      <dsp:txXfrm>
        <a:off x="3477962" y="2810165"/>
        <a:ext cx="35894" cy="35894"/>
      </dsp:txXfrm>
    </dsp:sp>
    <dsp:sp modelId="{6F4CA9B1-3549-47DE-A6B8-25AAC7C2DB15}">
      <dsp:nvSpPr>
        <dsp:cNvPr id="0" name=""/>
        <dsp:cNvSpPr/>
      </dsp:nvSpPr>
      <dsp:spPr>
        <a:xfrm>
          <a:off x="3854839" y="2288932"/>
          <a:ext cx="1098161" cy="1066818"/>
        </a:xfrm>
        <a:prstGeom prst="ellipse">
          <a:avLst/>
        </a:prstGeom>
        <a:solidFill>
          <a:schemeClr val="accent1">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endParaRPr lang="zh-CN" altLang="en-US" sz="1600" b="1" kern="1200" dirty="0">
            <a:solidFill>
              <a:schemeClr val="tx1"/>
            </a:solidFill>
            <a:latin typeface="Calibri" panose="020F0502020204030204" pitchFamily="34" charset="0"/>
            <a:cs typeface="Calibri" panose="020F0502020204030204" pitchFamily="34" charset="0"/>
          </a:endParaRPr>
        </a:p>
      </dsp:txBody>
      <dsp:txXfrm>
        <a:off x="4015661" y="2445164"/>
        <a:ext cx="776517" cy="754354"/>
      </dsp:txXfrm>
    </dsp:sp>
    <dsp:sp modelId="{C351E80A-7428-43C9-8E18-FD01C7A4A473}">
      <dsp:nvSpPr>
        <dsp:cNvPr id="0" name=""/>
        <dsp:cNvSpPr/>
      </dsp:nvSpPr>
      <dsp:spPr>
        <a:xfrm rot="1985442">
          <a:off x="2934180" y="3501029"/>
          <a:ext cx="801067" cy="34881"/>
        </a:xfrm>
        <a:custGeom>
          <a:avLst/>
          <a:gdLst/>
          <a:ahLst/>
          <a:cxnLst/>
          <a:rect l="0" t="0" r="0" b="0"/>
          <a:pathLst>
            <a:path>
              <a:moveTo>
                <a:pt x="0" y="17440"/>
              </a:moveTo>
              <a:lnTo>
                <a:pt x="801067" y="17440"/>
              </a:lnTo>
            </a:path>
          </a:pathLst>
        </a:custGeom>
        <a:noFill/>
        <a:ln w="19050" cap="flat" cmpd="sng" algn="ctr">
          <a:solidFill>
            <a:schemeClr val="accent1">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CN" altLang="en-US" sz="500" kern="1200"/>
        </a:p>
      </dsp:txBody>
      <dsp:txXfrm>
        <a:off x="3314687" y="3498443"/>
        <a:ext cx="40053" cy="40053"/>
      </dsp:txXfrm>
    </dsp:sp>
    <dsp:sp modelId="{EC88AB62-11EA-4DAA-A154-59CE729A45D0}">
      <dsp:nvSpPr>
        <dsp:cNvPr id="0" name=""/>
        <dsp:cNvSpPr/>
      </dsp:nvSpPr>
      <dsp:spPr>
        <a:xfrm>
          <a:off x="3581398" y="3493678"/>
          <a:ext cx="1085277" cy="1078325"/>
        </a:xfrm>
        <a:prstGeom prst="ellipse">
          <a:avLst/>
        </a:prstGeom>
        <a:solidFill>
          <a:schemeClr val="accent1">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endParaRPr lang="zh-CN" altLang="en-US" sz="2000" b="1" kern="1200" dirty="0">
            <a:solidFill>
              <a:schemeClr val="tx1"/>
            </a:solidFill>
            <a:latin typeface="Calibri" panose="020F0502020204030204" pitchFamily="34" charset="0"/>
            <a:cs typeface="Calibri" panose="020F0502020204030204" pitchFamily="34" charset="0"/>
          </a:endParaRPr>
        </a:p>
      </dsp:txBody>
      <dsp:txXfrm>
        <a:off x="3740333" y="3651595"/>
        <a:ext cx="767407" cy="762491"/>
      </dsp:txXfrm>
    </dsp:sp>
    <dsp:sp modelId="{D03C5670-BE13-434F-84B5-2A04FD58AD12}">
      <dsp:nvSpPr>
        <dsp:cNvPr id="0" name=""/>
        <dsp:cNvSpPr/>
      </dsp:nvSpPr>
      <dsp:spPr>
        <a:xfrm rot="3347544">
          <a:off x="2448782" y="4118353"/>
          <a:ext cx="1444138" cy="34881"/>
        </a:xfrm>
        <a:custGeom>
          <a:avLst/>
          <a:gdLst/>
          <a:ahLst/>
          <a:cxnLst/>
          <a:rect l="0" t="0" r="0" b="0"/>
          <a:pathLst>
            <a:path>
              <a:moveTo>
                <a:pt x="0" y="17440"/>
              </a:moveTo>
              <a:lnTo>
                <a:pt x="1444138" y="17440"/>
              </a:lnTo>
            </a:path>
          </a:pathLst>
        </a:custGeom>
        <a:noFill/>
        <a:ln w="19050" cap="flat" cmpd="sng" algn="ctr">
          <a:solidFill>
            <a:schemeClr val="accent1">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CN" altLang="en-US" sz="500" kern="1200"/>
        </a:p>
      </dsp:txBody>
      <dsp:txXfrm>
        <a:off x="3134748" y="4099690"/>
        <a:ext cx="72206" cy="72206"/>
      </dsp:txXfrm>
    </dsp:sp>
    <dsp:sp modelId="{2C6CFC64-37B2-405A-9893-45DE6B77C9F9}">
      <dsp:nvSpPr>
        <dsp:cNvPr id="0" name=""/>
        <dsp:cNvSpPr/>
      </dsp:nvSpPr>
      <dsp:spPr>
        <a:xfrm>
          <a:off x="3338984" y="4640891"/>
          <a:ext cx="1080619" cy="1074092"/>
        </a:xfrm>
        <a:prstGeom prst="ellipse">
          <a:avLst/>
        </a:prstGeom>
        <a:solidFill>
          <a:schemeClr val="accent1">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endParaRPr lang="zh-CN" altLang="en-US" sz="2000" b="1" kern="1200" dirty="0">
            <a:solidFill>
              <a:schemeClr val="tx1"/>
            </a:solidFill>
            <a:latin typeface="Calibri" panose="020F0502020204030204" pitchFamily="34" charset="0"/>
            <a:cs typeface="Calibri" panose="020F0502020204030204" pitchFamily="34" charset="0"/>
          </a:endParaRPr>
        </a:p>
      </dsp:txBody>
      <dsp:txXfrm>
        <a:off x="3497237" y="4798188"/>
        <a:ext cx="764113" cy="75949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4CDDD3-FF41-4EC6-B78F-F0FF9862C55D}">
      <dsp:nvSpPr>
        <dsp:cNvPr id="0" name=""/>
        <dsp:cNvSpPr/>
      </dsp:nvSpPr>
      <dsp:spPr>
        <a:xfrm>
          <a:off x="1437256" y="1985930"/>
          <a:ext cx="1699729" cy="1699729"/>
        </a:xfrm>
        <a:prstGeom prst="ellipse">
          <a:avLst/>
        </a:prstGeom>
        <a:solidFill>
          <a:schemeClr val="accent1">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altLang="zh-CN" sz="2800" b="1" kern="1200" dirty="0" smtClean="0">
              <a:solidFill>
                <a:schemeClr val="tx1"/>
              </a:solidFill>
              <a:latin typeface="Calibri" panose="020F0502020204030204" pitchFamily="34" charset="0"/>
              <a:cs typeface="Calibri" panose="020F0502020204030204" pitchFamily="34" charset="0"/>
            </a:rPr>
            <a:t>3D Printing</a:t>
          </a:r>
          <a:endParaRPr lang="zh-CN" altLang="en-US" sz="2800" b="1" kern="1200" dirty="0">
            <a:solidFill>
              <a:schemeClr val="tx1"/>
            </a:solidFill>
            <a:latin typeface="Calibri" panose="020F0502020204030204" pitchFamily="34" charset="0"/>
            <a:cs typeface="Calibri" panose="020F0502020204030204" pitchFamily="34" charset="0"/>
          </a:endParaRPr>
        </a:p>
      </dsp:txBody>
      <dsp:txXfrm>
        <a:off x="1686176" y="2234850"/>
        <a:ext cx="1201889" cy="1201889"/>
      </dsp:txXfrm>
    </dsp:sp>
    <dsp:sp modelId="{03B1059A-94A7-4B96-9399-909BC1001120}">
      <dsp:nvSpPr>
        <dsp:cNvPr id="0" name=""/>
        <dsp:cNvSpPr/>
      </dsp:nvSpPr>
      <dsp:spPr>
        <a:xfrm rot="18278638">
          <a:off x="2468047" y="1543025"/>
          <a:ext cx="1400618" cy="34881"/>
        </a:xfrm>
        <a:custGeom>
          <a:avLst/>
          <a:gdLst/>
          <a:ahLst/>
          <a:cxnLst/>
          <a:rect l="0" t="0" r="0" b="0"/>
          <a:pathLst>
            <a:path>
              <a:moveTo>
                <a:pt x="0" y="17440"/>
              </a:moveTo>
              <a:lnTo>
                <a:pt x="1400618" y="17440"/>
              </a:lnTo>
            </a:path>
          </a:pathLst>
        </a:custGeom>
        <a:noFill/>
        <a:ln w="19050" cap="flat" cmpd="sng" algn="ctr">
          <a:solidFill>
            <a:schemeClr val="accent1">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CN" altLang="en-US" sz="500" kern="1200"/>
        </a:p>
      </dsp:txBody>
      <dsp:txXfrm>
        <a:off x="3133341" y="1525450"/>
        <a:ext cx="70030" cy="70030"/>
      </dsp:txXfrm>
    </dsp:sp>
    <dsp:sp modelId="{61A9A4FF-2C42-4B11-B8C5-DD1D4BB77E1A}">
      <dsp:nvSpPr>
        <dsp:cNvPr id="0" name=""/>
        <dsp:cNvSpPr/>
      </dsp:nvSpPr>
      <dsp:spPr>
        <a:xfrm>
          <a:off x="3313153" y="33749"/>
          <a:ext cx="1106455" cy="1033061"/>
        </a:xfrm>
        <a:prstGeom prst="ellipse">
          <a:avLst/>
        </a:prstGeom>
        <a:solidFill>
          <a:schemeClr val="accent1">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endParaRPr lang="zh-CN" altLang="en-US" sz="1600" b="1" kern="1200" dirty="0">
            <a:solidFill>
              <a:schemeClr val="tx1"/>
            </a:solidFill>
            <a:latin typeface="Calibri" panose="020F0502020204030204" pitchFamily="34" charset="0"/>
            <a:cs typeface="Calibri" panose="020F0502020204030204" pitchFamily="34" charset="0"/>
          </a:endParaRPr>
        </a:p>
      </dsp:txBody>
      <dsp:txXfrm>
        <a:off x="3475190" y="185037"/>
        <a:ext cx="782381" cy="730485"/>
      </dsp:txXfrm>
    </dsp:sp>
    <dsp:sp modelId="{834A665C-6705-4218-9F42-D83F392E7307}">
      <dsp:nvSpPr>
        <dsp:cNvPr id="0" name=""/>
        <dsp:cNvSpPr/>
      </dsp:nvSpPr>
      <dsp:spPr>
        <a:xfrm rot="19695826">
          <a:off x="2951410" y="2165509"/>
          <a:ext cx="782525" cy="34881"/>
        </a:xfrm>
        <a:custGeom>
          <a:avLst/>
          <a:gdLst/>
          <a:ahLst/>
          <a:cxnLst/>
          <a:rect l="0" t="0" r="0" b="0"/>
          <a:pathLst>
            <a:path>
              <a:moveTo>
                <a:pt x="0" y="17440"/>
              </a:moveTo>
              <a:lnTo>
                <a:pt x="782525" y="17440"/>
              </a:lnTo>
            </a:path>
          </a:pathLst>
        </a:custGeom>
        <a:noFill/>
        <a:ln w="19050" cap="flat" cmpd="sng" algn="ctr">
          <a:solidFill>
            <a:schemeClr val="accent1">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CN" altLang="en-US" sz="500" kern="1200"/>
        </a:p>
      </dsp:txBody>
      <dsp:txXfrm>
        <a:off x="3323110" y="2163387"/>
        <a:ext cx="39126" cy="39126"/>
      </dsp:txXfrm>
    </dsp:sp>
    <dsp:sp modelId="{C7B5A2E1-1656-43A4-94B8-3AE96ACD2EB0}">
      <dsp:nvSpPr>
        <dsp:cNvPr id="0" name=""/>
        <dsp:cNvSpPr/>
      </dsp:nvSpPr>
      <dsp:spPr>
        <a:xfrm>
          <a:off x="3581396" y="1166364"/>
          <a:ext cx="1122790" cy="1043446"/>
        </a:xfrm>
        <a:prstGeom prst="ellipse">
          <a:avLst/>
        </a:prstGeom>
        <a:solidFill>
          <a:schemeClr val="accent1">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endParaRPr lang="zh-CN" altLang="en-US" sz="2000" b="1" kern="1200" dirty="0">
            <a:solidFill>
              <a:schemeClr val="tx1"/>
            </a:solidFill>
            <a:latin typeface="Calibri" panose="020F0502020204030204" pitchFamily="34" charset="0"/>
            <a:cs typeface="Calibri" panose="020F0502020204030204" pitchFamily="34" charset="0"/>
          </a:endParaRPr>
        </a:p>
      </dsp:txBody>
      <dsp:txXfrm>
        <a:off x="3745825" y="1319173"/>
        <a:ext cx="793932" cy="737828"/>
      </dsp:txXfrm>
    </dsp:sp>
    <dsp:sp modelId="{A04C5A2E-19A9-4CCE-AB6E-301A82C445C5}">
      <dsp:nvSpPr>
        <dsp:cNvPr id="0" name=""/>
        <dsp:cNvSpPr/>
      </dsp:nvSpPr>
      <dsp:spPr>
        <a:xfrm rot="21578151">
          <a:off x="3136961" y="2810671"/>
          <a:ext cx="717897" cy="34881"/>
        </a:xfrm>
        <a:custGeom>
          <a:avLst/>
          <a:gdLst/>
          <a:ahLst/>
          <a:cxnLst/>
          <a:rect l="0" t="0" r="0" b="0"/>
          <a:pathLst>
            <a:path>
              <a:moveTo>
                <a:pt x="0" y="17440"/>
              </a:moveTo>
              <a:lnTo>
                <a:pt x="717897" y="17440"/>
              </a:lnTo>
            </a:path>
          </a:pathLst>
        </a:custGeom>
        <a:noFill/>
        <a:ln w="19050" cap="flat" cmpd="sng" algn="ctr">
          <a:solidFill>
            <a:schemeClr val="accent1">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CN" altLang="en-US" sz="500" kern="1200"/>
        </a:p>
      </dsp:txBody>
      <dsp:txXfrm>
        <a:off x="3477962" y="2810165"/>
        <a:ext cx="35894" cy="35894"/>
      </dsp:txXfrm>
    </dsp:sp>
    <dsp:sp modelId="{6F4CA9B1-3549-47DE-A6B8-25AAC7C2DB15}">
      <dsp:nvSpPr>
        <dsp:cNvPr id="0" name=""/>
        <dsp:cNvSpPr/>
      </dsp:nvSpPr>
      <dsp:spPr>
        <a:xfrm>
          <a:off x="3854839" y="2288932"/>
          <a:ext cx="1098161" cy="1066818"/>
        </a:xfrm>
        <a:prstGeom prst="ellipse">
          <a:avLst/>
        </a:prstGeom>
        <a:solidFill>
          <a:schemeClr val="accent1">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endParaRPr lang="zh-CN" altLang="en-US" sz="1600" b="1" kern="1200" dirty="0">
            <a:solidFill>
              <a:schemeClr val="tx1"/>
            </a:solidFill>
            <a:latin typeface="Calibri" panose="020F0502020204030204" pitchFamily="34" charset="0"/>
            <a:cs typeface="Calibri" panose="020F0502020204030204" pitchFamily="34" charset="0"/>
          </a:endParaRPr>
        </a:p>
      </dsp:txBody>
      <dsp:txXfrm>
        <a:off x="4015661" y="2445164"/>
        <a:ext cx="776517" cy="754354"/>
      </dsp:txXfrm>
    </dsp:sp>
    <dsp:sp modelId="{C351E80A-7428-43C9-8E18-FD01C7A4A473}">
      <dsp:nvSpPr>
        <dsp:cNvPr id="0" name=""/>
        <dsp:cNvSpPr/>
      </dsp:nvSpPr>
      <dsp:spPr>
        <a:xfrm rot="1985442">
          <a:off x="2934180" y="3501029"/>
          <a:ext cx="801067" cy="34881"/>
        </a:xfrm>
        <a:custGeom>
          <a:avLst/>
          <a:gdLst/>
          <a:ahLst/>
          <a:cxnLst/>
          <a:rect l="0" t="0" r="0" b="0"/>
          <a:pathLst>
            <a:path>
              <a:moveTo>
                <a:pt x="0" y="17440"/>
              </a:moveTo>
              <a:lnTo>
                <a:pt x="801067" y="17440"/>
              </a:lnTo>
            </a:path>
          </a:pathLst>
        </a:custGeom>
        <a:noFill/>
        <a:ln w="19050" cap="flat" cmpd="sng" algn="ctr">
          <a:solidFill>
            <a:schemeClr val="accent1">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CN" altLang="en-US" sz="500" kern="1200"/>
        </a:p>
      </dsp:txBody>
      <dsp:txXfrm>
        <a:off x="3314687" y="3498443"/>
        <a:ext cx="40053" cy="40053"/>
      </dsp:txXfrm>
    </dsp:sp>
    <dsp:sp modelId="{EC88AB62-11EA-4DAA-A154-59CE729A45D0}">
      <dsp:nvSpPr>
        <dsp:cNvPr id="0" name=""/>
        <dsp:cNvSpPr/>
      </dsp:nvSpPr>
      <dsp:spPr>
        <a:xfrm>
          <a:off x="3581398" y="3493678"/>
          <a:ext cx="1085277" cy="1078325"/>
        </a:xfrm>
        <a:prstGeom prst="ellipse">
          <a:avLst/>
        </a:prstGeom>
        <a:solidFill>
          <a:schemeClr val="accent1">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endParaRPr lang="zh-CN" altLang="en-US" sz="2000" b="1" kern="1200" dirty="0">
            <a:solidFill>
              <a:schemeClr val="tx1"/>
            </a:solidFill>
            <a:latin typeface="Calibri" panose="020F0502020204030204" pitchFamily="34" charset="0"/>
            <a:cs typeface="Calibri" panose="020F0502020204030204" pitchFamily="34" charset="0"/>
          </a:endParaRPr>
        </a:p>
      </dsp:txBody>
      <dsp:txXfrm>
        <a:off x="3740333" y="3651595"/>
        <a:ext cx="767407" cy="762491"/>
      </dsp:txXfrm>
    </dsp:sp>
    <dsp:sp modelId="{D03C5670-BE13-434F-84B5-2A04FD58AD12}">
      <dsp:nvSpPr>
        <dsp:cNvPr id="0" name=""/>
        <dsp:cNvSpPr/>
      </dsp:nvSpPr>
      <dsp:spPr>
        <a:xfrm rot="3347544">
          <a:off x="2448782" y="4118353"/>
          <a:ext cx="1444138" cy="34881"/>
        </a:xfrm>
        <a:custGeom>
          <a:avLst/>
          <a:gdLst/>
          <a:ahLst/>
          <a:cxnLst/>
          <a:rect l="0" t="0" r="0" b="0"/>
          <a:pathLst>
            <a:path>
              <a:moveTo>
                <a:pt x="0" y="17440"/>
              </a:moveTo>
              <a:lnTo>
                <a:pt x="1444138" y="17440"/>
              </a:lnTo>
            </a:path>
          </a:pathLst>
        </a:custGeom>
        <a:noFill/>
        <a:ln w="19050" cap="flat" cmpd="sng" algn="ctr">
          <a:solidFill>
            <a:schemeClr val="accent1">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CN" altLang="en-US" sz="500" kern="1200"/>
        </a:p>
      </dsp:txBody>
      <dsp:txXfrm>
        <a:off x="3134748" y="4099690"/>
        <a:ext cx="72206" cy="72206"/>
      </dsp:txXfrm>
    </dsp:sp>
    <dsp:sp modelId="{2C6CFC64-37B2-405A-9893-45DE6B77C9F9}">
      <dsp:nvSpPr>
        <dsp:cNvPr id="0" name=""/>
        <dsp:cNvSpPr/>
      </dsp:nvSpPr>
      <dsp:spPr>
        <a:xfrm>
          <a:off x="3338984" y="4640891"/>
          <a:ext cx="1080619" cy="1074092"/>
        </a:xfrm>
        <a:prstGeom prst="ellipse">
          <a:avLst/>
        </a:prstGeom>
        <a:solidFill>
          <a:schemeClr val="accent1">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endParaRPr lang="zh-CN" altLang="en-US" sz="2000" b="1" kern="1200" dirty="0">
            <a:solidFill>
              <a:schemeClr val="tx1"/>
            </a:solidFill>
            <a:latin typeface="Calibri" panose="020F0502020204030204" pitchFamily="34" charset="0"/>
            <a:cs typeface="Calibri" panose="020F0502020204030204" pitchFamily="34" charset="0"/>
          </a:endParaRPr>
        </a:p>
      </dsp:txBody>
      <dsp:txXfrm>
        <a:off x="3497237" y="4798188"/>
        <a:ext cx="764113" cy="759498"/>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8066" name="Rectangle 2"/>
          <p:cNvSpPr>
            <a:spLocks noGrp="1" noChangeArrowheads="1"/>
          </p:cNvSpPr>
          <p:nvPr>
            <p:ph type="hdr" sz="quarter"/>
          </p:nvPr>
        </p:nvSpPr>
        <p:spPr bwMode="auto">
          <a:xfrm>
            <a:off x="0" y="0"/>
            <a:ext cx="3037840" cy="46482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defRPr kumimoji="0" sz="1200">
                <a:latin typeface="Arial" charset="0"/>
                <a:ea typeface="+mn-ea"/>
                <a:cs typeface="+mn-cs"/>
              </a:defRPr>
            </a:lvl1pPr>
          </a:lstStyle>
          <a:p>
            <a:pPr>
              <a:defRPr/>
            </a:pPr>
            <a:endParaRPr lang="en-US"/>
          </a:p>
        </p:txBody>
      </p:sp>
      <p:sp>
        <p:nvSpPr>
          <p:cNvPr id="88068" name="Rectangle 4"/>
          <p:cNvSpPr>
            <a:spLocks noGrp="1" noChangeArrowheads="1"/>
          </p:cNvSpPr>
          <p:nvPr>
            <p:ph type="ftr" sz="quarter" idx="2"/>
          </p:nvPr>
        </p:nvSpPr>
        <p:spPr bwMode="auto">
          <a:xfrm>
            <a:off x="0" y="8829967"/>
            <a:ext cx="3037840" cy="464820"/>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defRPr kumimoji="0" sz="1200">
                <a:latin typeface="Arial" charset="0"/>
                <a:ea typeface="+mn-ea"/>
                <a:cs typeface="+mn-cs"/>
              </a:defRPr>
            </a:lvl1pPr>
          </a:lstStyle>
          <a:p>
            <a:pPr>
              <a:defRPr/>
            </a:pPr>
            <a:endParaRPr lang="en-US"/>
          </a:p>
        </p:txBody>
      </p:sp>
      <p:sp>
        <p:nvSpPr>
          <p:cNvPr id="88069" name="Rectangle 5"/>
          <p:cNvSpPr>
            <a:spLocks noGrp="1" noChangeArrowheads="1"/>
          </p:cNvSpPr>
          <p:nvPr>
            <p:ph type="sldNum" sz="quarter" idx="3"/>
          </p:nvPr>
        </p:nvSpPr>
        <p:spPr bwMode="auto">
          <a:xfrm>
            <a:off x="3970938" y="8829967"/>
            <a:ext cx="3037840" cy="464820"/>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a:defRPr kumimoji="0" sz="1200">
                <a:latin typeface="Arial" charset="0"/>
                <a:ea typeface="+mn-ea"/>
                <a:cs typeface="+mn-cs"/>
              </a:defRPr>
            </a:lvl1pPr>
          </a:lstStyle>
          <a:p>
            <a:pPr>
              <a:defRPr/>
            </a:pPr>
            <a:fld id="{2B9A3287-C12F-4815-A6FD-2EEEFD4674EC}" type="slidenum">
              <a:rPr lang="en-US"/>
              <a:pPr>
                <a:defRPr/>
              </a:pPr>
              <a:t>‹#›</a:t>
            </a:fld>
            <a:endParaRPr lang="en-US"/>
          </a:p>
        </p:txBody>
      </p:sp>
      <p:sp>
        <p:nvSpPr>
          <p:cNvPr id="2" name="Date Placeholder 1"/>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3F214F7B-A2DF-4D6E-8B81-C62C85AC5DBA}" type="datetimeFigureOut">
              <a:rPr lang="en-US" smtClean="0"/>
              <a:t>12/16/2016</a:t>
            </a:fld>
            <a:endParaRPr lang="en-US"/>
          </a:p>
        </p:txBody>
      </p:sp>
    </p:spTree>
    <p:extLst>
      <p:ext uri="{BB962C8B-B14F-4D97-AF65-F5344CB8AC3E}">
        <p14:creationId xmlns:p14="http://schemas.microsoft.com/office/powerpoint/2010/main" val="1859270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3037840" cy="46482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defRPr kumimoji="0" sz="1200">
                <a:latin typeface="Arial" charset="0"/>
                <a:ea typeface="+mn-ea"/>
                <a:cs typeface="+mn-cs"/>
              </a:defRPr>
            </a:lvl1pPr>
          </a:lstStyle>
          <a:p>
            <a:pPr>
              <a:defRPr/>
            </a:pPr>
            <a:endParaRPr lang="en-US"/>
          </a:p>
        </p:txBody>
      </p:sp>
      <p:sp>
        <p:nvSpPr>
          <p:cNvPr id="3075" name="Rectangle 3"/>
          <p:cNvSpPr>
            <a:spLocks noGrp="1" noChangeArrowheads="1"/>
          </p:cNvSpPr>
          <p:nvPr>
            <p:ph type="dt" idx="1"/>
          </p:nvPr>
        </p:nvSpPr>
        <p:spPr bwMode="auto">
          <a:xfrm>
            <a:off x="3970938" y="0"/>
            <a:ext cx="3037840" cy="46482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a:defRPr kumimoji="0" sz="1200">
                <a:latin typeface="Arial" charset="0"/>
                <a:ea typeface="+mn-ea"/>
                <a:cs typeface="+mn-cs"/>
              </a:defRPr>
            </a:lvl1pPr>
          </a:lstStyle>
          <a:p>
            <a:pPr>
              <a:defRPr/>
            </a:pPr>
            <a:endParaRPr lang="en-US"/>
          </a:p>
        </p:txBody>
      </p:sp>
      <p:sp>
        <p:nvSpPr>
          <p:cNvPr id="6148"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701040" y="4415790"/>
            <a:ext cx="5608320" cy="418338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078" name="Rectangle 6"/>
          <p:cNvSpPr>
            <a:spLocks noGrp="1" noChangeArrowheads="1"/>
          </p:cNvSpPr>
          <p:nvPr>
            <p:ph type="ftr" sz="quarter" idx="4"/>
          </p:nvPr>
        </p:nvSpPr>
        <p:spPr bwMode="auto">
          <a:xfrm>
            <a:off x="0" y="8829967"/>
            <a:ext cx="3037840" cy="464820"/>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defRPr kumimoji="0" sz="1200">
                <a:latin typeface="Arial" charset="0"/>
                <a:ea typeface="+mn-ea"/>
                <a:cs typeface="+mn-cs"/>
              </a:defRPr>
            </a:lvl1pPr>
          </a:lstStyle>
          <a:p>
            <a:pPr>
              <a:defRPr/>
            </a:pPr>
            <a:endParaRPr lang="en-US"/>
          </a:p>
        </p:txBody>
      </p:sp>
      <p:sp>
        <p:nvSpPr>
          <p:cNvPr id="3079" name="Rectangle 7"/>
          <p:cNvSpPr>
            <a:spLocks noGrp="1" noChangeArrowheads="1"/>
          </p:cNvSpPr>
          <p:nvPr>
            <p:ph type="sldNum" sz="quarter" idx="5"/>
          </p:nvPr>
        </p:nvSpPr>
        <p:spPr bwMode="auto">
          <a:xfrm>
            <a:off x="3970938" y="8829967"/>
            <a:ext cx="3037840" cy="464820"/>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a:defRPr kumimoji="0" sz="1200">
                <a:latin typeface="Arial" charset="0"/>
                <a:ea typeface="+mn-ea"/>
                <a:cs typeface="+mn-cs"/>
              </a:defRPr>
            </a:lvl1pPr>
          </a:lstStyle>
          <a:p>
            <a:pPr>
              <a:defRPr/>
            </a:pPr>
            <a:fld id="{9CD6F20A-7EF4-4AE1-A3EF-95FF26E8AC7E}" type="slidenum">
              <a:rPr lang="en-US"/>
              <a:pPr>
                <a:defRPr/>
              </a:pPr>
              <a:t>‹#›</a:t>
            </a:fld>
            <a:endParaRPr lang="en-US"/>
          </a:p>
        </p:txBody>
      </p:sp>
    </p:spTree>
    <p:extLst>
      <p:ext uri="{BB962C8B-B14F-4D97-AF65-F5344CB8AC3E}">
        <p14:creationId xmlns:p14="http://schemas.microsoft.com/office/powerpoint/2010/main" val="349546207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www.pcmag.com/encyclopedia_term/0,2542,t=3D+printing&amp;i=37077,00.asp"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pcmag.com/encyclopedia_term/0,2542,t=3D+printing&amp;i=37077,00.asp"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CD6F20A-7EF4-4AE1-A3EF-95FF26E8AC7E}" type="slidenum">
              <a:rPr lang="en-US" smtClean="0"/>
              <a:pPr>
                <a:defRPr/>
              </a:pPr>
              <a:t>1</a:t>
            </a:fld>
            <a:endParaRPr lang="en-US"/>
          </a:p>
        </p:txBody>
      </p:sp>
    </p:spTree>
    <p:extLst>
      <p:ext uri="{BB962C8B-B14F-4D97-AF65-F5344CB8AC3E}">
        <p14:creationId xmlns:p14="http://schemas.microsoft.com/office/powerpoint/2010/main" val="27180304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zh-CN" dirty="0" smtClean="0"/>
              <a:t>Click on ‘Algorithm 1</a:t>
            </a:r>
            <a:r>
              <a:rPr lang="en-US" altLang="zh-CN" baseline="0" dirty="0" smtClean="0"/>
              <a:t>’</a:t>
            </a:r>
            <a:r>
              <a:rPr lang="en-US" altLang="zh-CN" dirty="0" smtClean="0"/>
              <a:t> and jump to the</a:t>
            </a:r>
            <a:r>
              <a:rPr lang="en-US" altLang="zh-CN" baseline="0" dirty="0" smtClean="0"/>
              <a:t> proposed algorithm</a:t>
            </a:r>
            <a:r>
              <a:rPr lang="en-US" altLang="zh-CN" dirty="0" smtClean="0"/>
              <a:t>.</a:t>
            </a:r>
            <a:endParaRPr lang="zh-CN" altLang="en-US" dirty="0" smtClean="0"/>
          </a:p>
        </p:txBody>
      </p:sp>
      <p:sp>
        <p:nvSpPr>
          <p:cNvPr id="4" name="Slide Number Placeholder 3"/>
          <p:cNvSpPr>
            <a:spLocks noGrp="1"/>
          </p:cNvSpPr>
          <p:nvPr>
            <p:ph type="sldNum" sz="quarter" idx="10"/>
          </p:nvPr>
        </p:nvSpPr>
        <p:spPr/>
        <p:txBody>
          <a:bodyPr/>
          <a:lstStyle/>
          <a:p>
            <a:pPr>
              <a:defRPr/>
            </a:pPr>
            <a:fld id="{9CD6F20A-7EF4-4AE1-A3EF-95FF26E8AC7E}" type="slidenum">
              <a:rPr lang="en-US" smtClean="0"/>
              <a:pPr>
                <a:defRPr/>
              </a:pPr>
              <a:t>26</a:t>
            </a:fld>
            <a:endParaRPr lang="en-US"/>
          </a:p>
        </p:txBody>
      </p:sp>
    </p:spTree>
    <p:extLst>
      <p:ext uri="{BB962C8B-B14F-4D97-AF65-F5344CB8AC3E}">
        <p14:creationId xmlns:p14="http://schemas.microsoft.com/office/powerpoint/2010/main" val="30796403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Click on ‘G-code Reconstruction’ to jump</a:t>
            </a:r>
            <a:r>
              <a:rPr lang="en-US" baseline="0" dirty="0" smtClean="0"/>
              <a:t> back.</a:t>
            </a:r>
            <a:endParaRPr lang="en-US" dirty="0"/>
          </a:p>
        </p:txBody>
      </p:sp>
      <p:sp>
        <p:nvSpPr>
          <p:cNvPr id="4" name="Slide Number Placeholder 3"/>
          <p:cNvSpPr>
            <a:spLocks noGrp="1"/>
          </p:cNvSpPr>
          <p:nvPr>
            <p:ph type="sldNum" sz="quarter" idx="10"/>
          </p:nvPr>
        </p:nvSpPr>
        <p:spPr/>
        <p:txBody>
          <a:bodyPr/>
          <a:lstStyle/>
          <a:p>
            <a:pPr>
              <a:defRPr/>
            </a:pPr>
            <a:fld id="{9CD6F20A-7EF4-4AE1-A3EF-95FF26E8AC7E}" type="slidenum">
              <a:rPr lang="en-US" smtClean="0"/>
              <a:pPr>
                <a:defRPr/>
              </a:pPr>
              <a:t>27</a:t>
            </a:fld>
            <a:endParaRPr lang="en-US"/>
          </a:p>
        </p:txBody>
      </p:sp>
    </p:spTree>
    <p:extLst>
      <p:ext uri="{BB962C8B-B14F-4D97-AF65-F5344CB8AC3E}">
        <p14:creationId xmlns:p14="http://schemas.microsoft.com/office/powerpoint/2010/main" val="15596022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Click</a:t>
            </a:r>
            <a:r>
              <a:rPr lang="en-US" altLang="zh-CN" baseline="0" dirty="0" smtClean="0"/>
              <a:t> on ‘Most bias are in X Dir.’ and jump to the explanation.</a:t>
            </a:r>
            <a:endParaRPr lang="zh-CN" altLang="en-US" dirty="0"/>
          </a:p>
        </p:txBody>
      </p:sp>
      <p:sp>
        <p:nvSpPr>
          <p:cNvPr id="4" name="灯片编号占位符 3"/>
          <p:cNvSpPr>
            <a:spLocks noGrp="1"/>
          </p:cNvSpPr>
          <p:nvPr>
            <p:ph type="sldNum" sz="quarter" idx="10"/>
          </p:nvPr>
        </p:nvSpPr>
        <p:spPr/>
        <p:txBody>
          <a:bodyPr/>
          <a:lstStyle/>
          <a:p>
            <a:pPr>
              <a:defRPr/>
            </a:pPr>
            <a:fld id="{9CD6F20A-7EF4-4AE1-A3EF-95FF26E8AC7E}" type="slidenum">
              <a:rPr lang="en-US" smtClean="0"/>
              <a:pPr>
                <a:defRPr/>
              </a:pPr>
              <a:t>31</a:t>
            </a:fld>
            <a:endParaRPr lang="en-US"/>
          </a:p>
        </p:txBody>
      </p:sp>
    </p:spTree>
    <p:extLst>
      <p:ext uri="{BB962C8B-B14F-4D97-AF65-F5344CB8AC3E}">
        <p14:creationId xmlns:p14="http://schemas.microsoft.com/office/powerpoint/2010/main" val="18607909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Maybe a graph containing</a:t>
            </a:r>
            <a:r>
              <a:rPr lang="en-US" altLang="zh-CN" baseline="0" dirty="0" smtClean="0"/>
              <a:t> printer and smartphone in three distances.</a:t>
            </a:r>
            <a:endParaRPr lang="zh-CN" altLang="en-US" dirty="0"/>
          </a:p>
        </p:txBody>
      </p:sp>
      <p:sp>
        <p:nvSpPr>
          <p:cNvPr id="4" name="灯片编号占位符 3"/>
          <p:cNvSpPr>
            <a:spLocks noGrp="1"/>
          </p:cNvSpPr>
          <p:nvPr>
            <p:ph type="sldNum" sz="quarter" idx="10"/>
          </p:nvPr>
        </p:nvSpPr>
        <p:spPr/>
        <p:txBody>
          <a:bodyPr/>
          <a:lstStyle/>
          <a:p>
            <a:pPr>
              <a:defRPr/>
            </a:pPr>
            <a:fld id="{9CD6F20A-7EF4-4AE1-A3EF-95FF26E8AC7E}" type="slidenum">
              <a:rPr lang="en-US" smtClean="0"/>
              <a:pPr>
                <a:defRPr/>
              </a:pPr>
              <a:t>36</a:t>
            </a:fld>
            <a:endParaRPr lang="en-US"/>
          </a:p>
        </p:txBody>
      </p:sp>
    </p:spTree>
    <p:extLst>
      <p:ext uri="{BB962C8B-B14F-4D97-AF65-F5344CB8AC3E}">
        <p14:creationId xmlns:p14="http://schemas.microsoft.com/office/powerpoint/2010/main" val="29597108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backup slide</a:t>
            </a:r>
            <a:r>
              <a:rPr lang="en-US" baseline="0" dirty="0" smtClean="0"/>
              <a:t> is to answer why we use mag side channel to predict dir. move in case they ask. The reason is the reverse activation order in stepper motor doesn’t cause much difference in acoustic.</a:t>
            </a:r>
            <a:endParaRPr lang="en-US" dirty="0"/>
          </a:p>
        </p:txBody>
      </p:sp>
      <p:sp>
        <p:nvSpPr>
          <p:cNvPr id="4" name="Slide Number Placeholder 3"/>
          <p:cNvSpPr>
            <a:spLocks noGrp="1"/>
          </p:cNvSpPr>
          <p:nvPr>
            <p:ph type="sldNum" sz="quarter" idx="10"/>
          </p:nvPr>
        </p:nvSpPr>
        <p:spPr/>
        <p:txBody>
          <a:bodyPr/>
          <a:lstStyle/>
          <a:p>
            <a:pPr>
              <a:defRPr/>
            </a:pPr>
            <a:fld id="{9CD6F20A-7EF4-4AE1-A3EF-95FF26E8AC7E}" type="slidenum">
              <a:rPr lang="en-US" smtClean="0"/>
              <a:pPr>
                <a:defRPr/>
              </a:pPr>
              <a:t>46</a:t>
            </a:fld>
            <a:endParaRPr lang="en-US"/>
          </a:p>
        </p:txBody>
      </p:sp>
    </p:spTree>
    <p:extLst>
      <p:ext uri="{BB962C8B-B14F-4D97-AF65-F5344CB8AC3E}">
        <p14:creationId xmlns:p14="http://schemas.microsoft.com/office/powerpoint/2010/main" val="18989889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backup</a:t>
            </a:r>
            <a:r>
              <a:rPr lang="en-US" baseline="0" dirty="0" smtClean="0"/>
              <a:t> slide is to show the difference </a:t>
            </a:r>
            <a:r>
              <a:rPr lang="en-US" baseline="0" dirty="0" err="1" smtClean="0"/>
              <a:t>betw</a:t>
            </a:r>
            <a:r>
              <a:rPr lang="en-US" baseline="0" dirty="0" smtClean="0"/>
              <a:t> our work and AI’s. We claim that different devices (they used professional one) are used and different side channels are explored.</a:t>
            </a:r>
            <a:endParaRPr lang="en-US" dirty="0"/>
          </a:p>
        </p:txBody>
      </p:sp>
      <p:sp>
        <p:nvSpPr>
          <p:cNvPr id="4" name="Slide Number Placeholder 3"/>
          <p:cNvSpPr>
            <a:spLocks noGrp="1"/>
          </p:cNvSpPr>
          <p:nvPr>
            <p:ph type="sldNum" sz="quarter" idx="10"/>
          </p:nvPr>
        </p:nvSpPr>
        <p:spPr/>
        <p:txBody>
          <a:bodyPr/>
          <a:lstStyle/>
          <a:p>
            <a:pPr>
              <a:defRPr/>
            </a:pPr>
            <a:fld id="{9CD6F20A-7EF4-4AE1-A3EF-95FF26E8AC7E}" type="slidenum">
              <a:rPr lang="en-US" smtClean="0"/>
              <a:pPr>
                <a:defRPr/>
              </a:pPr>
              <a:t>47</a:t>
            </a:fld>
            <a:endParaRPr lang="en-US"/>
          </a:p>
        </p:txBody>
      </p:sp>
    </p:spTree>
    <p:extLst>
      <p:ext uri="{BB962C8B-B14F-4D97-AF65-F5344CB8AC3E}">
        <p14:creationId xmlns:p14="http://schemas.microsoft.com/office/powerpoint/2010/main" val="1954808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Click</a:t>
            </a:r>
            <a:r>
              <a:rPr lang="en-US" altLang="zh-CN" baseline="0" dirty="0" smtClean="0"/>
              <a:t> on the red part to jump back</a:t>
            </a:r>
            <a:endParaRPr lang="zh-CN" altLang="en-US" dirty="0"/>
          </a:p>
        </p:txBody>
      </p:sp>
      <p:sp>
        <p:nvSpPr>
          <p:cNvPr id="4" name="灯片编号占位符 3"/>
          <p:cNvSpPr>
            <a:spLocks noGrp="1"/>
          </p:cNvSpPr>
          <p:nvPr>
            <p:ph type="sldNum" sz="quarter" idx="10"/>
          </p:nvPr>
        </p:nvSpPr>
        <p:spPr/>
        <p:txBody>
          <a:bodyPr/>
          <a:lstStyle/>
          <a:p>
            <a:pPr>
              <a:defRPr/>
            </a:pPr>
            <a:fld id="{9CD6F20A-7EF4-4AE1-A3EF-95FF26E8AC7E}" type="slidenum">
              <a:rPr lang="en-US" smtClean="0"/>
              <a:pPr>
                <a:defRPr/>
              </a:pPr>
              <a:t>48</a:t>
            </a:fld>
            <a:endParaRPr lang="en-US"/>
          </a:p>
        </p:txBody>
      </p:sp>
    </p:spTree>
    <p:extLst>
      <p:ext uri="{BB962C8B-B14F-4D97-AF65-F5344CB8AC3E}">
        <p14:creationId xmlns:p14="http://schemas.microsoft.com/office/powerpoint/2010/main" val="6721638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Widely accessible and affordable,</a:t>
            </a:r>
            <a:r>
              <a:rPr lang="en-US" altLang="zh-CN" baseline="0" dirty="0" smtClean="0"/>
              <a:t> can use anywhere</a:t>
            </a:r>
            <a:endParaRPr lang="zh-CN" altLang="en-US" dirty="0"/>
          </a:p>
        </p:txBody>
      </p:sp>
      <p:sp>
        <p:nvSpPr>
          <p:cNvPr id="4" name="灯片编号占位符 3"/>
          <p:cNvSpPr>
            <a:spLocks noGrp="1"/>
          </p:cNvSpPr>
          <p:nvPr>
            <p:ph type="sldNum" sz="quarter" idx="10"/>
          </p:nvPr>
        </p:nvSpPr>
        <p:spPr/>
        <p:txBody>
          <a:bodyPr/>
          <a:lstStyle/>
          <a:p>
            <a:pPr>
              <a:defRPr/>
            </a:pPr>
            <a:fld id="{9CD6F20A-7EF4-4AE1-A3EF-95FF26E8AC7E}" type="slidenum">
              <a:rPr lang="en-US" smtClean="0"/>
              <a:pPr>
                <a:defRPr/>
              </a:pPr>
              <a:t>4</a:t>
            </a:fld>
            <a:endParaRPr lang="en-US"/>
          </a:p>
        </p:txBody>
      </p:sp>
    </p:spTree>
    <p:extLst>
      <p:ext uri="{BB962C8B-B14F-4D97-AF65-F5344CB8AC3E}">
        <p14:creationId xmlns:p14="http://schemas.microsoft.com/office/powerpoint/2010/main" val="2511060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a:xfrm>
            <a:off x="1141413" y="754063"/>
            <a:ext cx="4391025" cy="3294062"/>
          </a:xfrm>
        </p:spPr>
      </p:sp>
      <p:sp>
        <p:nvSpPr>
          <p:cNvPr id="7171" name="Notes Placeholder 2"/>
          <p:cNvSpPr>
            <a:spLocks noGrp="1"/>
          </p:cNvSpPr>
          <p:nvPr>
            <p:ph type="body" idx="1"/>
          </p:nvPr>
        </p:nvSpPr>
        <p:spPr>
          <a:noFill/>
        </p:spPr>
        <p:txBody>
          <a:bodyPr/>
          <a:lstStyle/>
          <a:p>
            <a:r>
              <a:rPr lang="en-US" altLang="zh-CN" smtClean="0"/>
              <a:t>On the right, high tolerance engine parts were printed using a process called “</a:t>
            </a:r>
            <a:r>
              <a:rPr lang="en-US" altLang="zh-CN" smtClean="0">
                <a:hlinkClick r:id="rId3"/>
              </a:rPr>
              <a:t>Electron Beam Melting</a:t>
            </a:r>
            <a:r>
              <a:rPr lang="en-US" altLang="zh-CN" smtClean="0"/>
              <a:t>” and finished with traditional machining processes. While not the norm these uses begin to suggest what is possible in medicine and industry.</a:t>
            </a:r>
            <a:endParaRPr lang="zh-CN" altLang="en-US" smtClean="0"/>
          </a:p>
        </p:txBody>
      </p:sp>
      <p:sp>
        <p:nvSpPr>
          <p:cNvPr id="7172" name="Slide Number Placeholder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ea typeface="宋体" panose="02010600030101010101" pitchFamily="2" charset="-122"/>
              </a:defRPr>
            </a:lvl1pPr>
            <a:lvl2pPr marL="742950" indent="-285750">
              <a:spcBef>
                <a:spcPct val="30000"/>
              </a:spcBef>
              <a:defRPr sz="1200">
                <a:solidFill>
                  <a:schemeClr val="tx1"/>
                </a:solidFill>
                <a:latin typeface="Arial" panose="020B0604020202020204" pitchFamily="34" charset="0"/>
                <a:ea typeface="宋体" panose="02010600030101010101" pitchFamily="2" charset="-122"/>
              </a:defRPr>
            </a:lvl2pPr>
            <a:lvl3pPr marL="1143000" indent="-228600">
              <a:spcBef>
                <a:spcPct val="30000"/>
              </a:spcBef>
              <a:defRPr sz="1200">
                <a:solidFill>
                  <a:schemeClr val="tx1"/>
                </a:solidFill>
                <a:latin typeface="Arial" panose="020B0604020202020204" pitchFamily="34" charset="0"/>
                <a:ea typeface="宋体" panose="02010600030101010101" pitchFamily="2" charset="-122"/>
              </a:defRPr>
            </a:lvl3pPr>
            <a:lvl4pPr marL="1600200" indent="-228600">
              <a:spcBef>
                <a:spcPct val="30000"/>
              </a:spcBef>
              <a:defRPr sz="1200">
                <a:solidFill>
                  <a:schemeClr val="tx1"/>
                </a:solidFill>
                <a:latin typeface="Arial" panose="020B0604020202020204" pitchFamily="34" charset="0"/>
                <a:ea typeface="宋体" panose="02010600030101010101" pitchFamily="2" charset="-122"/>
              </a:defRPr>
            </a:lvl4pPr>
            <a:lvl5pPr marL="2057400" indent="-228600">
              <a:spcBef>
                <a:spcPct val="30000"/>
              </a:spcBef>
              <a:defRPr sz="12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9pPr>
          </a:lstStyle>
          <a:p>
            <a:pPr>
              <a:spcBef>
                <a:spcPct val="0"/>
              </a:spcBef>
              <a:buFontTx/>
              <a:buNone/>
            </a:pPr>
            <a:fld id="{90E9659F-0BE1-4958-A4DC-FEC96EFBA63A}" type="slidenum">
              <a:rPr lang="zh-CN" altLang="en-US" smtClean="0"/>
              <a:pPr>
                <a:spcBef>
                  <a:spcPct val="0"/>
                </a:spcBef>
                <a:buFontTx/>
                <a:buNone/>
              </a:pPr>
              <a:t>6</a:t>
            </a:fld>
            <a:endParaRPr lang="zh-CN" altLang="en-US" smtClean="0"/>
          </a:p>
        </p:txBody>
      </p:sp>
    </p:spTree>
    <p:extLst>
      <p:ext uri="{BB962C8B-B14F-4D97-AF65-F5344CB8AC3E}">
        <p14:creationId xmlns:p14="http://schemas.microsoft.com/office/powerpoint/2010/main" val="24561483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a:xfrm>
            <a:off x="1141413" y="754063"/>
            <a:ext cx="4391025" cy="3294062"/>
          </a:xfrm>
        </p:spPr>
      </p:sp>
      <p:sp>
        <p:nvSpPr>
          <p:cNvPr id="7171" name="Notes Placeholder 2"/>
          <p:cNvSpPr>
            <a:spLocks noGrp="1"/>
          </p:cNvSpPr>
          <p:nvPr>
            <p:ph type="body" idx="1"/>
          </p:nvPr>
        </p:nvSpPr>
        <p:spPr>
          <a:noFill/>
        </p:spPr>
        <p:txBody>
          <a:bodyPr/>
          <a:lstStyle/>
          <a:p>
            <a:r>
              <a:rPr lang="en-US" altLang="zh-CN" smtClean="0"/>
              <a:t>On the right, high tolerance engine parts were printed using a process called “</a:t>
            </a:r>
            <a:r>
              <a:rPr lang="en-US" altLang="zh-CN" smtClean="0">
                <a:hlinkClick r:id="rId3"/>
              </a:rPr>
              <a:t>Electron Beam Melting</a:t>
            </a:r>
            <a:r>
              <a:rPr lang="en-US" altLang="zh-CN" smtClean="0"/>
              <a:t>” and finished with traditional machining processes. While not the norm these uses begin to suggest what is possible in medicine and industry.</a:t>
            </a:r>
            <a:endParaRPr lang="zh-CN" altLang="en-US" smtClean="0"/>
          </a:p>
        </p:txBody>
      </p:sp>
      <p:sp>
        <p:nvSpPr>
          <p:cNvPr id="7172" name="Slide Number Placeholder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ea typeface="宋体" panose="02010600030101010101" pitchFamily="2" charset="-122"/>
              </a:defRPr>
            </a:lvl1pPr>
            <a:lvl2pPr marL="742950" indent="-285750">
              <a:spcBef>
                <a:spcPct val="30000"/>
              </a:spcBef>
              <a:defRPr sz="1200">
                <a:solidFill>
                  <a:schemeClr val="tx1"/>
                </a:solidFill>
                <a:latin typeface="Arial" panose="020B0604020202020204" pitchFamily="34" charset="0"/>
                <a:ea typeface="宋体" panose="02010600030101010101" pitchFamily="2" charset="-122"/>
              </a:defRPr>
            </a:lvl2pPr>
            <a:lvl3pPr marL="1143000" indent="-228600">
              <a:spcBef>
                <a:spcPct val="30000"/>
              </a:spcBef>
              <a:defRPr sz="1200">
                <a:solidFill>
                  <a:schemeClr val="tx1"/>
                </a:solidFill>
                <a:latin typeface="Arial" panose="020B0604020202020204" pitchFamily="34" charset="0"/>
                <a:ea typeface="宋体" panose="02010600030101010101" pitchFamily="2" charset="-122"/>
              </a:defRPr>
            </a:lvl3pPr>
            <a:lvl4pPr marL="1600200" indent="-228600">
              <a:spcBef>
                <a:spcPct val="30000"/>
              </a:spcBef>
              <a:defRPr sz="1200">
                <a:solidFill>
                  <a:schemeClr val="tx1"/>
                </a:solidFill>
                <a:latin typeface="Arial" panose="020B0604020202020204" pitchFamily="34" charset="0"/>
                <a:ea typeface="宋体" panose="02010600030101010101" pitchFamily="2" charset="-122"/>
              </a:defRPr>
            </a:lvl4pPr>
            <a:lvl5pPr marL="2057400" indent="-228600">
              <a:spcBef>
                <a:spcPct val="30000"/>
              </a:spcBef>
              <a:defRPr sz="12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9pPr>
          </a:lstStyle>
          <a:p>
            <a:pPr>
              <a:spcBef>
                <a:spcPct val="0"/>
              </a:spcBef>
              <a:buFontTx/>
              <a:buNone/>
            </a:pPr>
            <a:fld id="{90E9659F-0BE1-4958-A4DC-FEC96EFBA63A}" type="slidenum">
              <a:rPr lang="zh-CN" altLang="en-US" smtClean="0"/>
              <a:pPr>
                <a:spcBef>
                  <a:spcPct val="0"/>
                </a:spcBef>
                <a:buFontTx/>
                <a:buNone/>
              </a:pPr>
              <a:t>7</a:t>
            </a:fld>
            <a:endParaRPr lang="zh-CN" altLang="en-US" smtClean="0"/>
          </a:p>
        </p:txBody>
      </p:sp>
    </p:spTree>
    <p:extLst>
      <p:ext uri="{BB962C8B-B14F-4D97-AF65-F5344CB8AC3E}">
        <p14:creationId xmlns:p14="http://schemas.microsoft.com/office/powerpoint/2010/main" val="26467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Prof</a:t>
            </a:r>
            <a:r>
              <a:rPr lang="en-US" altLang="zh-CN" baseline="0" dirty="0" smtClean="0"/>
              <a:t> devices are fairly expensive, hard-to-deploy, and most importantly, too eye-catching (not practical in real attack).</a:t>
            </a:r>
            <a:endParaRPr lang="zh-CN" altLang="en-US" dirty="0"/>
          </a:p>
        </p:txBody>
      </p:sp>
      <p:sp>
        <p:nvSpPr>
          <p:cNvPr id="4" name="灯片编号占位符 3"/>
          <p:cNvSpPr>
            <a:spLocks noGrp="1"/>
          </p:cNvSpPr>
          <p:nvPr>
            <p:ph type="sldNum" sz="quarter" idx="10"/>
          </p:nvPr>
        </p:nvSpPr>
        <p:spPr/>
        <p:txBody>
          <a:bodyPr/>
          <a:lstStyle/>
          <a:p>
            <a:pPr>
              <a:defRPr/>
            </a:pPr>
            <a:fld id="{9CD6F20A-7EF4-4AE1-A3EF-95FF26E8AC7E}" type="slidenum">
              <a:rPr lang="en-US" smtClean="0"/>
              <a:pPr>
                <a:defRPr/>
              </a:pPr>
              <a:t>13</a:t>
            </a:fld>
            <a:endParaRPr lang="en-US"/>
          </a:p>
        </p:txBody>
      </p:sp>
    </p:spTree>
    <p:extLst>
      <p:ext uri="{BB962C8B-B14F-4D97-AF65-F5344CB8AC3E}">
        <p14:creationId xmlns:p14="http://schemas.microsoft.com/office/powerpoint/2010/main" val="30488756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9CD6F20A-7EF4-4AE1-A3EF-95FF26E8AC7E}" type="slidenum">
              <a:rPr lang="en-US" smtClean="0"/>
              <a:pPr>
                <a:defRPr/>
              </a:pPr>
              <a:t>14</a:t>
            </a:fld>
            <a:endParaRPr lang="en-US"/>
          </a:p>
        </p:txBody>
      </p:sp>
    </p:spTree>
    <p:extLst>
      <p:ext uri="{BB962C8B-B14F-4D97-AF65-F5344CB8AC3E}">
        <p14:creationId xmlns:p14="http://schemas.microsoft.com/office/powerpoint/2010/main" val="16269584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The structure of the stepper motor: toothed electromagnets and geared-shape rotor.</a:t>
            </a:r>
            <a:endParaRPr lang="zh-CN" altLang="en-US" dirty="0"/>
          </a:p>
        </p:txBody>
      </p:sp>
      <p:sp>
        <p:nvSpPr>
          <p:cNvPr id="4" name="灯片编号占位符 3"/>
          <p:cNvSpPr>
            <a:spLocks noGrp="1"/>
          </p:cNvSpPr>
          <p:nvPr>
            <p:ph type="sldNum" sz="quarter" idx="10"/>
          </p:nvPr>
        </p:nvSpPr>
        <p:spPr/>
        <p:txBody>
          <a:bodyPr/>
          <a:lstStyle/>
          <a:p>
            <a:pPr>
              <a:defRPr/>
            </a:pPr>
            <a:fld id="{9CD6F20A-7EF4-4AE1-A3EF-95FF26E8AC7E}" type="slidenum">
              <a:rPr lang="en-US" smtClean="0"/>
              <a:pPr>
                <a:defRPr/>
              </a:pPr>
              <a:t>16</a:t>
            </a:fld>
            <a:endParaRPr lang="en-US"/>
          </a:p>
        </p:txBody>
      </p:sp>
    </p:spTree>
    <p:extLst>
      <p:ext uri="{BB962C8B-B14F-4D97-AF65-F5344CB8AC3E}">
        <p14:creationId xmlns:p14="http://schemas.microsoft.com/office/powerpoint/2010/main" val="23154127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zh-CN" dirty="0" smtClean="0"/>
              <a:t>Click on ‘Temporal/Spectral</a:t>
            </a:r>
            <a:r>
              <a:rPr lang="en-US" altLang="zh-CN" baseline="0" dirty="0" smtClean="0"/>
              <a:t> Features’</a:t>
            </a:r>
            <a:r>
              <a:rPr lang="en-US" altLang="zh-CN" dirty="0" smtClean="0"/>
              <a:t> and jump to feature list.</a:t>
            </a:r>
            <a:endParaRPr lang="zh-CN" altLang="en-US" dirty="0" smtClean="0"/>
          </a:p>
          <a:p>
            <a:endParaRPr lang="zh-CN" altLang="en-US" dirty="0"/>
          </a:p>
        </p:txBody>
      </p:sp>
      <p:sp>
        <p:nvSpPr>
          <p:cNvPr id="4" name="灯片编号占位符 3"/>
          <p:cNvSpPr>
            <a:spLocks noGrp="1"/>
          </p:cNvSpPr>
          <p:nvPr>
            <p:ph type="sldNum" sz="quarter" idx="10"/>
          </p:nvPr>
        </p:nvSpPr>
        <p:spPr/>
        <p:txBody>
          <a:bodyPr/>
          <a:lstStyle/>
          <a:p>
            <a:pPr>
              <a:defRPr/>
            </a:pPr>
            <a:fld id="{9CD6F20A-7EF4-4AE1-A3EF-95FF26E8AC7E}" type="slidenum">
              <a:rPr lang="en-US" smtClean="0"/>
              <a:pPr>
                <a:defRPr/>
              </a:pPr>
              <a:t>24</a:t>
            </a:fld>
            <a:endParaRPr lang="en-US"/>
          </a:p>
        </p:txBody>
      </p:sp>
    </p:spTree>
    <p:extLst>
      <p:ext uri="{BB962C8B-B14F-4D97-AF65-F5344CB8AC3E}">
        <p14:creationId xmlns:p14="http://schemas.microsoft.com/office/powerpoint/2010/main" val="22244340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zh-CN" dirty="0" smtClean="0"/>
              <a:t>Click</a:t>
            </a:r>
            <a:r>
              <a:rPr lang="en-US" altLang="zh-CN" baseline="0" dirty="0" smtClean="0"/>
              <a:t> on ‘Printing </a:t>
            </a:r>
            <a:r>
              <a:rPr lang="en-US" altLang="zh-CN" baseline="0" smtClean="0"/>
              <a:t>Status Prediction’ to </a:t>
            </a:r>
            <a:r>
              <a:rPr lang="en-US" altLang="zh-CN" baseline="0" dirty="0" smtClean="0"/>
              <a:t>jump back.</a:t>
            </a:r>
            <a:endParaRPr lang="zh-CN" altLang="en-US" dirty="0" smtClean="0"/>
          </a:p>
          <a:p>
            <a:endParaRPr lang="zh-CN" altLang="en-US" dirty="0"/>
          </a:p>
        </p:txBody>
      </p:sp>
      <p:sp>
        <p:nvSpPr>
          <p:cNvPr id="4" name="灯片编号占位符 3"/>
          <p:cNvSpPr>
            <a:spLocks noGrp="1"/>
          </p:cNvSpPr>
          <p:nvPr>
            <p:ph type="sldNum" sz="quarter" idx="10"/>
          </p:nvPr>
        </p:nvSpPr>
        <p:spPr/>
        <p:txBody>
          <a:bodyPr/>
          <a:lstStyle/>
          <a:p>
            <a:pPr>
              <a:defRPr/>
            </a:pPr>
            <a:fld id="{9CD6F20A-7EF4-4AE1-A3EF-95FF26E8AC7E}" type="slidenum">
              <a:rPr lang="en-US" smtClean="0"/>
              <a:pPr>
                <a:defRPr/>
              </a:pPr>
              <a:t>25</a:t>
            </a:fld>
            <a:endParaRPr lang="en-US"/>
          </a:p>
        </p:txBody>
      </p:sp>
    </p:spTree>
    <p:extLst>
      <p:ext uri="{BB962C8B-B14F-4D97-AF65-F5344CB8AC3E}">
        <p14:creationId xmlns:p14="http://schemas.microsoft.com/office/powerpoint/2010/main" val="24577911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1"/>
        </a:solidFill>
        <a:effectLst/>
      </p:bgPr>
    </p:bg>
    <p:spTree>
      <p:nvGrpSpPr>
        <p:cNvPr id="1" name=""/>
        <p:cNvGrpSpPr/>
        <p:nvPr/>
      </p:nvGrpSpPr>
      <p:grpSpPr>
        <a:xfrm>
          <a:off x="0" y="0"/>
          <a:ext cx="0" cy="0"/>
          <a:chOff x="0" y="0"/>
          <a:chExt cx="0" cy="0"/>
        </a:xfrm>
      </p:grpSpPr>
      <p:sp>
        <p:nvSpPr>
          <p:cNvPr id="7" name="Subtitle 2"/>
          <p:cNvSpPr txBox="1">
            <a:spLocks/>
          </p:cNvSpPr>
          <p:nvPr userDrawn="1"/>
        </p:nvSpPr>
        <p:spPr bwMode="auto">
          <a:xfrm>
            <a:off x="457200" y="152400"/>
            <a:ext cx="8153400" cy="838200"/>
          </a:xfrm>
          <a:prstGeom prst="rect">
            <a:avLst/>
          </a:prstGeom>
          <a:noFill/>
          <a:ln w="9525">
            <a:noFill/>
            <a:miter lim="800000"/>
            <a:headEnd/>
            <a:tailEnd/>
          </a:ln>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pPr eaLnBrk="0" hangingPunct="0">
              <a:spcBef>
                <a:spcPct val="20000"/>
              </a:spcBef>
              <a:buClr>
                <a:srgbClr val="536895"/>
              </a:buClr>
              <a:buFont typeface="Wingdings" pitchFamily="2" charset="2"/>
              <a:buNone/>
              <a:defRPr/>
            </a:pPr>
            <a:endParaRPr kumimoji="0" lang="en-US" sz="2400" b="1" kern="0" dirty="0">
              <a:solidFill>
                <a:srgbClr val="536895"/>
              </a:solidFill>
              <a:latin typeface="+mn-lt"/>
              <a:ea typeface="+mn-ea"/>
              <a:cs typeface="+mn-cs"/>
            </a:endParaRPr>
          </a:p>
        </p:txBody>
      </p:sp>
      <p:sp>
        <p:nvSpPr>
          <p:cNvPr id="8" name="Subtitle 2"/>
          <p:cNvSpPr txBox="1">
            <a:spLocks/>
          </p:cNvSpPr>
          <p:nvPr userDrawn="1"/>
        </p:nvSpPr>
        <p:spPr bwMode="auto">
          <a:xfrm>
            <a:off x="457200" y="152400"/>
            <a:ext cx="8229600" cy="838200"/>
          </a:xfrm>
          <a:prstGeom prst="rect">
            <a:avLst/>
          </a:prstGeom>
          <a:noFill/>
          <a:ln w="9525">
            <a:noFill/>
            <a:miter lim="800000"/>
            <a:headEnd/>
            <a:tailEnd/>
          </a:ln>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pPr eaLnBrk="0" hangingPunct="0">
              <a:spcBef>
                <a:spcPct val="20000"/>
              </a:spcBef>
              <a:buClr>
                <a:srgbClr val="536895"/>
              </a:buClr>
              <a:buFont typeface="Wingdings" pitchFamily="2" charset="2"/>
              <a:buNone/>
              <a:defRPr/>
            </a:pPr>
            <a:endParaRPr kumimoji="0" lang="en-US" sz="2400" b="1" kern="0" dirty="0">
              <a:solidFill>
                <a:srgbClr val="536895"/>
              </a:solidFill>
              <a:latin typeface="+mn-lt"/>
              <a:ea typeface="+mn-ea"/>
              <a:cs typeface="+mn-cs"/>
            </a:endParaRPr>
          </a:p>
        </p:txBody>
      </p:sp>
      <p:sp>
        <p:nvSpPr>
          <p:cNvPr id="15" name="Title 8"/>
          <p:cNvSpPr>
            <a:spLocks noGrp="1"/>
          </p:cNvSpPr>
          <p:nvPr>
            <p:ph type="ctrTitle"/>
          </p:nvPr>
        </p:nvSpPr>
        <p:spPr>
          <a:xfrm>
            <a:off x="228600" y="1371600"/>
            <a:ext cx="8686800" cy="2279650"/>
          </a:xfrm>
        </p:spPr>
        <p:txBody>
          <a:bodyPr anchor="ctr"/>
          <a:lstStyle>
            <a:lvl1pPr algn="ctr">
              <a:defRPr>
                <a:solidFill>
                  <a:srgbClr val="4C6392"/>
                </a:solidFill>
              </a:defRPr>
            </a:lvl1pPr>
          </a:lstStyle>
          <a:p>
            <a:r>
              <a:rPr lang="en-US" dirty="0" smtClean="0"/>
              <a:t>TITLE OF YOUR PROJECT</a:t>
            </a:r>
            <a:endParaRPr lang="en-US" dirty="0"/>
          </a:p>
        </p:txBody>
      </p:sp>
      <p:sp>
        <p:nvSpPr>
          <p:cNvPr id="20" name="Text Placeholder 19"/>
          <p:cNvSpPr>
            <a:spLocks noGrp="1"/>
          </p:cNvSpPr>
          <p:nvPr>
            <p:ph type="body" sz="quarter" idx="10" hasCustomPrompt="1"/>
          </p:nvPr>
        </p:nvSpPr>
        <p:spPr>
          <a:xfrm>
            <a:off x="1752600" y="4318795"/>
            <a:ext cx="5638800" cy="678868"/>
          </a:xfrm>
        </p:spPr>
        <p:txBody>
          <a:bodyPr/>
          <a:lstStyle>
            <a:lvl1pPr algn="ctr">
              <a:buNone/>
              <a:defRPr sz="2800" baseline="0">
                <a:solidFill>
                  <a:schemeClr val="bg1"/>
                </a:solidFill>
              </a:defRPr>
            </a:lvl1pPr>
          </a:lstStyle>
          <a:p>
            <a:pPr lvl="0"/>
            <a:r>
              <a:rPr lang="en-US" dirty="0" smtClean="0"/>
              <a:t>Your Name</a:t>
            </a:r>
            <a:endParaRPr lang="en-US" dirty="0"/>
          </a:p>
        </p:txBody>
      </p:sp>
      <p:sp>
        <p:nvSpPr>
          <p:cNvPr id="9" name="Line 13"/>
          <p:cNvSpPr>
            <a:spLocks noChangeShapeType="1"/>
          </p:cNvSpPr>
          <p:nvPr userDrawn="1"/>
        </p:nvSpPr>
        <p:spPr bwMode="auto">
          <a:xfrm>
            <a:off x="228600" y="1371600"/>
            <a:ext cx="8686800" cy="0"/>
          </a:xfrm>
          <a:prstGeom prst="line">
            <a:avLst/>
          </a:prstGeom>
          <a:noFill/>
          <a:ln w="38100">
            <a:solidFill>
              <a:schemeClr val="accent1"/>
            </a:solidFill>
            <a:round/>
            <a:headEnd/>
            <a:tailEnd/>
          </a:ln>
          <a:effectLst/>
        </p:spPr>
        <p:txBody>
          <a:bodyPr/>
          <a:lstStyle/>
          <a:p>
            <a:pPr>
              <a:defRPr/>
            </a:pPr>
            <a:endParaRPr lang="en-US">
              <a:ea typeface="+mn-ea"/>
              <a:cs typeface="+mn-cs"/>
            </a:endParaRPr>
          </a:p>
        </p:txBody>
      </p:sp>
      <p:sp>
        <p:nvSpPr>
          <p:cNvPr id="10" name="Line 27"/>
          <p:cNvSpPr>
            <a:spLocks noChangeShapeType="1"/>
          </p:cNvSpPr>
          <p:nvPr userDrawn="1"/>
        </p:nvSpPr>
        <p:spPr bwMode="auto">
          <a:xfrm>
            <a:off x="238125" y="3651250"/>
            <a:ext cx="8686800" cy="0"/>
          </a:xfrm>
          <a:prstGeom prst="line">
            <a:avLst/>
          </a:prstGeom>
          <a:noFill/>
          <a:ln w="38100">
            <a:solidFill>
              <a:schemeClr val="accent1"/>
            </a:solidFill>
            <a:round/>
            <a:headEnd/>
            <a:tailEnd/>
          </a:ln>
          <a:effectLst/>
        </p:spPr>
        <p:txBody>
          <a:bodyPr/>
          <a:lstStyle/>
          <a:p>
            <a:pPr>
              <a:defRPr/>
            </a:pPr>
            <a:endParaRPr lang="en-US">
              <a:ea typeface="+mn-ea"/>
              <a:cs typeface="+mn-cs"/>
            </a:endParaRPr>
          </a:p>
        </p:txBody>
      </p:sp>
      <p:sp>
        <p:nvSpPr>
          <p:cNvPr id="12" name="Text Placeholder 19"/>
          <p:cNvSpPr>
            <a:spLocks noGrp="1"/>
          </p:cNvSpPr>
          <p:nvPr>
            <p:ph type="body" sz="quarter" idx="11" hasCustomPrompt="1"/>
          </p:nvPr>
        </p:nvSpPr>
        <p:spPr>
          <a:xfrm>
            <a:off x="1752600" y="571500"/>
            <a:ext cx="5638800" cy="602930"/>
          </a:xfrm>
        </p:spPr>
        <p:txBody>
          <a:bodyPr/>
          <a:lstStyle>
            <a:lvl1pPr algn="ctr">
              <a:buNone/>
              <a:defRPr sz="2800" baseline="0">
                <a:solidFill>
                  <a:schemeClr val="tx1">
                    <a:lumMod val="50000"/>
                  </a:schemeClr>
                </a:solidFill>
              </a:defRPr>
            </a:lvl1pPr>
          </a:lstStyle>
          <a:p>
            <a:pPr lvl="0"/>
            <a:r>
              <a:rPr lang="en-US" dirty="0" smtClean="0"/>
              <a:t>Your Name</a:t>
            </a:r>
            <a:endParaRPr lang="en-US" dirty="0"/>
          </a:p>
        </p:txBody>
      </p:sp>
      <p:pic>
        <p:nvPicPr>
          <p:cNvPr id="2050" name="Picture 2" descr="https://upload.wikimedia.org/wikipedia/commons/5/57/UB_stacked_blue_gray.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90574" y="5665207"/>
            <a:ext cx="2753026" cy="1053520"/>
          </a:xfrm>
          <a:prstGeom prst="rect">
            <a:avLst/>
          </a:prstGeom>
          <a:noFill/>
          <a:extLst>
            <a:ext uri="{909E8E84-426E-40DD-AFC4-6F175D3DCCD1}">
              <a14:hiddenFill xmlns:a14="http://schemas.microsoft.com/office/drawing/2010/main">
                <a:solidFill>
                  <a:srgbClr val="FFFFFF"/>
                </a:solidFill>
              </a14:hiddenFill>
            </a:ext>
          </a:extLst>
        </p:spPr>
      </p:pic>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elete">
    <p:bg>
      <p:bgRef idx="1001">
        <a:schemeClr val="bg1"/>
      </p:bgRef>
    </p:bg>
    <p:spTree>
      <p:nvGrpSpPr>
        <p:cNvPr id="1" name=""/>
        <p:cNvGrpSpPr/>
        <p:nvPr/>
      </p:nvGrpSpPr>
      <p:grpSpPr>
        <a:xfrm>
          <a:off x="0" y="0"/>
          <a:ext cx="0" cy="0"/>
          <a:chOff x="0" y="0"/>
          <a:chExt cx="0" cy="0"/>
        </a:xfrm>
      </p:grpSpPr>
      <p:sp>
        <p:nvSpPr>
          <p:cNvPr id="6" name="Title Placeholder 21"/>
          <p:cNvSpPr>
            <a:spLocks noGrp="1"/>
          </p:cNvSpPr>
          <p:nvPr>
            <p:ph type="title"/>
          </p:nvPr>
        </p:nvSpPr>
        <p:spPr bwMode="auto">
          <a:xfrm>
            <a:off x="0" y="76200"/>
            <a:ext cx="9144000" cy="68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3600"/>
            </a:lvl1pPr>
          </a:lstStyle>
          <a:p>
            <a:pPr lvl="0"/>
            <a:r>
              <a:rPr lang="en-US" altLang="zh-TW" dirty="0" smtClean="0"/>
              <a:t>Click to edit Master title style</a:t>
            </a:r>
          </a:p>
        </p:txBody>
      </p:sp>
      <p:sp>
        <p:nvSpPr>
          <p:cNvPr id="10" name="Content Placeholder 7"/>
          <p:cNvSpPr>
            <a:spLocks noGrp="1"/>
          </p:cNvSpPr>
          <p:nvPr>
            <p:ph sz="quarter" idx="1"/>
          </p:nvPr>
        </p:nvSpPr>
        <p:spPr>
          <a:xfrm>
            <a:off x="381000" y="838200"/>
            <a:ext cx="8382000" cy="5641848"/>
          </a:xfrm>
        </p:spPr>
        <p:txBody>
          <a:bodyPr/>
          <a:lstStyle>
            <a:lvl1pPr>
              <a:defRPr sz="2800"/>
            </a:lvl1pPr>
            <a:lvl2pPr>
              <a:defRPr sz="2400"/>
            </a:lvl2pPr>
            <a:lvl3pPr>
              <a:defRPr sz="2400"/>
            </a:lvl3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Rectangle 1"/>
          <p:cNvSpPr/>
          <p:nvPr userDrawn="1"/>
        </p:nvSpPr>
        <p:spPr>
          <a:xfrm>
            <a:off x="7315200" y="228600"/>
            <a:ext cx="990600" cy="45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3590BC89-C405-438E-9CF2-501CBB79C579}" type="slidenum">
              <a:rPr lang="en-US" altLang="zh-CN"/>
              <a:pPr>
                <a:defRPr/>
              </a:pPr>
              <a:t>‹#›</a:t>
            </a:fld>
            <a:endParaRPr lang="en-US" altLang="zh-CN"/>
          </a:p>
        </p:txBody>
      </p:sp>
    </p:spTree>
    <p:extLst>
      <p:ext uri="{BB962C8B-B14F-4D97-AF65-F5344CB8AC3E}">
        <p14:creationId xmlns:p14="http://schemas.microsoft.com/office/powerpoint/2010/main" val="117888884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21"/>
          <p:cNvSpPr>
            <a:spLocks noGrp="1"/>
          </p:cNvSpPr>
          <p:nvPr>
            <p:ph type="title"/>
          </p:nvPr>
        </p:nvSpPr>
        <p:spPr bwMode="auto">
          <a:xfrm>
            <a:off x="13970" y="76200"/>
            <a:ext cx="9140190" cy="68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zh-TW" dirty="0" smtClean="0"/>
              <a:t>Click to edit Master title style</a:t>
            </a:r>
          </a:p>
        </p:txBody>
      </p:sp>
      <p:sp>
        <p:nvSpPr>
          <p:cNvPr id="1027" name="Text Placeholder 12"/>
          <p:cNvSpPr>
            <a:spLocks noGrp="1"/>
          </p:cNvSpPr>
          <p:nvPr>
            <p:ph type="body" idx="1"/>
          </p:nvPr>
        </p:nvSpPr>
        <p:spPr bwMode="auto">
          <a:xfrm>
            <a:off x="381000" y="838200"/>
            <a:ext cx="8382000" cy="5638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zh-TW" dirty="0" smtClean="0"/>
              <a:t>Click to edit Master text styles</a:t>
            </a:r>
          </a:p>
          <a:p>
            <a:pPr lvl="1"/>
            <a:r>
              <a:rPr lang="en-US" altLang="zh-TW" dirty="0" smtClean="0"/>
              <a:t>Second level</a:t>
            </a:r>
          </a:p>
          <a:p>
            <a:pPr lvl="2"/>
            <a:r>
              <a:rPr lang="en-US" altLang="zh-TW" dirty="0" smtClean="0"/>
              <a:t>Third level</a:t>
            </a:r>
          </a:p>
          <a:p>
            <a:pPr lvl="3"/>
            <a:r>
              <a:rPr lang="en-US" altLang="zh-TW" dirty="0" smtClean="0"/>
              <a:t>Fourth level</a:t>
            </a:r>
          </a:p>
          <a:p>
            <a:pPr lvl="4"/>
            <a:r>
              <a:rPr lang="en-US" altLang="zh-TW" dirty="0" smtClean="0"/>
              <a:t>Fifth level</a:t>
            </a:r>
          </a:p>
        </p:txBody>
      </p:sp>
      <p:sp>
        <p:nvSpPr>
          <p:cNvPr id="11" name="Slide Number Placeholder 5"/>
          <p:cNvSpPr txBox="1">
            <a:spLocks/>
          </p:cNvSpPr>
          <p:nvPr userDrawn="1"/>
        </p:nvSpPr>
        <p:spPr>
          <a:xfrm>
            <a:off x="8077200" y="6491605"/>
            <a:ext cx="849630" cy="244475"/>
          </a:xfrm>
          <a:prstGeom prst="rect">
            <a:avLst/>
          </a:prstGeom>
        </p:spPr>
        <p:txBody>
          <a:bodyPr rIns="0"/>
          <a:lstStyle>
            <a:lvl1pPr algn="r">
              <a:defRPr>
                <a:solidFill>
                  <a:schemeClr val="accent2"/>
                </a:solidFill>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F8FAD1E-5F53-4C20-9E75-7C8ABDC4AB48}" type="slidenum">
              <a:rPr kumimoji="1" lang="en-US" sz="1800" b="0" i="0" u="none" strike="noStrike" kern="1200" cap="none" spc="0" normalizeH="0" baseline="0" noProof="0" smtClean="0">
                <a:ln>
                  <a:noFill/>
                </a:ln>
                <a:solidFill>
                  <a:schemeClr val="accent2"/>
                </a:solidFill>
                <a:effectLst/>
                <a:uLnTx/>
                <a:uFillTx/>
                <a:latin typeface="Arial" charset="0"/>
                <a:ea typeface="新細明體" charset="-12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a:t>
            </a:fld>
            <a:r>
              <a:rPr kumimoji="1" lang="en-US" sz="1800" b="0" i="0" u="none" strike="noStrike" kern="1200" cap="none" spc="0" normalizeH="0" baseline="0" noProof="0" dirty="0" smtClean="0">
                <a:ln>
                  <a:noFill/>
                </a:ln>
                <a:solidFill>
                  <a:schemeClr val="accent2"/>
                </a:solidFill>
                <a:effectLst/>
                <a:uLnTx/>
                <a:uFillTx/>
                <a:latin typeface="Arial" charset="0"/>
                <a:ea typeface="新細明體" charset="-120"/>
                <a:cs typeface="Arial" charset="0"/>
              </a:rPr>
              <a:t>/45</a:t>
            </a:r>
            <a:endParaRPr kumimoji="1" lang="en-US" sz="1800" b="0" i="0" u="none" strike="noStrike" kern="1200" cap="none" spc="0" normalizeH="0" baseline="0" noProof="0" dirty="0">
              <a:ln>
                <a:noFill/>
              </a:ln>
              <a:solidFill>
                <a:schemeClr val="accent2"/>
              </a:solidFill>
              <a:effectLst/>
              <a:uLnTx/>
              <a:uFillTx/>
              <a:latin typeface="Arial" charset="0"/>
              <a:ea typeface="新細明體" charset="-120"/>
              <a:cs typeface="Arial" charset="0"/>
            </a:endParaRPr>
          </a:p>
        </p:txBody>
      </p:sp>
    </p:spTree>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Lst>
  <p:timing>
    <p:tnLst>
      <p:par>
        <p:cTn id="1" dur="indefinite" restart="never" nodeType="tmRoot"/>
      </p:par>
    </p:tnLst>
  </p:timing>
  <p:hf hdr="0" ftr="0" dt="0"/>
  <p:txStyles>
    <p:titleStyle>
      <a:lvl1pPr algn="ctr" rtl="0" eaLnBrk="0" fontAlgn="base" hangingPunct="0">
        <a:spcBef>
          <a:spcPct val="0"/>
        </a:spcBef>
        <a:spcAft>
          <a:spcPct val="0"/>
        </a:spcAft>
        <a:defRPr sz="3200" b="1" kern="1200">
          <a:solidFill>
            <a:schemeClr val="tx2"/>
          </a:solidFill>
          <a:latin typeface="Calibri" pitchFamily="34" charset="0"/>
          <a:ea typeface="+mj-ea"/>
          <a:cs typeface="Calibri" pitchFamily="34" charset="0"/>
        </a:defRPr>
      </a:lvl1pPr>
      <a:lvl2pPr algn="l" rtl="0" eaLnBrk="0" fontAlgn="base" hangingPunct="0">
        <a:spcBef>
          <a:spcPct val="0"/>
        </a:spcBef>
        <a:spcAft>
          <a:spcPct val="0"/>
        </a:spcAft>
        <a:defRPr sz="4400">
          <a:solidFill>
            <a:schemeClr val="tx2"/>
          </a:solidFill>
          <a:latin typeface="Calibri" pitchFamily="34" charset="0"/>
        </a:defRPr>
      </a:lvl2pPr>
      <a:lvl3pPr algn="l" rtl="0" eaLnBrk="0" fontAlgn="base" hangingPunct="0">
        <a:spcBef>
          <a:spcPct val="0"/>
        </a:spcBef>
        <a:spcAft>
          <a:spcPct val="0"/>
        </a:spcAft>
        <a:defRPr sz="4400">
          <a:solidFill>
            <a:schemeClr val="tx2"/>
          </a:solidFill>
          <a:latin typeface="Calibri" pitchFamily="34" charset="0"/>
        </a:defRPr>
      </a:lvl3pPr>
      <a:lvl4pPr algn="l" rtl="0" eaLnBrk="0" fontAlgn="base" hangingPunct="0">
        <a:spcBef>
          <a:spcPct val="0"/>
        </a:spcBef>
        <a:spcAft>
          <a:spcPct val="0"/>
        </a:spcAft>
        <a:defRPr sz="4400">
          <a:solidFill>
            <a:schemeClr val="tx2"/>
          </a:solidFill>
          <a:latin typeface="Calibri" pitchFamily="34" charset="0"/>
        </a:defRPr>
      </a:lvl4pPr>
      <a:lvl5pPr algn="l" rtl="0" eaLnBrk="0" fontAlgn="base" hangingPunct="0">
        <a:spcBef>
          <a:spcPct val="0"/>
        </a:spcBef>
        <a:spcAft>
          <a:spcPct val="0"/>
        </a:spcAft>
        <a:defRPr sz="4400">
          <a:solidFill>
            <a:schemeClr val="tx2"/>
          </a:solidFill>
          <a:latin typeface="Calibri" pitchFamily="34" charset="0"/>
        </a:defRPr>
      </a:lvl5pPr>
      <a:lvl6pPr marL="457200" algn="l" rtl="0" fontAlgn="base">
        <a:spcBef>
          <a:spcPct val="0"/>
        </a:spcBef>
        <a:spcAft>
          <a:spcPct val="0"/>
        </a:spcAft>
        <a:defRPr sz="4400">
          <a:solidFill>
            <a:schemeClr val="tx2"/>
          </a:solidFill>
          <a:latin typeface="Calibri" pitchFamily="34" charset="0"/>
        </a:defRPr>
      </a:lvl6pPr>
      <a:lvl7pPr marL="914400" algn="l" rtl="0" fontAlgn="base">
        <a:spcBef>
          <a:spcPct val="0"/>
        </a:spcBef>
        <a:spcAft>
          <a:spcPct val="0"/>
        </a:spcAft>
        <a:defRPr sz="4400">
          <a:solidFill>
            <a:schemeClr val="tx2"/>
          </a:solidFill>
          <a:latin typeface="Calibri" pitchFamily="34" charset="0"/>
        </a:defRPr>
      </a:lvl7pPr>
      <a:lvl8pPr marL="1371600" algn="l" rtl="0" fontAlgn="base">
        <a:spcBef>
          <a:spcPct val="0"/>
        </a:spcBef>
        <a:spcAft>
          <a:spcPct val="0"/>
        </a:spcAft>
        <a:defRPr sz="4400">
          <a:solidFill>
            <a:schemeClr val="tx2"/>
          </a:solidFill>
          <a:latin typeface="Calibri" pitchFamily="34" charset="0"/>
        </a:defRPr>
      </a:lvl8pPr>
      <a:lvl9pPr marL="1828800" algn="l" rtl="0" fontAlgn="base">
        <a:spcBef>
          <a:spcPct val="0"/>
        </a:spcBef>
        <a:spcAft>
          <a:spcPct val="0"/>
        </a:spcAft>
        <a:defRPr sz="4400">
          <a:solidFill>
            <a:schemeClr val="tx2"/>
          </a:solidFill>
          <a:latin typeface="Calibri" pitchFamily="34" charset="0"/>
        </a:defRPr>
      </a:lvl9pPr>
    </p:titleStyle>
    <p:bodyStyle>
      <a:lvl1pPr marL="319088" indent="-319088" algn="l" rtl="0" eaLnBrk="0" fontAlgn="base" hangingPunct="0">
        <a:spcBef>
          <a:spcPts val="700"/>
        </a:spcBef>
        <a:spcAft>
          <a:spcPct val="0"/>
        </a:spcAft>
        <a:buClr>
          <a:schemeClr val="accent2"/>
        </a:buClr>
        <a:buSzPct val="60000"/>
        <a:buFont typeface="Wingdings" pitchFamily="2" charset="2"/>
        <a:buChar char=""/>
        <a:defRPr sz="2800" b="1" kern="1200">
          <a:solidFill>
            <a:schemeClr val="tx1"/>
          </a:solidFill>
          <a:latin typeface="Calibri" pitchFamily="34" charset="0"/>
          <a:ea typeface="+mn-ea"/>
          <a:cs typeface="Calibri" pitchFamily="34" charset="0"/>
        </a:defRPr>
      </a:lvl1pPr>
      <a:lvl2pPr marL="639763" indent="-273050" algn="l" rtl="0" eaLnBrk="0" fontAlgn="base" hangingPunct="0">
        <a:spcBef>
          <a:spcPts val="550"/>
        </a:spcBef>
        <a:spcAft>
          <a:spcPct val="0"/>
        </a:spcAft>
        <a:buClr>
          <a:schemeClr val="accent1"/>
        </a:buClr>
        <a:buSzPct val="70000"/>
        <a:buFont typeface="Wingdings 2" pitchFamily="18" charset="2"/>
        <a:buChar char=""/>
        <a:defRPr sz="2800" kern="1200">
          <a:solidFill>
            <a:schemeClr val="tx1"/>
          </a:solidFill>
          <a:latin typeface="Calibri" pitchFamily="34" charset="0"/>
          <a:ea typeface="+mn-ea"/>
          <a:cs typeface="Calibri" pitchFamily="34" charset="0"/>
        </a:defRPr>
      </a:lvl2pPr>
      <a:lvl3pPr marL="914400" indent="-228600" algn="l" rtl="0" eaLnBrk="0" fontAlgn="base" hangingPunct="0">
        <a:spcBef>
          <a:spcPts val="500"/>
        </a:spcBef>
        <a:spcAft>
          <a:spcPct val="0"/>
        </a:spcAft>
        <a:buClr>
          <a:schemeClr val="accent2"/>
        </a:buClr>
        <a:buSzPct val="75000"/>
        <a:buFont typeface="Wingdings" pitchFamily="2" charset="2"/>
        <a:buChar char=""/>
        <a:defRPr sz="2400" kern="1200">
          <a:solidFill>
            <a:schemeClr val="tx1"/>
          </a:solidFill>
          <a:latin typeface="Calibri" pitchFamily="34" charset="0"/>
          <a:ea typeface="+mn-ea"/>
          <a:cs typeface="Calibri" pitchFamily="34" charset="0"/>
        </a:defRPr>
      </a:lvl3pPr>
      <a:lvl4pPr marL="1371600" indent="-228600" algn="l" rtl="0" eaLnBrk="0" fontAlgn="base" hangingPunct="0">
        <a:spcBef>
          <a:spcPts val="400"/>
        </a:spcBef>
        <a:spcAft>
          <a:spcPct val="0"/>
        </a:spcAft>
        <a:buClr>
          <a:srgbClr val="9F2936"/>
        </a:buClr>
        <a:buSzPct val="75000"/>
        <a:buFont typeface="Wingdings" pitchFamily="2" charset="2"/>
        <a:buChar char=""/>
        <a:defRPr sz="2000" kern="1200">
          <a:solidFill>
            <a:schemeClr val="tx1"/>
          </a:solidFill>
          <a:latin typeface="Calibri" pitchFamily="34" charset="0"/>
          <a:ea typeface="+mn-ea"/>
          <a:cs typeface="Calibri" pitchFamily="34" charset="0"/>
        </a:defRPr>
      </a:lvl4pPr>
      <a:lvl5pPr marL="1828800" indent="-228600" algn="l" rtl="0" eaLnBrk="0" fontAlgn="base" hangingPunct="0">
        <a:spcBef>
          <a:spcPts val="400"/>
        </a:spcBef>
        <a:spcAft>
          <a:spcPct val="0"/>
        </a:spcAft>
        <a:buClr>
          <a:srgbClr val="4E8542"/>
        </a:buClr>
        <a:buSzPct val="65000"/>
        <a:buFont typeface="Wingdings" pitchFamily="2" charset="2"/>
        <a:buChar char=""/>
        <a:defRPr sz="2000" kern="1200">
          <a:solidFill>
            <a:schemeClr val="tx1"/>
          </a:solidFill>
          <a:latin typeface="Calibri" pitchFamily="34" charset="0"/>
          <a:ea typeface="+mn-ea"/>
          <a:cs typeface="Calibri" pitchFamily="34" charset="0"/>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7.png"/><Relationship Id="rId7" Type="http://schemas.openxmlformats.org/officeDocument/2006/relationships/image" Target="../media/image39.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4.emf"/><Relationship Id="rId10" Type="http://schemas.openxmlformats.org/officeDocument/2006/relationships/image" Target="../media/image41.png"/><Relationship Id="rId4" Type="http://schemas.openxmlformats.org/officeDocument/2006/relationships/image" Target="../media/image31.emf"/><Relationship Id="rId9" Type="http://schemas.openxmlformats.org/officeDocument/2006/relationships/image" Target="../media/image40.png"/></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emf"/><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12.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7.emf"/><Relationship Id="rId7" Type="http://schemas.openxmlformats.org/officeDocument/2006/relationships/image" Target="../media/image44.pn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emf"/><Relationship Id="rId4" Type="http://schemas.openxmlformats.org/officeDocument/2006/relationships/image" Target="../media/image48.emf"/></Relationships>
</file>

<file path=ppt/slides/_rels/slide13.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2.png"/><Relationship Id="rId7" Type="http://schemas.openxmlformats.org/officeDocument/2006/relationships/image" Target="../media/image5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50.png"/><Relationship Id="rId4" Type="http://schemas.openxmlformats.org/officeDocument/2006/relationships/image" Target="../media/image53.jpeg"/></Relationships>
</file>

<file path=ppt/slides/_rels/slide1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44.png"/><Relationship Id="rId4" Type="http://schemas.openxmlformats.org/officeDocument/2006/relationships/image" Target="../media/image50.png"/></Relationships>
</file>

<file path=ppt/slides/_rels/slide15.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44.png"/><Relationship Id="rId4" Type="http://schemas.openxmlformats.org/officeDocument/2006/relationships/image" Target="../media/image50.png"/></Relationships>
</file>

<file path=ppt/slides/_rels/slide16.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58.png"/><Relationship Id="rId7" Type="http://schemas.openxmlformats.org/officeDocument/2006/relationships/image" Target="../media/image4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60.gif"/><Relationship Id="rId4" Type="http://schemas.openxmlformats.org/officeDocument/2006/relationships/image" Target="../media/image59.gif"/></Relationships>
</file>

<file path=ppt/slides/_rels/slide1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44.png"/><Relationship Id="rId4" Type="http://schemas.openxmlformats.org/officeDocument/2006/relationships/image" Target="../media/image50.png"/></Relationships>
</file>

<file path=ppt/slides/_rels/slide18.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44.png"/><Relationship Id="rId4" Type="http://schemas.openxmlformats.org/officeDocument/2006/relationships/image" Target="../media/image50.png"/></Relationships>
</file>

<file path=ppt/slides/_rels/slide19.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5.png"/><Relationship Id="rId2"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44.png"/><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emf"/></Relationships>
</file>

<file path=ppt/slides/_rels/slide20.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44.png"/><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51.png"/><Relationship Id="rId2"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50.png"/><Relationship Id="rId4" Type="http://schemas.openxmlformats.org/officeDocument/2006/relationships/image" Target="../media/image68.PNG"/></Relationships>
</file>

<file path=ppt/slides/_rels/slide22.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44.png"/><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70.png"/><Relationship Id="rId7" Type="http://schemas.openxmlformats.org/officeDocument/2006/relationships/image" Target="../media/image51.png"/><Relationship Id="rId2" Type="http://schemas.openxmlformats.org/officeDocument/2006/relationships/image" Target="../media/image69.pn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50.png"/><Relationship Id="rId4" Type="http://schemas.openxmlformats.org/officeDocument/2006/relationships/image" Target="../media/image71.PNG"/></Relationships>
</file>

<file path=ppt/slides/_rels/slide24.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50.png"/><Relationship Id="rId7" Type="http://schemas.openxmlformats.org/officeDocument/2006/relationships/slide" Target="slide25.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51.png"/><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50.png"/><Relationship Id="rId7" Type="http://schemas.openxmlformats.org/officeDocument/2006/relationships/image" Target="../media/image7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slide" Target="slide24.xml"/><Relationship Id="rId5" Type="http://schemas.openxmlformats.org/officeDocument/2006/relationships/image" Target="../media/image51.png"/><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50.png"/><Relationship Id="rId7" Type="http://schemas.openxmlformats.org/officeDocument/2006/relationships/image" Target="../media/image42.emf"/><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51.png"/><Relationship Id="rId4" Type="http://schemas.openxmlformats.org/officeDocument/2006/relationships/image" Target="../media/image44.png"/><Relationship Id="rId9" Type="http://schemas.openxmlformats.org/officeDocument/2006/relationships/slide" Target="slide27.xml"/></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78.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slide" Target="slide26.xml"/><Relationship Id="rId5" Type="http://schemas.openxmlformats.org/officeDocument/2006/relationships/image" Target="../media/image51.pn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2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69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9.gif"/><Relationship Id="rId1" Type="http://schemas.openxmlformats.org/officeDocument/2006/relationships/slideLayout" Target="../slideLayouts/slideLayout3.xml"/><Relationship Id="rId5" Type="http://schemas.openxmlformats.org/officeDocument/2006/relationships/image" Target="../media/image12.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slide" Target="slide48.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2.emf"/><Relationship Id="rId5" Type="http://schemas.openxmlformats.org/officeDocument/2006/relationships/image" Target="../media/image88.png"/><Relationship Id="rId4" Type="http://schemas.openxmlformats.org/officeDocument/2006/relationships/image" Target="../media/image87.png"/></Relationships>
</file>

<file path=ppt/slides/_rels/slide32.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770.png"/><Relationship Id="rId4" Type="http://schemas.openxmlformats.org/officeDocument/2006/relationships/image" Target="../media/image9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90.png"/><Relationship Id="rId7" Type="http://schemas.openxmlformats.org/officeDocument/2006/relationships/image" Target="../media/image95.png"/><Relationship Id="rId2" Type="http://schemas.openxmlformats.org/officeDocument/2006/relationships/image" Target="../media/image780.png"/><Relationship Id="rId1" Type="http://schemas.openxmlformats.org/officeDocument/2006/relationships/slideLayout" Target="../slideLayouts/slideLayout2.xml"/><Relationship Id="rId6" Type="http://schemas.openxmlformats.org/officeDocument/2006/relationships/image" Target="../media/image820.png"/><Relationship Id="rId5" Type="http://schemas.openxmlformats.org/officeDocument/2006/relationships/image" Target="../media/image94.png"/><Relationship Id="rId4" Type="http://schemas.openxmlformats.org/officeDocument/2006/relationships/image" Target="../media/image93.png"/></Relationships>
</file>

<file path=ppt/slides/_rels/slide3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xml"/><Relationship Id="rId4" Type="http://schemas.openxmlformats.org/officeDocument/2006/relationships/image" Target="../media/image98.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slide" Target="slide31.xml"/><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83.png"/><Relationship Id="rId4" Type="http://schemas.openxmlformats.org/officeDocument/2006/relationships/image" Target="../media/image82.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13" Type="http://schemas.openxmlformats.org/officeDocument/2006/relationships/image" Target="../media/image21.png"/><Relationship Id="rId18" Type="http://schemas.openxmlformats.org/officeDocument/2006/relationships/image" Target="../media/image26.png"/><Relationship Id="rId3" Type="http://schemas.openxmlformats.org/officeDocument/2006/relationships/image" Target="../media/image15.png"/><Relationship Id="rId7" Type="http://schemas.openxmlformats.org/officeDocument/2006/relationships/diagramColors" Target="../diagrams/colors1.xml"/><Relationship Id="rId12" Type="http://schemas.openxmlformats.org/officeDocument/2006/relationships/image" Target="../media/image20.jpeg"/><Relationship Id="rId17" Type="http://schemas.openxmlformats.org/officeDocument/2006/relationships/image" Target="../media/image25.jpeg"/><Relationship Id="rId2" Type="http://schemas.openxmlformats.org/officeDocument/2006/relationships/notesSlide" Target="../notesSlides/notesSlide3.xml"/><Relationship Id="rId16" Type="http://schemas.openxmlformats.org/officeDocument/2006/relationships/image" Target="../media/image24.png"/><Relationship Id="rId1" Type="http://schemas.openxmlformats.org/officeDocument/2006/relationships/slideLayout" Target="../slideLayouts/slideLayout3.xml"/><Relationship Id="rId6" Type="http://schemas.openxmlformats.org/officeDocument/2006/relationships/diagramQuickStyle" Target="../diagrams/quickStyle1.xml"/><Relationship Id="rId11" Type="http://schemas.openxmlformats.org/officeDocument/2006/relationships/image" Target="../media/image19.png"/><Relationship Id="rId5" Type="http://schemas.openxmlformats.org/officeDocument/2006/relationships/diagramLayout" Target="../diagrams/layout1.xml"/><Relationship Id="rId15" Type="http://schemas.openxmlformats.org/officeDocument/2006/relationships/image" Target="../media/image23.jpeg"/><Relationship Id="rId10" Type="http://schemas.openxmlformats.org/officeDocument/2006/relationships/image" Target="../media/image18.jpeg"/><Relationship Id="rId4" Type="http://schemas.openxmlformats.org/officeDocument/2006/relationships/diagramData" Target="../diagrams/data1.xml"/><Relationship Id="rId9" Type="http://schemas.openxmlformats.org/officeDocument/2006/relationships/image" Target="../media/image17.jpeg"/><Relationship Id="rId14"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5.png"/><Relationship Id="rId7" Type="http://schemas.openxmlformats.org/officeDocument/2006/relationships/diagramColors" Target="../diagrams/colors2.xml"/><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diagramQuickStyle" Target="../diagrams/quickStyle2.xml"/><Relationship Id="rId11" Type="http://schemas.openxmlformats.org/officeDocument/2006/relationships/image" Target="../media/image29.png"/><Relationship Id="rId5" Type="http://schemas.openxmlformats.org/officeDocument/2006/relationships/diagramLayout" Target="../diagrams/layout2.xml"/><Relationship Id="rId10" Type="http://schemas.openxmlformats.org/officeDocument/2006/relationships/image" Target="../media/image28.png"/><Relationship Id="rId4" Type="http://schemas.openxmlformats.org/officeDocument/2006/relationships/diagramData" Target="../diagrams/data2.xml"/><Relationship Id="rId9"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34.emf"/><Relationship Id="rId2" Type="http://schemas.openxmlformats.org/officeDocument/2006/relationships/image" Target="../media/image33.jpeg"/><Relationship Id="rId1" Type="http://schemas.openxmlformats.org/officeDocument/2006/relationships/slideLayout" Target="../slideLayouts/slideLayout2.xml"/><Relationship Id="rId6" Type="http://schemas.openxmlformats.org/officeDocument/2006/relationships/image" Target="../media/image31.emf"/><Relationship Id="rId5" Type="http://schemas.openxmlformats.org/officeDocument/2006/relationships/image" Target="../media/image7.PNG"/><Relationship Id="rId4" Type="http://schemas.openxmlformats.org/officeDocument/2006/relationships/image" Target="../media/image5.emf"/><Relationship Id="rId9"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My Smartphone Knows What You Print: Exploring Smartphone-based Side-channel Attacks Against 3D Printers</a:t>
            </a:r>
          </a:p>
        </p:txBody>
      </p:sp>
      <p:sp>
        <p:nvSpPr>
          <p:cNvPr id="3" name="Text Placeholder 2"/>
          <p:cNvSpPr>
            <a:spLocks noGrp="1"/>
          </p:cNvSpPr>
          <p:nvPr>
            <p:ph type="body" sz="quarter" idx="10"/>
          </p:nvPr>
        </p:nvSpPr>
        <p:spPr>
          <a:xfrm>
            <a:off x="1219200" y="3733800"/>
            <a:ext cx="6705600" cy="1091405"/>
          </a:xfrm>
        </p:spPr>
        <p:txBody>
          <a:bodyPr/>
          <a:lstStyle/>
          <a:p>
            <a:r>
              <a:rPr lang="en-US" dirty="0">
                <a:solidFill>
                  <a:srgbClr val="4C6392"/>
                </a:solidFill>
                <a:ea typeface="+mj-ea"/>
              </a:rPr>
              <a:t>Chen Song</a:t>
            </a:r>
            <a:r>
              <a:rPr lang="en-US" dirty="0">
                <a:solidFill>
                  <a:schemeClr val="bg1">
                    <a:lumMod val="50000"/>
                    <a:lumOff val="50000"/>
                  </a:schemeClr>
                </a:solidFill>
              </a:rPr>
              <a:t>, Feng Lin, </a:t>
            </a:r>
            <a:r>
              <a:rPr lang="en-US" dirty="0" err="1">
                <a:solidFill>
                  <a:schemeClr val="bg1">
                    <a:lumMod val="50000"/>
                    <a:lumOff val="50000"/>
                  </a:schemeClr>
                </a:solidFill>
              </a:rPr>
              <a:t>Zhongjie</a:t>
            </a:r>
            <a:r>
              <a:rPr lang="en-US" dirty="0">
                <a:solidFill>
                  <a:schemeClr val="bg1">
                    <a:lumMod val="50000"/>
                    <a:lumOff val="50000"/>
                  </a:schemeClr>
                </a:solidFill>
              </a:rPr>
              <a:t> Ba, </a:t>
            </a:r>
            <a:r>
              <a:rPr lang="en-US" dirty="0" err="1">
                <a:solidFill>
                  <a:schemeClr val="bg1">
                    <a:lumMod val="50000"/>
                    <a:lumOff val="50000"/>
                  </a:schemeClr>
                </a:solidFill>
              </a:rPr>
              <a:t>Kui</a:t>
            </a:r>
            <a:r>
              <a:rPr lang="en-US" dirty="0">
                <a:solidFill>
                  <a:schemeClr val="bg1">
                    <a:lumMod val="50000"/>
                    <a:lumOff val="50000"/>
                  </a:schemeClr>
                </a:solidFill>
              </a:rPr>
              <a:t> </a:t>
            </a:r>
            <a:r>
              <a:rPr lang="en-US" dirty="0" err="1">
                <a:solidFill>
                  <a:schemeClr val="bg1">
                    <a:lumMod val="50000"/>
                    <a:lumOff val="50000"/>
                  </a:schemeClr>
                </a:solidFill>
              </a:rPr>
              <a:t>Ren</a:t>
            </a:r>
            <a:r>
              <a:rPr lang="en-US" dirty="0">
                <a:solidFill>
                  <a:schemeClr val="bg1">
                    <a:lumMod val="50000"/>
                    <a:lumOff val="50000"/>
                  </a:schemeClr>
                </a:solidFill>
              </a:rPr>
              <a:t>, Chi Zhou, </a:t>
            </a:r>
            <a:r>
              <a:rPr lang="en-US" dirty="0" err="1">
                <a:solidFill>
                  <a:schemeClr val="bg1">
                    <a:lumMod val="50000"/>
                    <a:lumOff val="50000"/>
                  </a:schemeClr>
                </a:solidFill>
              </a:rPr>
              <a:t>Wenyao</a:t>
            </a:r>
            <a:r>
              <a:rPr lang="en-US" dirty="0">
                <a:solidFill>
                  <a:schemeClr val="bg1">
                    <a:lumMod val="50000"/>
                    <a:lumOff val="50000"/>
                  </a:schemeClr>
                </a:solidFill>
              </a:rPr>
              <a:t> </a:t>
            </a:r>
            <a:r>
              <a:rPr lang="en-US" dirty="0" err="1">
                <a:solidFill>
                  <a:schemeClr val="bg1">
                    <a:lumMod val="50000"/>
                    <a:lumOff val="50000"/>
                  </a:schemeClr>
                </a:solidFill>
              </a:rPr>
              <a:t>Xu</a:t>
            </a:r>
            <a:endParaRPr lang="en-US" dirty="0">
              <a:solidFill>
                <a:schemeClr val="bg1">
                  <a:lumMod val="50000"/>
                  <a:lumOff val="50000"/>
                </a:schemeClr>
              </a:solidFill>
            </a:endParaRPr>
          </a:p>
        </p:txBody>
      </p:sp>
      <p:sp>
        <p:nvSpPr>
          <p:cNvPr id="4" name="Text Placeholder 3"/>
          <p:cNvSpPr>
            <a:spLocks noGrp="1"/>
          </p:cNvSpPr>
          <p:nvPr>
            <p:ph type="body" sz="quarter" idx="11"/>
          </p:nvPr>
        </p:nvSpPr>
        <p:spPr/>
        <p:txBody>
          <a:bodyPr/>
          <a:lstStyle/>
          <a:p>
            <a:r>
              <a:rPr lang="en-US" altLang="zh-CN" dirty="0">
                <a:solidFill>
                  <a:schemeClr val="bg1"/>
                </a:solidFill>
              </a:rPr>
              <a:t>CCS, Vienna, Austria, October </a:t>
            </a:r>
            <a:r>
              <a:rPr lang="en-US" altLang="zh-CN" dirty="0" smtClean="0">
                <a:solidFill>
                  <a:schemeClr val="bg1"/>
                </a:solidFill>
              </a:rPr>
              <a:t>2016</a:t>
            </a:r>
            <a:endParaRPr lang="en-US" altLang="zh-CN" dirty="0">
              <a:solidFill>
                <a:schemeClr val="bg1"/>
              </a:solidFill>
            </a:endParaRPr>
          </a:p>
        </p:txBody>
      </p:sp>
    </p:spTree>
    <p:extLst>
      <p:ext uri="{BB962C8B-B14F-4D97-AF65-F5344CB8AC3E}">
        <p14:creationId xmlns:p14="http://schemas.microsoft.com/office/powerpoint/2010/main" val="35347115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smtClean="0">
                <a:solidFill>
                  <a:schemeClr val="tx1"/>
                </a:solidFill>
              </a:rPr>
              <a:t>Side-channel Attack Principle</a:t>
            </a:r>
            <a:endParaRPr lang="en-US" sz="4400" dirty="0"/>
          </a:p>
        </p:txBody>
      </p:sp>
      <p:sp>
        <p:nvSpPr>
          <p:cNvPr id="3" name="Content Placeholder 2"/>
          <p:cNvSpPr>
            <a:spLocks noGrp="1"/>
          </p:cNvSpPr>
          <p:nvPr>
            <p:ph sz="quarter" idx="1"/>
          </p:nvPr>
        </p:nvSpPr>
        <p:spPr>
          <a:xfrm>
            <a:off x="381000" y="838200"/>
            <a:ext cx="8382000" cy="5641848"/>
          </a:xfrm>
        </p:spPr>
        <p:txBody>
          <a:bodyPr/>
          <a:lstStyle/>
          <a:p>
            <a:pPr marL="685800" lvl="2" indent="0">
              <a:buNone/>
            </a:pPr>
            <a:endParaRPr lang="en-US" sz="4000" dirty="0"/>
          </a:p>
          <a:p>
            <a:endParaRPr lang="en-US" dirty="0"/>
          </a:p>
        </p:txBody>
      </p:sp>
      <p:sp>
        <p:nvSpPr>
          <p:cNvPr id="23" name="Down Arrow 17"/>
          <p:cNvSpPr/>
          <p:nvPr/>
        </p:nvSpPr>
        <p:spPr>
          <a:xfrm rot="16200000">
            <a:off x="4730942" y="1935493"/>
            <a:ext cx="304800" cy="609600"/>
          </a:xfrm>
          <a:prstGeom prst="downArrow">
            <a:avLst/>
          </a:prstGeom>
          <a:solidFill>
            <a:srgbClr val="00B0F0"/>
          </a:solidFill>
          <a:ln>
            <a:noFill/>
          </a:ln>
          <a:effectLst>
            <a:glow rad="139700">
              <a:schemeClr val="accent2">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4" name="矩形 23"/>
          <p:cNvSpPr/>
          <p:nvPr/>
        </p:nvSpPr>
        <p:spPr>
          <a:xfrm>
            <a:off x="1635525" y="1163194"/>
            <a:ext cx="1603452" cy="461665"/>
          </a:xfrm>
          <a:prstGeom prst="rect">
            <a:avLst/>
          </a:prstGeom>
        </p:spPr>
        <p:txBody>
          <a:bodyPr wrap="none">
            <a:spAutoFit/>
          </a:bodyPr>
          <a:lstStyle/>
          <a:p>
            <a:r>
              <a:rPr lang="en-US" altLang="zh-CN" sz="2400" b="1" dirty="0" smtClean="0">
                <a:latin typeface="Calibri" panose="020F0502020204030204" pitchFamily="34" charset="0"/>
                <a:cs typeface="Calibri" panose="020F0502020204030204" pitchFamily="34" charset="0"/>
              </a:rPr>
              <a:t>G-code File</a:t>
            </a:r>
            <a:endParaRPr lang="zh-CN" altLang="en-US" sz="2400" b="1" dirty="0">
              <a:latin typeface="Calibri" panose="020F0502020204030204" pitchFamily="34" charset="0"/>
              <a:cs typeface="Calibri" panose="020F0502020204030204" pitchFamily="34" charset="0"/>
            </a:endParaRPr>
          </a:p>
        </p:txBody>
      </p:sp>
      <p:grpSp>
        <p:nvGrpSpPr>
          <p:cNvPr id="10" name="组合 9"/>
          <p:cNvGrpSpPr/>
          <p:nvPr/>
        </p:nvGrpSpPr>
        <p:grpSpPr>
          <a:xfrm>
            <a:off x="6172200" y="1600200"/>
            <a:ext cx="1295911" cy="1508885"/>
            <a:chOff x="6324600" y="1861065"/>
            <a:chExt cx="1981200" cy="2280806"/>
          </a:xfrm>
        </p:grpSpPr>
        <p:pic>
          <p:nvPicPr>
            <p:cNvPr id="5" name="图片 4"/>
            <p:cNvPicPr>
              <a:picLocks noChangeAspect="1"/>
            </p:cNvPicPr>
            <p:nvPr/>
          </p:nvPicPr>
          <p:blipFill>
            <a:blip r:embed="rId2"/>
            <a:stretch>
              <a:fillRect/>
            </a:stretch>
          </p:blipFill>
          <p:spPr>
            <a:xfrm>
              <a:off x="6324600" y="2590800"/>
              <a:ext cx="1981200" cy="1551071"/>
            </a:xfrm>
            <a:prstGeom prst="rect">
              <a:avLst/>
            </a:prstGeom>
          </p:spPr>
        </p:pic>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09265" y="1861065"/>
              <a:ext cx="1720335" cy="1720335"/>
            </a:xfrm>
            <a:prstGeom prst="rect">
              <a:avLst/>
            </a:prstGeom>
          </p:spPr>
        </p:pic>
      </p:grpSp>
      <p:sp>
        <p:nvSpPr>
          <p:cNvPr id="25" name="矩形 24"/>
          <p:cNvSpPr/>
          <p:nvPr/>
        </p:nvSpPr>
        <p:spPr>
          <a:xfrm>
            <a:off x="5637499" y="1163194"/>
            <a:ext cx="2536464" cy="461665"/>
          </a:xfrm>
          <a:prstGeom prst="rect">
            <a:avLst/>
          </a:prstGeom>
        </p:spPr>
        <p:txBody>
          <a:bodyPr wrap="none">
            <a:spAutoFit/>
          </a:bodyPr>
          <a:lstStyle/>
          <a:p>
            <a:r>
              <a:rPr lang="en-US" altLang="zh-CN" sz="2400" b="1" dirty="0">
                <a:latin typeface="Calibri" panose="020F0502020204030204" pitchFamily="34" charset="0"/>
                <a:cs typeface="Calibri" panose="020F0502020204030204" pitchFamily="34" charset="0"/>
              </a:rPr>
              <a:t>Printing Trajectory</a:t>
            </a:r>
            <a:endParaRPr lang="zh-CN" altLang="en-US" sz="2400" b="1" dirty="0">
              <a:latin typeface="Calibri" panose="020F0502020204030204" pitchFamily="34" charset="0"/>
              <a:cs typeface="Calibri" panose="020F0502020204030204" pitchFamily="34" charset="0"/>
            </a:endParaRPr>
          </a:p>
        </p:txBody>
      </p:sp>
      <p:pic>
        <p:nvPicPr>
          <p:cNvPr id="26" name="图片 25"/>
          <p:cNvPicPr>
            <a:picLocks noChangeAspect="1"/>
          </p:cNvPicPr>
          <p:nvPr/>
        </p:nvPicPr>
        <p:blipFill>
          <a:blip r:embed="rId4"/>
          <a:stretch>
            <a:fillRect/>
          </a:stretch>
        </p:blipFill>
        <p:spPr>
          <a:xfrm>
            <a:off x="6454236" y="3621895"/>
            <a:ext cx="904875" cy="905320"/>
          </a:xfrm>
          <a:prstGeom prst="rect">
            <a:avLst/>
          </a:prstGeom>
        </p:spPr>
      </p:pic>
      <p:pic>
        <p:nvPicPr>
          <p:cNvPr id="27" name="图片 26"/>
          <p:cNvPicPr>
            <a:picLocks noChangeAspect="1"/>
          </p:cNvPicPr>
          <p:nvPr/>
        </p:nvPicPr>
        <p:blipFill>
          <a:blip r:embed="rId5"/>
          <a:stretch>
            <a:fillRect/>
          </a:stretch>
        </p:blipFill>
        <p:spPr>
          <a:xfrm rot="4889715">
            <a:off x="6605904" y="3014225"/>
            <a:ext cx="599655" cy="713020"/>
          </a:xfrm>
          <a:prstGeom prst="rect">
            <a:avLst/>
          </a:prstGeom>
        </p:spPr>
      </p:pic>
      <p:sp>
        <p:nvSpPr>
          <p:cNvPr id="28" name="矩形 27"/>
          <p:cNvSpPr/>
          <p:nvPr/>
        </p:nvSpPr>
        <p:spPr>
          <a:xfrm>
            <a:off x="5597688" y="5740293"/>
            <a:ext cx="2616086" cy="830997"/>
          </a:xfrm>
          <a:prstGeom prst="rect">
            <a:avLst/>
          </a:prstGeom>
        </p:spPr>
        <p:txBody>
          <a:bodyPr wrap="square">
            <a:spAutoFit/>
          </a:bodyPr>
          <a:lstStyle/>
          <a:p>
            <a:pPr algn="ctr"/>
            <a:r>
              <a:rPr lang="en-US" altLang="zh-CN" sz="2400" b="1" dirty="0">
                <a:latin typeface="Calibri" panose="020F0502020204030204" pitchFamily="34" charset="0"/>
                <a:cs typeface="Calibri" panose="020F0502020204030204" pitchFamily="34" charset="0"/>
              </a:rPr>
              <a:t>Predicted Printing </a:t>
            </a:r>
            <a:r>
              <a:rPr lang="en-US" altLang="zh-CN" sz="2400" b="1" dirty="0" smtClean="0">
                <a:latin typeface="Calibri" panose="020F0502020204030204" pitchFamily="34" charset="0"/>
                <a:cs typeface="Calibri" panose="020F0502020204030204" pitchFamily="34" charset="0"/>
              </a:rPr>
              <a:t>Trajectory</a:t>
            </a:r>
            <a:endParaRPr lang="zh-CN" altLang="en-US" sz="2400" b="1" dirty="0">
              <a:latin typeface="Calibri" panose="020F0502020204030204" pitchFamily="34" charset="0"/>
              <a:cs typeface="Calibri" panose="020F0502020204030204" pitchFamily="34" charset="0"/>
            </a:endParaRPr>
          </a:p>
        </p:txBody>
      </p:sp>
      <p:pic>
        <p:nvPicPr>
          <p:cNvPr id="12" name="图片 11"/>
          <p:cNvPicPr>
            <a:picLocks noChangeAspect="1"/>
          </p:cNvPicPr>
          <p:nvPr/>
        </p:nvPicPr>
        <p:blipFill>
          <a:blip r:embed="rId6"/>
          <a:stretch>
            <a:fillRect/>
          </a:stretch>
        </p:blipFill>
        <p:spPr>
          <a:xfrm>
            <a:off x="6454237" y="4737662"/>
            <a:ext cx="904875" cy="914400"/>
          </a:xfrm>
          <a:prstGeom prst="rect">
            <a:avLst/>
          </a:prstGeom>
        </p:spPr>
      </p:pic>
      <p:sp>
        <p:nvSpPr>
          <p:cNvPr id="29" name="Down Arrow 17"/>
          <p:cNvSpPr/>
          <p:nvPr/>
        </p:nvSpPr>
        <p:spPr>
          <a:xfrm rot="5400000">
            <a:off x="4730942" y="4890062"/>
            <a:ext cx="304800" cy="609600"/>
          </a:xfrm>
          <a:prstGeom prst="downArrow">
            <a:avLst/>
          </a:prstGeom>
          <a:solidFill>
            <a:srgbClr val="00B0F0"/>
          </a:solidFill>
          <a:ln>
            <a:noFill/>
          </a:ln>
          <a:effectLst>
            <a:glow rad="139700">
              <a:schemeClr val="accent2">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pic>
        <p:nvPicPr>
          <p:cNvPr id="30" name="Picture 16" descr="sliced cone.bmp"/>
          <p:cNvPicPr>
            <a:picLocks noChangeAspect="1"/>
          </p:cNvPicPr>
          <p:nvPr/>
        </p:nvPicPr>
        <p:blipFill>
          <a:blip r:embed="rId7" cstate="print"/>
          <a:stretch>
            <a:fillRect/>
          </a:stretch>
        </p:blipFill>
        <p:spPr>
          <a:xfrm>
            <a:off x="2438400" y="4419600"/>
            <a:ext cx="1394914" cy="11396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1" name="矩形 30"/>
          <p:cNvSpPr/>
          <p:nvPr/>
        </p:nvSpPr>
        <p:spPr>
          <a:xfrm>
            <a:off x="1412936" y="5743644"/>
            <a:ext cx="2048630" cy="830997"/>
          </a:xfrm>
          <a:prstGeom prst="rect">
            <a:avLst/>
          </a:prstGeom>
        </p:spPr>
        <p:txBody>
          <a:bodyPr wrap="square">
            <a:spAutoFit/>
          </a:bodyPr>
          <a:lstStyle/>
          <a:p>
            <a:pPr algn="ctr"/>
            <a:r>
              <a:rPr lang="en-US" altLang="zh-CN" sz="2400" b="1" dirty="0">
                <a:latin typeface="Calibri" panose="020F0502020204030204" pitchFamily="34" charset="0"/>
                <a:cs typeface="Calibri" panose="020F0502020204030204" pitchFamily="34" charset="0"/>
              </a:rPr>
              <a:t>Reconstructed G-code File</a:t>
            </a:r>
            <a:endParaRPr lang="zh-CN" altLang="en-US" sz="2400" b="1" dirty="0">
              <a:latin typeface="Calibri" panose="020F0502020204030204" pitchFamily="34" charset="0"/>
              <a:cs typeface="Calibri" panose="020F0502020204030204" pitchFamily="34" charset="0"/>
            </a:endParaRPr>
          </a:p>
        </p:txBody>
      </p:sp>
      <p:pic>
        <p:nvPicPr>
          <p:cNvPr id="32" name="图片 31"/>
          <p:cNvPicPr>
            <a:picLocks noChangeAspect="1"/>
          </p:cNvPicPr>
          <p:nvPr/>
        </p:nvPicPr>
        <p:blipFill>
          <a:blip r:embed="rId8"/>
          <a:stretch>
            <a:fillRect/>
          </a:stretch>
        </p:blipFill>
        <p:spPr>
          <a:xfrm>
            <a:off x="2476377" y="1733550"/>
            <a:ext cx="1234129" cy="10858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图片 12"/>
          <p:cNvPicPr>
            <a:picLocks noChangeAspect="1"/>
          </p:cNvPicPr>
          <p:nvPr/>
        </p:nvPicPr>
        <p:blipFill>
          <a:blip r:embed="rId9"/>
          <a:stretch>
            <a:fillRect/>
          </a:stretch>
        </p:blipFill>
        <p:spPr>
          <a:xfrm>
            <a:off x="990600" y="1733550"/>
            <a:ext cx="1371600" cy="1162050"/>
          </a:xfrm>
          <a:prstGeom prst="rect">
            <a:avLst/>
          </a:prstGeom>
        </p:spPr>
      </p:pic>
      <p:pic>
        <p:nvPicPr>
          <p:cNvPr id="33" name="图片 32"/>
          <p:cNvPicPr>
            <a:picLocks noChangeAspect="1"/>
          </p:cNvPicPr>
          <p:nvPr/>
        </p:nvPicPr>
        <p:blipFill>
          <a:blip r:embed="rId8"/>
          <a:stretch>
            <a:fillRect/>
          </a:stretch>
        </p:blipFill>
        <p:spPr>
          <a:xfrm>
            <a:off x="990600" y="4451991"/>
            <a:ext cx="1234129" cy="10858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4" name="图片 33"/>
          <p:cNvPicPr>
            <a:picLocks noChangeAspect="1"/>
          </p:cNvPicPr>
          <p:nvPr/>
        </p:nvPicPr>
        <p:blipFill>
          <a:blip r:embed="rId10"/>
          <a:stretch>
            <a:fillRect/>
          </a:stretch>
        </p:blipFill>
        <p:spPr>
          <a:xfrm>
            <a:off x="6454235" y="4801684"/>
            <a:ext cx="904875" cy="853707"/>
          </a:xfrm>
          <a:prstGeom prst="rect">
            <a:avLst/>
          </a:prstGeom>
        </p:spPr>
      </p:pic>
    </p:spTree>
    <p:extLst>
      <p:ext uri="{BB962C8B-B14F-4D97-AF65-F5344CB8AC3E}">
        <p14:creationId xmlns:p14="http://schemas.microsoft.com/office/powerpoint/2010/main" val="569231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0-#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0-#ppt_w/2"/>
                                          </p:val>
                                        </p:tav>
                                        <p:tav tm="100000">
                                          <p:val>
                                            <p:strVal val="#ppt_x"/>
                                          </p:val>
                                        </p:tav>
                                      </p:tavLst>
                                    </p:anim>
                                    <p:anim calcmode="lin" valueType="num">
                                      <p:cBhvr additive="base">
                                        <p:cTn id="12" dur="500" fill="hold"/>
                                        <p:tgtEl>
                                          <p:spTgt spid="24"/>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0-#ppt_w/2"/>
                                          </p:val>
                                        </p:tav>
                                        <p:tav tm="100000">
                                          <p:val>
                                            <p:strVal val="#ppt_x"/>
                                          </p:val>
                                        </p:tav>
                                      </p:tavLst>
                                    </p:anim>
                                    <p:anim calcmode="lin" valueType="num">
                                      <p:cBhvr additive="base">
                                        <p:cTn id="16" dur="500" fill="hold"/>
                                        <p:tgtEl>
                                          <p:spTgt spid="10"/>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fill="hold"/>
                                        <p:tgtEl>
                                          <p:spTgt spid="25"/>
                                        </p:tgtEl>
                                        <p:attrNameLst>
                                          <p:attrName>ppt_x</p:attrName>
                                        </p:attrNameLst>
                                      </p:cBhvr>
                                      <p:tavLst>
                                        <p:tav tm="0">
                                          <p:val>
                                            <p:strVal val="0-#ppt_w/2"/>
                                          </p:val>
                                        </p:tav>
                                        <p:tav tm="100000">
                                          <p:val>
                                            <p:strVal val="#ppt_x"/>
                                          </p:val>
                                        </p:tav>
                                      </p:tavLst>
                                    </p:anim>
                                    <p:anim calcmode="lin" valueType="num">
                                      <p:cBhvr additive="base">
                                        <p:cTn id="20" dur="500" fill="hold"/>
                                        <p:tgtEl>
                                          <p:spTgt spid="25"/>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32"/>
                                        </p:tgtEl>
                                        <p:attrNameLst>
                                          <p:attrName>style.visibility</p:attrName>
                                        </p:attrNameLst>
                                      </p:cBhvr>
                                      <p:to>
                                        <p:strVal val="visible"/>
                                      </p:to>
                                    </p:set>
                                    <p:anim calcmode="lin" valueType="num">
                                      <p:cBhvr additive="base">
                                        <p:cTn id="23" dur="500" fill="hold"/>
                                        <p:tgtEl>
                                          <p:spTgt spid="32"/>
                                        </p:tgtEl>
                                        <p:attrNameLst>
                                          <p:attrName>ppt_x</p:attrName>
                                        </p:attrNameLst>
                                      </p:cBhvr>
                                      <p:tavLst>
                                        <p:tav tm="0">
                                          <p:val>
                                            <p:strVal val="0-#ppt_w/2"/>
                                          </p:val>
                                        </p:tav>
                                        <p:tav tm="100000">
                                          <p:val>
                                            <p:strVal val="#ppt_x"/>
                                          </p:val>
                                        </p:tav>
                                      </p:tavLst>
                                    </p:anim>
                                    <p:anim calcmode="lin" valueType="num">
                                      <p:cBhvr additive="base">
                                        <p:cTn id="24" dur="500" fill="hold"/>
                                        <p:tgtEl>
                                          <p:spTgt spid="32"/>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0-#ppt_w/2"/>
                                          </p:val>
                                        </p:tav>
                                        <p:tav tm="100000">
                                          <p:val>
                                            <p:strVal val="#ppt_x"/>
                                          </p:val>
                                        </p:tav>
                                      </p:tavLst>
                                    </p:anim>
                                    <p:anim calcmode="lin" valueType="num">
                                      <p:cBhvr additive="base">
                                        <p:cTn id="28"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26"/>
                                        </p:tgtEl>
                                        <p:attrNameLst>
                                          <p:attrName>style.visibility</p:attrName>
                                        </p:attrNameLst>
                                      </p:cBhvr>
                                      <p:to>
                                        <p:strVal val="visible"/>
                                      </p:to>
                                    </p:set>
                                    <p:anim calcmode="lin" valueType="num">
                                      <p:cBhvr additive="base">
                                        <p:cTn id="33" dur="500" fill="hold"/>
                                        <p:tgtEl>
                                          <p:spTgt spid="26"/>
                                        </p:tgtEl>
                                        <p:attrNameLst>
                                          <p:attrName>ppt_x</p:attrName>
                                        </p:attrNameLst>
                                      </p:cBhvr>
                                      <p:tavLst>
                                        <p:tav tm="0">
                                          <p:val>
                                            <p:strVal val="#ppt_x"/>
                                          </p:val>
                                        </p:tav>
                                        <p:tav tm="100000">
                                          <p:val>
                                            <p:strVal val="#ppt_x"/>
                                          </p:val>
                                        </p:tav>
                                      </p:tavLst>
                                    </p:anim>
                                    <p:anim calcmode="lin" valueType="num">
                                      <p:cBhvr additive="base">
                                        <p:cTn id="34" dur="500" fill="hold"/>
                                        <p:tgtEl>
                                          <p:spTgt spid="26"/>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28"/>
                                        </p:tgtEl>
                                        <p:attrNameLst>
                                          <p:attrName>style.visibility</p:attrName>
                                        </p:attrNameLst>
                                      </p:cBhvr>
                                      <p:to>
                                        <p:strVal val="visible"/>
                                      </p:to>
                                    </p:set>
                                    <p:anim calcmode="lin" valueType="num">
                                      <p:cBhvr additive="base">
                                        <p:cTn id="37" dur="500" fill="hold"/>
                                        <p:tgtEl>
                                          <p:spTgt spid="28"/>
                                        </p:tgtEl>
                                        <p:attrNameLst>
                                          <p:attrName>ppt_x</p:attrName>
                                        </p:attrNameLst>
                                      </p:cBhvr>
                                      <p:tavLst>
                                        <p:tav tm="0">
                                          <p:val>
                                            <p:strVal val="#ppt_x"/>
                                          </p:val>
                                        </p:tav>
                                        <p:tav tm="100000">
                                          <p:val>
                                            <p:strVal val="#ppt_x"/>
                                          </p:val>
                                        </p:tav>
                                      </p:tavLst>
                                    </p:anim>
                                    <p:anim calcmode="lin" valueType="num">
                                      <p:cBhvr additive="base">
                                        <p:cTn id="38" dur="500" fill="hold"/>
                                        <p:tgtEl>
                                          <p:spTgt spid="28"/>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additive="base">
                                        <p:cTn id="41" dur="500" fill="hold"/>
                                        <p:tgtEl>
                                          <p:spTgt spid="12"/>
                                        </p:tgtEl>
                                        <p:attrNameLst>
                                          <p:attrName>ppt_x</p:attrName>
                                        </p:attrNameLst>
                                      </p:cBhvr>
                                      <p:tavLst>
                                        <p:tav tm="0">
                                          <p:val>
                                            <p:strVal val="#ppt_x"/>
                                          </p:val>
                                        </p:tav>
                                        <p:tav tm="100000">
                                          <p:val>
                                            <p:strVal val="#ppt_x"/>
                                          </p:val>
                                        </p:tav>
                                      </p:tavLst>
                                    </p:anim>
                                    <p:anim calcmode="lin" valueType="num">
                                      <p:cBhvr additive="base">
                                        <p:cTn id="42" dur="500" fill="hold"/>
                                        <p:tgtEl>
                                          <p:spTgt spid="12"/>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29"/>
                                        </p:tgtEl>
                                        <p:attrNameLst>
                                          <p:attrName>style.visibility</p:attrName>
                                        </p:attrNameLst>
                                      </p:cBhvr>
                                      <p:to>
                                        <p:strVal val="visible"/>
                                      </p:to>
                                    </p:set>
                                    <p:anim calcmode="lin" valueType="num">
                                      <p:cBhvr additive="base">
                                        <p:cTn id="45" dur="500" fill="hold"/>
                                        <p:tgtEl>
                                          <p:spTgt spid="29"/>
                                        </p:tgtEl>
                                        <p:attrNameLst>
                                          <p:attrName>ppt_x</p:attrName>
                                        </p:attrNameLst>
                                      </p:cBhvr>
                                      <p:tavLst>
                                        <p:tav tm="0">
                                          <p:val>
                                            <p:strVal val="#ppt_x"/>
                                          </p:val>
                                        </p:tav>
                                        <p:tav tm="100000">
                                          <p:val>
                                            <p:strVal val="#ppt_x"/>
                                          </p:val>
                                        </p:tav>
                                      </p:tavLst>
                                    </p:anim>
                                    <p:anim calcmode="lin" valueType="num">
                                      <p:cBhvr additive="base">
                                        <p:cTn id="46" dur="500" fill="hold"/>
                                        <p:tgtEl>
                                          <p:spTgt spid="29"/>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30"/>
                                        </p:tgtEl>
                                        <p:attrNameLst>
                                          <p:attrName>style.visibility</p:attrName>
                                        </p:attrNameLst>
                                      </p:cBhvr>
                                      <p:to>
                                        <p:strVal val="visible"/>
                                      </p:to>
                                    </p:set>
                                    <p:anim calcmode="lin" valueType="num">
                                      <p:cBhvr additive="base">
                                        <p:cTn id="49" dur="500" fill="hold"/>
                                        <p:tgtEl>
                                          <p:spTgt spid="30"/>
                                        </p:tgtEl>
                                        <p:attrNameLst>
                                          <p:attrName>ppt_x</p:attrName>
                                        </p:attrNameLst>
                                      </p:cBhvr>
                                      <p:tavLst>
                                        <p:tav tm="0">
                                          <p:val>
                                            <p:strVal val="#ppt_x"/>
                                          </p:val>
                                        </p:tav>
                                        <p:tav tm="100000">
                                          <p:val>
                                            <p:strVal val="#ppt_x"/>
                                          </p:val>
                                        </p:tav>
                                      </p:tavLst>
                                    </p:anim>
                                    <p:anim calcmode="lin" valueType="num">
                                      <p:cBhvr additive="base">
                                        <p:cTn id="50" dur="500" fill="hold"/>
                                        <p:tgtEl>
                                          <p:spTgt spid="30"/>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31"/>
                                        </p:tgtEl>
                                        <p:attrNameLst>
                                          <p:attrName>style.visibility</p:attrName>
                                        </p:attrNameLst>
                                      </p:cBhvr>
                                      <p:to>
                                        <p:strVal val="visible"/>
                                      </p:to>
                                    </p:set>
                                    <p:anim calcmode="lin" valueType="num">
                                      <p:cBhvr additive="base">
                                        <p:cTn id="53" dur="500" fill="hold"/>
                                        <p:tgtEl>
                                          <p:spTgt spid="31"/>
                                        </p:tgtEl>
                                        <p:attrNameLst>
                                          <p:attrName>ppt_x</p:attrName>
                                        </p:attrNameLst>
                                      </p:cBhvr>
                                      <p:tavLst>
                                        <p:tav tm="0">
                                          <p:val>
                                            <p:strVal val="#ppt_x"/>
                                          </p:val>
                                        </p:tav>
                                        <p:tav tm="100000">
                                          <p:val>
                                            <p:strVal val="#ppt_x"/>
                                          </p:val>
                                        </p:tav>
                                      </p:tavLst>
                                    </p:anim>
                                    <p:anim calcmode="lin" valueType="num">
                                      <p:cBhvr additive="base">
                                        <p:cTn id="54" dur="500" fill="hold"/>
                                        <p:tgtEl>
                                          <p:spTgt spid="31"/>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33"/>
                                        </p:tgtEl>
                                        <p:attrNameLst>
                                          <p:attrName>style.visibility</p:attrName>
                                        </p:attrNameLst>
                                      </p:cBhvr>
                                      <p:to>
                                        <p:strVal val="visible"/>
                                      </p:to>
                                    </p:set>
                                    <p:anim calcmode="lin" valueType="num">
                                      <p:cBhvr additive="base">
                                        <p:cTn id="57" dur="500" fill="hold"/>
                                        <p:tgtEl>
                                          <p:spTgt spid="33"/>
                                        </p:tgtEl>
                                        <p:attrNameLst>
                                          <p:attrName>ppt_x</p:attrName>
                                        </p:attrNameLst>
                                      </p:cBhvr>
                                      <p:tavLst>
                                        <p:tav tm="0">
                                          <p:val>
                                            <p:strVal val="#ppt_x"/>
                                          </p:val>
                                        </p:tav>
                                        <p:tav tm="100000">
                                          <p:val>
                                            <p:strVal val="#ppt_x"/>
                                          </p:val>
                                        </p:tav>
                                      </p:tavLst>
                                    </p:anim>
                                    <p:anim calcmode="lin" valueType="num">
                                      <p:cBhvr additive="base">
                                        <p:cTn id="58" dur="500" fill="hold"/>
                                        <p:tgtEl>
                                          <p:spTgt spid="33"/>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27"/>
                                        </p:tgtEl>
                                        <p:attrNameLst>
                                          <p:attrName>style.visibility</p:attrName>
                                        </p:attrNameLst>
                                      </p:cBhvr>
                                      <p:to>
                                        <p:strVal val="visible"/>
                                      </p:to>
                                    </p:set>
                                    <p:anim calcmode="lin" valueType="num">
                                      <p:cBhvr additive="base">
                                        <p:cTn id="61" dur="500" fill="hold"/>
                                        <p:tgtEl>
                                          <p:spTgt spid="27"/>
                                        </p:tgtEl>
                                        <p:attrNameLst>
                                          <p:attrName>ppt_x</p:attrName>
                                        </p:attrNameLst>
                                      </p:cBhvr>
                                      <p:tavLst>
                                        <p:tav tm="0">
                                          <p:val>
                                            <p:strVal val="#ppt_x"/>
                                          </p:val>
                                        </p:tav>
                                        <p:tav tm="100000">
                                          <p:val>
                                            <p:strVal val="#ppt_x"/>
                                          </p:val>
                                        </p:tav>
                                      </p:tavLst>
                                    </p:anim>
                                    <p:anim calcmode="lin" valueType="num">
                                      <p:cBhvr additive="base">
                                        <p:cTn id="62" dur="500" fill="hold"/>
                                        <p:tgtEl>
                                          <p:spTgt spid="27"/>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34"/>
                                        </p:tgtEl>
                                        <p:attrNameLst>
                                          <p:attrName>style.visibility</p:attrName>
                                        </p:attrNameLst>
                                      </p:cBhvr>
                                      <p:to>
                                        <p:strVal val="visible"/>
                                      </p:to>
                                    </p:set>
                                    <p:anim calcmode="lin" valueType="num">
                                      <p:cBhvr additive="base">
                                        <p:cTn id="65" dur="500" fill="hold"/>
                                        <p:tgtEl>
                                          <p:spTgt spid="34"/>
                                        </p:tgtEl>
                                        <p:attrNameLst>
                                          <p:attrName>ppt_x</p:attrName>
                                        </p:attrNameLst>
                                      </p:cBhvr>
                                      <p:tavLst>
                                        <p:tav tm="0">
                                          <p:val>
                                            <p:strVal val="#ppt_x"/>
                                          </p:val>
                                        </p:tav>
                                        <p:tav tm="100000">
                                          <p:val>
                                            <p:strVal val="#ppt_x"/>
                                          </p:val>
                                        </p:tav>
                                      </p:tavLst>
                                    </p:anim>
                                    <p:anim calcmode="lin" valueType="num">
                                      <p:cBhvr additive="base">
                                        <p:cTn id="66"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p:bldP spid="25" grpId="0"/>
      <p:bldP spid="28" grpId="0"/>
      <p:bldP spid="29" grpId="0" animBg="1"/>
      <p:bldP spid="3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smtClean="0">
                <a:solidFill>
                  <a:schemeClr val="tx1"/>
                </a:solidFill>
              </a:rPr>
              <a:t>Our proposed 3D Printer IP Attack</a:t>
            </a:r>
            <a:endParaRPr lang="en-US" sz="4400" dirty="0"/>
          </a:p>
        </p:txBody>
      </p:sp>
      <p:sp>
        <p:nvSpPr>
          <p:cNvPr id="5" name="矩形 4"/>
          <p:cNvSpPr/>
          <p:nvPr/>
        </p:nvSpPr>
        <p:spPr>
          <a:xfrm>
            <a:off x="400090" y="3495851"/>
            <a:ext cx="2514601" cy="954107"/>
          </a:xfrm>
          <a:prstGeom prst="rect">
            <a:avLst/>
          </a:prstGeom>
        </p:spPr>
        <p:txBody>
          <a:bodyPr wrap="square">
            <a:spAutoFit/>
          </a:bodyPr>
          <a:lstStyle/>
          <a:p>
            <a:pPr algn="ctr"/>
            <a:r>
              <a:rPr kumimoji="0" lang="en-US" altLang="zh-CN" sz="2800" b="1" dirty="0">
                <a:latin typeface="Calibri" panose="020F0502020204030204" pitchFamily="34" charset="0"/>
                <a:cs typeface="Calibri" panose="020F0502020204030204" pitchFamily="34" charset="0"/>
              </a:rPr>
              <a:t>Side-channel </a:t>
            </a:r>
            <a:r>
              <a:rPr kumimoji="0" lang="en-US" altLang="zh-CN" sz="2800" b="1" dirty="0" smtClean="0">
                <a:latin typeface="Calibri" panose="020F0502020204030204" pitchFamily="34" charset="0"/>
                <a:cs typeface="Calibri" panose="020F0502020204030204" pitchFamily="34" charset="0"/>
              </a:rPr>
              <a:t>Detection</a:t>
            </a:r>
            <a:endParaRPr kumimoji="0" lang="zh-CN" altLang="en-US" sz="2800" b="1" dirty="0">
              <a:latin typeface="Calibri" panose="020F0502020204030204" pitchFamily="34" charset="0"/>
              <a:cs typeface="Calibri" panose="020F0502020204030204" pitchFamily="34" charset="0"/>
            </a:endParaRPr>
          </a:p>
        </p:txBody>
      </p:sp>
      <p:sp>
        <p:nvSpPr>
          <p:cNvPr id="14" name="矩形 13"/>
          <p:cNvSpPr/>
          <p:nvPr/>
        </p:nvSpPr>
        <p:spPr>
          <a:xfrm>
            <a:off x="3124200" y="3495851"/>
            <a:ext cx="2819400" cy="954107"/>
          </a:xfrm>
          <a:prstGeom prst="rect">
            <a:avLst/>
          </a:prstGeom>
        </p:spPr>
        <p:txBody>
          <a:bodyPr wrap="square">
            <a:spAutoFit/>
          </a:bodyPr>
          <a:lstStyle/>
          <a:p>
            <a:pPr algn="ctr"/>
            <a:r>
              <a:rPr kumimoji="0" lang="en-US" altLang="zh-CN" sz="2800" b="1" dirty="0">
                <a:latin typeface="Calibri" panose="020F0502020204030204" pitchFamily="34" charset="0"/>
                <a:cs typeface="Calibri" panose="020F0502020204030204" pitchFamily="34" charset="0"/>
              </a:rPr>
              <a:t>Printing </a:t>
            </a:r>
            <a:r>
              <a:rPr kumimoji="0" lang="en-US" altLang="zh-CN" sz="2800" b="1" dirty="0" smtClean="0">
                <a:latin typeface="Calibri" panose="020F0502020204030204" pitchFamily="34" charset="0"/>
                <a:cs typeface="Calibri" panose="020F0502020204030204" pitchFamily="34" charset="0"/>
              </a:rPr>
              <a:t>Status Prediction</a:t>
            </a:r>
            <a:endParaRPr lang="zh-CN" altLang="en-US" sz="2800" b="1" dirty="0">
              <a:latin typeface="Calibri" panose="020F0502020204030204" pitchFamily="34" charset="0"/>
              <a:cs typeface="Calibri" panose="020F0502020204030204" pitchFamily="34" charset="0"/>
            </a:endParaRPr>
          </a:p>
        </p:txBody>
      </p:sp>
      <p:sp>
        <p:nvSpPr>
          <p:cNvPr id="16" name="矩形 15"/>
          <p:cNvSpPr/>
          <p:nvPr/>
        </p:nvSpPr>
        <p:spPr>
          <a:xfrm>
            <a:off x="6446783" y="3495851"/>
            <a:ext cx="2430518" cy="954107"/>
          </a:xfrm>
          <a:prstGeom prst="rect">
            <a:avLst/>
          </a:prstGeom>
        </p:spPr>
        <p:txBody>
          <a:bodyPr wrap="square">
            <a:spAutoFit/>
          </a:bodyPr>
          <a:lstStyle/>
          <a:p>
            <a:pPr algn="ctr"/>
            <a:r>
              <a:rPr kumimoji="0" lang="en-US" altLang="zh-CN" sz="2800" b="1" dirty="0">
                <a:latin typeface="Calibri" panose="020F0502020204030204" pitchFamily="34" charset="0"/>
                <a:cs typeface="Calibri" panose="020F0502020204030204" pitchFamily="34" charset="0"/>
              </a:rPr>
              <a:t>IP Reconstruction</a:t>
            </a:r>
            <a:endParaRPr kumimoji="0" lang="zh-CN" altLang="en-US" sz="2800" b="1" dirty="0">
              <a:latin typeface="Calibri" panose="020F0502020204030204" pitchFamily="34" charset="0"/>
              <a:cs typeface="Calibri" panose="020F0502020204030204" pitchFamily="34" charset="0"/>
            </a:endParaRPr>
          </a:p>
        </p:txBody>
      </p:sp>
      <p:pic>
        <p:nvPicPr>
          <p:cNvPr id="18" name="图片 17"/>
          <p:cNvPicPr>
            <a:picLocks noChangeAspect="1"/>
          </p:cNvPicPr>
          <p:nvPr/>
        </p:nvPicPr>
        <p:blipFill>
          <a:blip r:embed="rId2"/>
          <a:stretch>
            <a:fillRect/>
          </a:stretch>
        </p:blipFill>
        <p:spPr>
          <a:xfrm>
            <a:off x="2834283" y="2280899"/>
            <a:ext cx="690192" cy="527050"/>
          </a:xfrm>
          <a:prstGeom prst="rect">
            <a:avLst/>
          </a:prstGeom>
        </p:spPr>
      </p:pic>
      <p:pic>
        <p:nvPicPr>
          <p:cNvPr id="19" name="图片 18"/>
          <p:cNvPicPr>
            <a:picLocks noChangeAspect="1"/>
          </p:cNvPicPr>
          <p:nvPr/>
        </p:nvPicPr>
        <p:blipFill>
          <a:blip r:embed="rId2"/>
          <a:stretch>
            <a:fillRect/>
          </a:stretch>
        </p:blipFill>
        <p:spPr>
          <a:xfrm>
            <a:off x="5756591" y="2280899"/>
            <a:ext cx="690192" cy="527050"/>
          </a:xfrm>
          <a:prstGeom prst="rect">
            <a:avLst/>
          </a:prstGeom>
        </p:spPr>
      </p:pic>
      <p:grpSp>
        <p:nvGrpSpPr>
          <p:cNvPr id="22" name="组合 21"/>
          <p:cNvGrpSpPr/>
          <p:nvPr/>
        </p:nvGrpSpPr>
        <p:grpSpPr>
          <a:xfrm>
            <a:off x="838200" y="1676400"/>
            <a:ext cx="1706617" cy="1676400"/>
            <a:chOff x="914400" y="1914420"/>
            <a:chExt cx="1488650" cy="1438380"/>
          </a:xfrm>
        </p:grpSpPr>
        <p:sp>
          <p:nvSpPr>
            <p:cNvPr id="20" name="椭圆 19"/>
            <p:cNvSpPr/>
            <p:nvPr/>
          </p:nvSpPr>
          <p:spPr>
            <a:xfrm>
              <a:off x="914400" y="1914420"/>
              <a:ext cx="1488650" cy="1438380"/>
            </a:xfrm>
            <a:prstGeom prst="ellipse">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1" name="图片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4721" y="2285152"/>
              <a:ext cx="1391435" cy="762848"/>
            </a:xfrm>
            <a:prstGeom prst="rect">
              <a:avLst/>
            </a:prstGeom>
          </p:spPr>
        </p:pic>
      </p:grpSp>
      <p:grpSp>
        <p:nvGrpSpPr>
          <p:cNvPr id="28" name="组合 27"/>
          <p:cNvGrpSpPr/>
          <p:nvPr/>
        </p:nvGrpSpPr>
        <p:grpSpPr>
          <a:xfrm>
            <a:off x="3699641" y="1679028"/>
            <a:ext cx="1706617" cy="1676400"/>
            <a:chOff x="3699641" y="1679028"/>
            <a:chExt cx="1706617" cy="1676400"/>
          </a:xfrm>
        </p:grpSpPr>
        <p:sp>
          <p:nvSpPr>
            <p:cNvPr id="24" name="椭圆 23"/>
            <p:cNvSpPr/>
            <p:nvPr/>
          </p:nvSpPr>
          <p:spPr>
            <a:xfrm>
              <a:off x="3699641" y="1679028"/>
              <a:ext cx="1706617" cy="1676400"/>
            </a:xfrm>
            <a:prstGeom prst="ellipse">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7" name="图片 2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48443" y="1990923"/>
              <a:ext cx="1247113" cy="1057077"/>
            </a:xfrm>
            <a:prstGeom prst="rect">
              <a:avLst/>
            </a:prstGeom>
          </p:spPr>
        </p:pic>
      </p:grpSp>
      <p:grpSp>
        <p:nvGrpSpPr>
          <p:cNvPr id="33" name="组合 32"/>
          <p:cNvGrpSpPr/>
          <p:nvPr/>
        </p:nvGrpSpPr>
        <p:grpSpPr>
          <a:xfrm>
            <a:off x="6732531" y="1676400"/>
            <a:ext cx="1706617" cy="1676400"/>
            <a:chOff x="6732531" y="1676400"/>
            <a:chExt cx="1706617" cy="1676400"/>
          </a:xfrm>
        </p:grpSpPr>
        <p:sp>
          <p:nvSpPr>
            <p:cNvPr id="30" name="椭圆 29"/>
            <p:cNvSpPr/>
            <p:nvPr/>
          </p:nvSpPr>
          <p:spPr>
            <a:xfrm>
              <a:off x="6732531" y="1676400"/>
              <a:ext cx="1706617" cy="1676400"/>
            </a:xfrm>
            <a:prstGeom prst="ellipse">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2" name="图片 3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34200" y="1905000"/>
              <a:ext cx="1358199" cy="1365424"/>
            </a:xfrm>
            <a:prstGeom prst="rect">
              <a:avLst/>
            </a:prstGeom>
          </p:spPr>
        </p:pic>
      </p:grpSp>
    </p:spTree>
    <p:extLst>
      <p:ext uri="{BB962C8B-B14F-4D97-AF65-F5344CB8AC3E}">
        <p14:creationId xmlns:p14="http://schemas.microsoft.com/office/powerpoint/2010/main" val="36094169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a:blip r:embed="rId2"/>
          <a:stretch>
            <a:fillRect/>
          </a:stretch>
        </p:blipFill>
        <p:spPr>
          <a:xfrm>
            <a:off x="304800" y="2819400"/>
            <a:ext cx="4495800" cy="2451593"/>
          </a:xfrm>
          <a:prstGeom prst="rect">
            <a:avLst/>
          </a:prstGeom>
        </p:spPr>
      </p:pic>
      <p:sp>
        <p:nvSpPr>
          <p:cNvPr id="20" name="矩形 19"/>
          <p:cNvSpPr/>
          <p:nvPr/>
        </p:nvSpPr>
        <p:spPr>
          <a:xfrm>
            <a:off x="941554" y="5498380"/>
            <a:ext cx="3222292" cy="400110"/>
          </a:xfrm>
          <a:prstGeom prst="rect">
            <a:avLst/>
          </a:prstGeom>
        </p:spPr>
        <p:txBody>
          <a:bodyPr wrap="none">
            <a:spAutoFit/>
          </a:bodyPr>
          <a:lstStyle/>
          <a:p>
            <a:r>
              <a:rPr kumimoji="0" lang="en-US" altLang="zh-CN" sz="2000" b="1" dirty="0" smtClean="0">
                <a:latin typeface="Calibri" panose="020F0502020204030204" pitchFamily="34" charset="0"/>
                <a:cs typeface="Calibri" panose="020F0502020204030204" pitchFamily="34" charset="0"/>
              </a:rPr>
              <a:t>3D Printer Physical Structure</a:t>
            </a:r>
            <a:endParaRPr lang="zh-CN" altLang="en-US" sz="2000" b="1" dirty="0">
              <a:latin typeface="Calibri" panose="020F0502020204030204" pitchFamily="34" charset="0"/>
              <a:cs typeface="Calibri" panose="020F0502020204030204" pitchFamily="34" charset="0"/>
            </a:endParaRPr>
          </a:p>
        </p:txBody>
      </p:sp>
      <p:pic>
        <p:nvPicPr>
          <p:cNvPr id="21" name="图片 20"/>
          <p:cNvPicPr>
            <a:picLocks noChangeAspect="1"/>
          </p:cNvPicPr>
          <p:nvPr/>
        </p:nvPicPr>
        <p:blipFill>
          <a:blip r:embed="rId3"/>
          <a:stretch>
            <a:fillRect/>
          </a:stretch>
        </p:blipFill>
        <p:spPr>
          <a:xfrm>
            <a:off x="4953000" y="3188731"/>
            <a:ext cx="1076891" cy="1689593"/>
          </a:xfrm>
          <a:prstGeom prst="rect">
            <a:avLst/>
          </a:prstGeom>
        </p:spPr>
      </p:pic>
      <p:pic>
        <p:nvPicPr>
          <p:cNvPr id="22" name="图片 21"/>
          <p:cNvPicPr>
            <a:picLocks noChangeAspect="1"/>
          </p:cNvPicPr>
          <p:nvPr/>
        </p:nvPicPr>
        <p:blipFill>
          <a:blip r:embed="rId4"/>
          <a:stretch>
            <a:fillRect/>
          </a:stretch>
        </p:blipFill>
        <p:spPr>
          <a:xfrm>
            <a:off x="6117138" y="2831920"/>
            <a:ext cx="2722060" cy="1119484"/>
          </a:xfrm>
          <a:prstGeom prst="rect">
            <a:avLst/>
          </a:prstGeom>
        </p:spPr>
      </p:pic>
      <p:pic>
        <p:nvPicPr>
          <p:cNvPr id="23" name="图片 22"/>
          <p:cNvPicPr>
            <a:picLocks noChangeAspect="1"/>
          </p:cNvPicPr>
          <p:nvPr/>
        </p:nvPicPr>
        <p:blipFill>
          <a:blip r:embed="rId5"/>
          <a:stretch>
            <a:fillRect/>
          </a:stretch>
        </p:blipFill>
        <p:spPr>
          <a:xfrm>
            <a:off x="6122274" y="4271021"/>
            <a:ext cx="2743200" cy="760476"/>
          </a:xfrm>
          <a:prstGeom prst="rect">
            <a:avLst/>
          </a:prstGeom>
        </p:spPr>
      </p:pic>
      <p:sp>
        <p:nvSpPr>
          <p:cNvPr id="24" name="矩形 23"/>
          <p:cNvSpPr/>
          <p:nvPr/>
        </p:nvSpPr>
        <p:spPr>
          <a:xfrm>
            <a:off x="6324600" y="5500567"/>
            <a:ext cx="2557367" cy="400110"/>
          </a:xfrm>
          <a:prstGeom prst="rect">
            <a:avLst/>
          </a:prstGeom>
        </p:spPr>
        <p:txBody>
          <a:bodyPr wrap="none">
            <a:spAutoFit/>
          </a:bodyPr>
          <a:lstStyle/>
          <a:p>
            <a:r>
              <a:rPr kumimoji="0" lang="en-US" altLang="zh-CN" sz="2000" b="1" dirty="0" smtClean="0">
                <a:latin typeface="Calibri" panose="020F0502020204030204" pitchFamily="34" charset="0"/>
                <a:cs typeface="Calibri" panose="020F0502020204030204" pitchFamily="34" charset="0"/>
              </a:rPr>
              <a:t>Emitted Side Channels</a:t>
            </a:r>
            <a:endParaRPr lang="zh-CN" altLang="en-US" sz="2000" b="1" dirty="0">
              <a:latin typeface="Calibri" panose="020F0502020204030204" pitchFamily="34" charset="0"/>
              <a:cs typeface="Calibri" panose="020F0502020204030204" pitchFamily="34" charset="0"/>
            </a:endParaRPr>
          </a:p>
        </p:txBody>
      </p:sp>
      <p:sp>
        <p:nvSpPr>
          <p:cNvPr id="6" name="矩形 5"/>
          <p:cNvSpPr/>
          <p:nvPr/>
        </p:nvSpPr>
        <p:spPr>
          <a:xfrm>
            <a:off x="367947" y="1233447"/>
            <a:ext cx="2564357" cy="319438"/>
          </a:xfrm>
          <a:prstGeom prst="rect">
            <a:avLst/>
          </a:prstGeom>
          <a:solidFill>
            <a:schemeClr val="bg1"/>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US" altLang="zh-CN" sz="2000" dirty="0">
                <a:solidFill>
                  <a:srgbClr val="7030A0"/>
                </a:solidFill>
                <a:latin typeface="Calibri" panose="020F0502020204030204" pitchFamily="34" charset="0"/>
                <a:ea typeface="新細明體" charset="-120"/>
                <a:cs typeface="Calibri" panose="020F0502020204030204" pitchFamily="34" charset="0"/>
              </a:rPr>
              <a:t>Side Channel Emission</a:t>
            </a:r>
            <a:endParaRPr kumimoji="0" lang="zh-CN" altLang="en-US" sz="2000" dirty="0">
              <a:solidFill>
                <a:srgbClr val="7030A0"/>
              </a:solidFill>
              <a:latin typeface="Calibri" panose="020F0502020204030204" pitchFamily="34" charset="0"/>
              <a:ea typeface="新細明體" charset="-120"/>
              <a:cs typeface="Calibri" panose="020F0502020204030204" pitchFamily="34" charset="0"/>
            </a:endParaRPr>
          </a:p>
        </p:txBody>
      </p:sp>
      <p:grpSp>
        <p:nvGrpSpPr>
          <p:cNvPr id="10" name="组合 9"/>
          <p:cNvGrpSpPr/>
          <p:nvPr/>
        </p:nvGrpSpPr>
        <p:grpSpPr>
          <a:xfrm>
            <a:off x="1219200" y="125391"/>
            <a:ext cx="861852" cy="880988"/>
            <a:chOff x="1219200" y="125391"/>
            <a:chExt cx="861852" cy="880988"/>
          </a:xfrm>
        </p:grpSpPr>
        <p:sp>
          <p:nvSpPr>
            <p:cNvPr id="28" name="椭圆 27"/>
            <p:cNvSpPr/>
            <p:nvPr/>
          </p:nvSpPr>
          <p:spPr>
            <a:xfrm>
              <a:off x="1219200" y="125391"/>
              <a:ext cx="861852" cy="880988"/>
            </a:xfrm>
            <a:prstGeom prst="ellipse">
              <a:avLst/>
            </a:prstGeom>
            <a:solidFill>
              <a:schemeClr val="accent5">
                <a:lumMod val="20000"/>
                <a:lumOff val="80000"/>
              </a:schemeClr>
            </a:solid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9" name="图片 2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59912" y="352459"/>
              <a:ext cx="805570" cy="467234"/>
            </a:xfrm>
            <a:prstGeom prst="rect">
              <a:avLst/>
            </a:prstGeom>
          </p:spPr>
        </p:pic>
      </p:grpSp>
      <p:grpSp>
        <p:nvGrpSpPr>
          <p:cNvPr id="30" name="组合 29"/>
          <p:cNvGrpSpPr/>
          <p:nvPr/>
        </p:nvGrpSpPr>
        <p:grpSpPr>
          <a:xfrm>
            <a:off x="4114800" y="128019"/>
            <a:ext cx="861852" cy="880988"/>
            <a:chOff x="3699641" y="1679028"/>
            <a:chExt cx="1706617" cy="1676400"/>
          </a:xfrm>
        </p:grpSpPr>
        <p:sp>
          <p:nvSpPr>
            <p:cNvPr id="31" name="椭圆 30"/>
            <p:cNvSpPr/>
            <p:nvPr/>
          </p:nvSpPr>
          <p:spPr>
            <a:xfrm>
              <a:off x="3699641" y="1679028"/>
              <a:ext cx="1706617" cy="1676400"/>
            </a:xfrm>
            <a:prstGeom prst="ellipse">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2" name="图片 3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48443" y="1990923"/>
              <a:ext cx="1247113" cy="1057077"/>
            </a:xfrm>
            <a:prstGeom prst="rect">
              <a:avLst/>
            </a:prstGeom>
          </p:spPr>
        </p:pic>
      </p:grpSp>
      <p:grpSp>
        <p:nvGrpSpPr>
          <p:cNvPr id="33" name="组合 32"/>
          <p:cNvGrpSpPr/>
          <p:nvPr/>
        </p:nvGrpSpPr>
        <p:grpSpPr>
          <a:xfrm>
            <a:off x="7113531" y="125391"/>
            <a:ext cx="861852" cy="880988"/>
            <a:chOff x="6732531" y="1676400"/>
            <a:chExt cx="1706617" cy="1676400"/>
          </a:xfrm>
        </p:grpSpPr>
        <p:sp>
          <p:nvSpPr>
            <p:cNvPr id="34" name="椭圆 33"/>
            <p:cNvSpPr/>
            <p:nvPr/>
          </p:nvSpPr>
          <p:spPr>
            <a:xfrm>
              <a:off x="6732531" y="1676400"/>
              <a:ext cx="1706617" cy="1676400"/>
            </a:xfrm>
            <a:prstGeom prst="ellipse">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5" name="图片 3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34200" y="1905000"/>
              <a:ext cx="1358199" cy="1365424"/>
            </a:xfrm>
            <a:prstGeom prst="rect">
              <a:avLst/>
            </a:prstGeom>
          </p:spPr>
        </p:pic>
      </p:grpSp>
      <p:cxnSp>
        <p:nvCxnSpPr>
          <p:cNvPr id="8" name="直接连接符 7"/>
          <p:cNvCxnSpPr>
            <a:stCxn id="28" idx="6"/>
            <a:endCxn id="31" idx="2"/>
          </p:cNvCxnSpPr>
          <p:nvPr/>
        </p:nvCxnSpPr>
        <p:spPr>
          <a:xfrm>
            <a:off x="2081052" y="565885"/>
            <a:ext cx="2033748" cy="2628"/>
          </a:xfrm>
          <a:prstGeom prst="line">
            <a:avLst/>
          </a:prstGeom>
          <a:ln w="38100">
            <a:solidFill>
              <a:srgbClr val="7030A0"/>
            </a:solidFill>
            <a:prstDash val="sysDot"/>
          </a:ln>
        </p:spPr>
        <p:style>
          <a:lnRef idx="1">
            <a:schemeClr val="accent1"/>
          </a:lnRef>
          <a:fillRef idx="0">
            <a:schemeClr val="accent1"/>
          </a:fillRef>
          <a:effectRef idx="0">
            <a:schemeClr val="accent1"/>
          </a:effectRef>
          <a:fontRef idx="minor">
            <a:schemeClr val="tx1"/>
          </a:fontRef>
        </p:style>
      </p:cxnSp>
      <p:cxnSp>
        <p:nvCxnSpPr>
          <p:cNvPr id="36" name="直接连接符 35"/>
          <p:cNvCxnSpPr>
            <a:stCxn id="31" idx="6"/>
            <a:endCxn id="34" idx="2"/>
          </p:cNvCxnSpPr>
          <p:nvPr/>
        </p:nvCxnSpPr>
        <p:spPr>
          <a:xfrm flipV="1">
            <a:off x="4976652" y="565885"/>
            <a:ext cx="2136879" cy="2628"/>
          </a:xfrm>
          <a:prstGeom prst="line">
            <a:avLst/>
          </a:prstGeom>
          <a:ln w="38100">
            <a:solidFill>
              <a:srgbClr val="7030A0"/>
            </a:solidFill>
            <a:prstDash val="sysDot"/>
          </a:ln>
        </p:spPr>
        <p:style>
          <a:lnRef idx="1">
            <a:schemeClr val="accent1"/>
          </a:lnRef>
          <a:fillRef idx="0">
            <a:schemeClr val="accent1"/>
          </a:fillRef>
          <a:effectRef idx="0">
            <a:schemeClr val="accent1"/>
          </a:effectRef>
          <a:fontRef idx="minor">
            <a:schemeClr val="tx1"/>
          </a:fontRef>
        </p:style>
      </p:cxnSp>
      <p:cxnSp>
        <p:nvCxnSpPr>
          <p:cNvPr id="37" name="直接箭头连接符 36"/>
          <p:cNvCxnSpPr>
            <a:stCxn id="28" idx="4"/>
            <a:endCxn id="6" idx="0"/>
          </p:cNvCxnSpPr>
          <p:nvPr/>
        </p:nvCxnSpPr>
        <p:spPr>
          <a:xfrm>
            <a:off x="1650126" y="1006379"/>
            <a:ext cx="0" cy="227068"/>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74233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a:stretch>
            <a:fillRect/>
          </a:stretch>
        </p:blipFill>
        <p:spPr>
          <a:xfrm>
            <a:off x="4877505" y="2797202"/>
            <a:ext cx="3705671" cy="2917798"/>
          </a:xfrm>
          <a:prstGeom prst="rect">
            <a:avLst/>
          </a:prstGeom>
        </p:spPr>
      </p:pic>
      <p:sp>
        <p:nvSpPr>
          <p:cNvPr id="8" name="矩形 7"/>
          <p:cNvSpPr/>
          <p:nvPr/>
        </p:nvSpPr>
        <p:spPr>
          <a:xfrm>
            <a:off x="4800600" y="2728562"/>
            <a:ext cx="3886200" cy="30288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5" name="Picture 2" descr="Image result for nexus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9702" y="2133600"/>
            <a:ext cx="6067298" cy="4142828"/>
          </a:xfrm>
          <a:prstGeom prst="rect">
            <a:avLst/>
          </a:prstGeom>
          <a:noFill/>
          <a:extLst>
            <a:ext uri="{909E8E84-426E-40DD-AFC4-6F175D3DCCD1}">
              <a14:hiddenFill xmlns:a14="http://schemas.microsoft.com/office/drawing/2010/main">
                <a:solidFill>
                  <a:srgbClr val="FFFFFF"/>
                </a:solidFill>
              </a14:hiddenFill>
            </a:ext>
          </a:extLst>
        </p:spPr>
      </p:pic>
      <p:sp>
        <p:nvSpPr>
          <p:cNvPr id="23" name="圆角矩形 22"/>
          <p:cNvSpPr/>
          <p:nvPr/>
        </p:nvSpPr>
        <p:spPr>
          <a:xfrm>
            <a:off x="5158493" y="2772512"/>
            <a:ext cx="3701432" cy="914400"/>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26" name="矩形 25"/>
          <p:cNvSpPr/>
          <p:nvPr/>
        </p:nvSpPr>
        <p:spPr>
          <a:xfrm>
            <a:off x="0" y="3048000"/>
            <a:ext cx="2111668" cy="461665"/>
          </a:xfrm>
          <a:prstGeom prst="rect">
            <a:avLst/>
          </a:prstGeom>
        </p:spPr>
        <p:txBody>
          <a:bodyPr wrap="none">
            <a:spAutoFit/>
          </a:bodyPr>
          <a:lstStyle/>
          <a:p>
            <a:r>
              <a:rPr kumimoji="0" lang="en-US" altLang="zh-CN" sz="2400" b="1" dirty="0" smtClean="0">
                <a:latin typeface="Calibri" panose="020F0502020204030204" pitchFamily="34" charset="0"/>
                <a:cs typeface="Calibri" panose="020F0502020204030204" pitchFamily="34" charset="0"/>
              </a:rPr>
              <a:t>Magnetometer</a:t>
            </a:r>
            <a:endParaRPr lang="zh-CN" altLang="en-US" sz="2400" b="1" dirty="0">
              <a:latin typeface="Calibri" panose="020F0502020204030204" pitchFamily="34" charset="0"/>
              <a:cs typeface="Calibri" panose="020F0502020204030204" pitchFamily="34" charset="0"/>
            </a:endParaRPr>
          </a:p>
        </p:txBody>
      </p:sp>
      <p:sp>
        <p:nvSpPr>
          <p:cNvPr id="27" name="矩形 26"/>
          <p:cNvSpPr/>
          <p:nvPr/>
        </p:nvSpPr>
        <p:spPr>
          <a:xfrm>
            <a:off x="228600" y="5105400"/>
            <a:ext cx="1743811" cy="461665"/>
          </a:xfrm>
          <a:prstGeom prst="rect">
            <a:avLst/>
          </a:prstGeom>
        </p:spPr>
        <p:txBody>
          <a:bodyPr wrap="none">
            <a:spAutoFit/>
          </a:bodyPr>
          <a:lstStyle/>
          <a:p>
            <a:r>
              <a:rPr kumimoji="0" lang="en-US" altLang="zh-CN" sz="2400" b="1" dirty="0" smtClean="0">
                <a:latin typeface="Calibri" panose="020F0502020204030204" pitchFamily="34" charset="0"/>
                <a:cs typeface="Calibri" panose="020F0502020204030204" pitchFamily="34" charset="0"/>
              </a:rPr>
              <a:t>Microphone</a:t>
            </a:r>
            <a:endParaRPr lang="zh-CN" altLang="en-US" b="1" dirty="0">
              <a:latin typeface="Calibri" panose="020F0502020204030204" pitchFamily="34" charset="0"/>
              <a:cs typeface="Calibri" panose="020F0502020204030204" pitchFamily="34" charset="0"/>
            </a:endParaRPr>
          </a:p>
        </p:txBody>
      </p:sp>
      <p:cxnSp>
        <p:nvCxnSpPr>
          <p:cNvPr id="3" name="直接箭头连接符 2"/>
          <p:cNvCxnSpPr/>
          <p:nvPr/>
        </p:nvCxnSpPr>
        <p:spPr>
          <a:xfrm flipV="1">
            <a:off x="2113285" y="2590800"/>
            <a:ext cx="1143000" cy="685800"/>
          </a:xfrm>
          <a:prstGeom prst="straightConnector1">
            <a:avLst/>
          </a:prstGeom>
          <a:ln w="28575">
            <a:solidFill>
              <a:srgbClr val="00B0F0"/>
            </a:solidFill>
            <a:tailEnd type="triangle"/>
          </a:ln>
        </p:spPr>
        <p:style>
          <a:lnRef idx="1">
            <a:schemeClr val="dk1"/>
          </a:lnRef>
          <a:fillRef idx="0">
            <a:schemeClr val="dk1"/>
          </a:fillRef>
          <a:effectRef idx="0">
            <a:schemeClr val="dk1"/>
          </a:effectRef>
          <a:fontRef idx="minor">
            <a:schemeClr val="tx1"/>
          </a:fontRef>
        </p:style>
      </p:cxnSp>
      <p:cxnSp>
        <p:nvCxnSpPr>
          <p:cNvPr id="28" name="直接箭头连接符 27"/>
          <p:cNvCxnSpPr/>
          <p:nvPr/>
        </p:nvCxnSpPr>
        <p:spPr>
          <a:xfrm>
            <a:off x="1960885" y="5410200"/>
            <a:ext cx="1600200" cy="609600"/>
          </a:xfrm>
          <a:prstGeom prst="straightConnector1">
            <a:avLst/>
          </a:prstGeom>
          <a:ln w="28575">
            <a:solidFill>
              <a:srgbClr val="00B0F0"/>
            </a:solidFill>
            <a:tailEnd type="triangle"/>
          </a:ln>
        </p:spPr>
        <p:style>
          <a:lnRef idx="1">
            <a:schemeClr val="dk1"/>
          </a:lnRef>
          <a:fillRef idx="0">
            <a:schemeClr val="dk1"/>
          </a:fillRef>
          <a:effectRef idx="0">
            <a:schemeClr val="dk1"/>
          </a:effectRef>
          <a:fontRef idx="minor">
            <a:schemeClr val="tx1"/>
          </a:fontRef>
        </p:style>
      </p:cxnSp>
      <p:sp>
        <p:nvSpPr>
          <p:cNvPr id="63" name="椭圆 62"/>
          <p:cNvSpPr/>
          <p:nvPr/>
        </p:nvSpPr>
        <p:spPr>
          <a:xfrm>
            <a:off x="1219200" y="125391"/>
            <a:ext cx="861852" cy="880988"/>
          </a:xfrm>
          <a:prstGeom prst="ellipse">
            <a:avLst/>
          </a:prstGeom>
          <a:solidFill>
            <a:schemeClr val="accent5">
              <a:lumMod val="20000"/>
              <a:lumOff val="80000"/>
            </a:schemeClr>
          </a:solid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4" name="图片 6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59912" y="352459"/>
            <a:ext cx="805570" cy="467234"/>
          </a:xfrm>
          <a:prstGeom prst="rect">
            <a:avLst/>
          </a:prstGeom>
        </p:spPr>
      </p:pic>
      <p:grpSp>
        <p:nvGrpSpPr>
          <p:cNvPr id="65" name="组合 64"/>
          <p:cNvGrpSpPr/>
          <p:nvPr/>
        </p:nvGrpSpPr>
        <p:grpSpPr>
          <a:xfrm>
            <a:off x="4114800" y="128019"/>
            <a:ext cx="861852" cy="880988"/>
            <a:chOff x="3699641" y="1679028"/>
            <a:chExt cx="1706617" cy="1676400"/>
          </a:xfrm>
        </p:grpSpPr>
        <p:sp>
          <p:nvSpPr>
            <p:cNvPr id="66" name="椭圆 65"/>
            <p:cNvSpPr/>
            <p:nvPr/>
          </p:nvSpPr>
          <p:spPr>
            <a:xfrm>
              <a:off x="3699641" y="1679028"/>
              <a:ext cx="1706617" cy="1676400"/>
            </a:xfrm>
            <a:prstGeom prst="ellipse">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7" name="图片 6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48443" y="1990923"/>
              <a:ext cx="1247113" cy="1057077"/>
            </a:xfrm>
            <a:prstGeom prst="rect">
              <a:avLst/>
            </a:prstGeom>
          </p:spPr>
        </p:pic>
      </p:grpSp>
      <p:grpSp>
        <p:nvGrpSpPr>
          <p:cNvPr id="68" name="组合 67"/>
          <p:cNvGrpSpPr/>
          <p:nvPr/>
        </p:nvGrpSpPr>
        <p:grpSpPr>
          <a:xfrm>
            <a:off x="7113531" y="125391"/>
            <a:ext cx="861852" cy="880988"/>
            <a:chOff x="6732531" y="1676400"/>
            <a:chExt cx="1706617" cy="1676400"/>
          </a:xfrm>
        </p:grpSpPr>
        <p:sp>
          <p:nvSpPr>
            <p:cNvPr id="69" name="椭圆 68"/>
            <p:cNvSpPr/>
            <p:nvPr/>
          </p:nvSpPr>
          <p:spPr>
            <a:xfrm>
              <a:off x="6732531" y="1676400"/>
              <a:ext cx="1706617" cy="1676400"/>
            </a:xfrm>
            <a:prstGeom prst="ellipse">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0" name="图片 6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34200" y="1905000"/>
              <a:ext cx="1358199" cy="1365424"/>
            </a:xfrm>
            <a:prstGeom prst="rect">
              <a:avLst/>
            </a:prstGeom>
          </p:spPr>
        </p:pic>
      </p:grpSp>
      <p:cxnSp>
        <p:nvCxnSpPr>
          <p:cNvPr id="71" name="直接连接符 70"/>
          <p:cNvCxnSpPr>
            <a:stCxn id="63" idx="6"/>
            <a:endCxn id="66" idx="2"/>
          </p:cNvCxnSpPr>
          <p:nvPr/>
        </p:nvCxnSpPr>
        <p:spPr>
          <a:xfrm>
            <a:off x="2081052" y="565885"/>
            <a:ext cx="2033748" cy="2628"/>
          </a:xfrm>
          <a:prstGeom prst="line">
            <a:avLst/>
          </a:prstGeom>
          <a:ln w="38100">
            <a:solidFill>
              <a:srgbClr val="7030A0"/>
            </a:solidFill>
            <a:prstDash val="sysDot"/>
          </a:ln>
        </p:spPr>
        <p:style>
          <a:lnRef idx="1">
            <a:schemeClr val="accent1"/>
          </a:lnRef>
          <a:fillRef idx="0">
            <a:schemeClr val="accent1"/>
          </a:fillRef>
          <a:effectRef idx="0">
            <a:schemeClr val="accent1"/>
          </a:effectRef>
          <a:fontRef idx="minor">
            <a:schemeClr val="tx1"/>
          </a:fontRef>
        </p:style>
      </p:cxnSp>
      <p:cxnSp>
        <p:nvCxnSpPr>
          <p:cNvPr id="72" name="直接连接符 71"/>
          <p:cNvCxnSpPr>
            <a:stCxn id="66" idx="6"/>
            <a:endCxn id="69" idx="2"/>
          </p:cNvCxnSpPr>
          <p:nvPr/>
        </p:nvCxnSpPr>
        <p:spPr>
          <a:xfrm flipV="1">
            <a:off x="4976652" y="565885"/>
            <a:ext cx="2136879" cy="2628"/>
          </a:xfrm>
          <a:prstGeom prst="line">
            <a:avLst/>
          </a:prstGeom>
          <a:ln w="38100">
            <a:solidFill>
              <a:srgbClr val="7030A0"/>
            </a:solidFill>
            <a:prstDash val="sysDot"/>
          </a:ln>
        </p:spPr>
        <p:style>
          <a:lnRef idx="1">
            <a:schemeClr val="accent1"/>
          </a:lnRef>
          <a:fillRef idx="0">
            <a:schemeClr val="accent1"/>
          </a:fillRef>
          <a:effectRef idx="0">
            <a:schemeClr val="accent1"/>
          </a:effectRef>
          <a:fontRef idx="minor">
            <a:schemeClr val="tx1"/>
          </a:fontRef>
        </p:style>
      </p:cxnSp>
      <p:sp>
        <p:nvSpPr>
          <p:cNvPr id="76" name="矩形 75"/>
          <p:cNvSpPr/>
          <p:nvPr/>
        </p:nvSpPr>
        <p:spPr>
          <a:xfrm>
            <a:off x="348199" y="1249981"/>
            <a:ext cx="2603853" cy="319438"/>
          </a:xfrm>
          <a:prstGeom prst="rect">
            <a:avLst/>
          </a:prstGeom>
          <a:solidFill>
            <a:schemeClr val="bg1"/>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US" altLang="zh-CN" sz="2000" dirty="0">
                <a:solidFill>
                  <a:srgbClr val="7030A0"/>
                </a:solidFill>
                <a:latin typeface="Calibri" panose="020F0502020204030204" pitchFamily="34" charset="0"/>
                <a:ea typeface="新細明體" charset="-120"/>
                <a:cs typeface="Calibri" panose="020F0502020204030204" pitchFamily="34" charset="0"/>
              </a:rPr>
              <a:t>Side Channel Detection</a:t>
            </a:r>
            <a:endParaRPr kumimoji="0" lang="zh-CN" altLang="en-US" sz="2000" dirty="0">
              <a:solidFill>
                <a:srgbClr val="7030A0"/>
              </a:solidFill>
              <a:latin typeface="Calibri" panose="020F0502020204030204" pitchFamily="34" charset="0"/>
              <a:ea typeface="新細明體" charset="-120"/>
              <a:cs typeface="Calibri" panose="020F0502020204030204" pitchFamily="34" charset="0"/>
            </a:endParaRPr>
          </a:p>
        </p:txBody>
      </p:sp>
      <p:cxnSp>
        <p:nvCxnSpPr>
          <p:cNvPr id="77" name="直接箭头连接符 76"/>
          <p:cNvCxnSpPr>
            <a:stCxn id="63" idx="4"/>
            <a:endCxn id="76" idx="0"/>
          </p:cNvCxnSpPr>
          <p:nvPr/>
        </p:nvCxnSpPr>
        <p:spPr>
          <a:xfrm>
            <a:off x="1650126" y="1006379"/>
            <a:ext cx="0" cy="243602"/>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22" name="矩形 21"/>
          <p:cNvSpPr/>
          <p:nvPr/>
        </p:nvSpPr>
        <p:spPr>
          <a:xfrm>
            <a:off x="5257800" y="3010223"/>
            <a:ext cx="3502818" cy="461665"/>
          </a:xfrm>
          <a:prstGeom prst="rect">
            <a:avLst/>
          </a:prstGeom>
        </p:spPr>
        <p:txBody>
          <a:bodyPr wrap="none">
            <a:spAutoFit/>
          </a:bodyPr>
          <a:lstStyle/>
          <a:p>
            <a:r>
              <a:rPr kumimoji="0" lang="en-US" altLang="zh-CN" sz="2400" b="1" dirty="0" smtClean="0">
                <a:solidFill>
                  <a:schemeClr val="bg1"/>
                </a:solidFill>
                <a:latin typeface="Calibri" panose="020F0502020204030204" pitchFamily="34" charset="0"/>
                <a:cs typeface="Calibri" panose="020F0502020204030204" pitchFamily="34" charset="0"/>
              </a:rPr>
              <a:t>Smartphone-based Attack</a:t>
            </a:r>
            <a:endParaRPr lang="zh-CN" altLang="en-US" sz="2400" b="1" dirty="0">
              <a:solidFill>
                <a:schemeClr val="bg1"/>
              </a:solidFill>
              <a:latin typeface="Calibri" panose="020F0502020204030204" pitchFamily="34" charset="0"/>
              <a:cs typeface="Calibri" panose="020F0502020204030204" pitchFamily="34" charset="0"/>
            </a:endParaRPr>
          </a:p>
        </p:txBody>
      </p:sp>
      <p:sp>
        <p:nvSpPr>
          <p:cNvPr id="24" name="矩形 23"/>
          <p:cNvSpPr/>
          <p:nvPr/>
        </p:nvSpPr>
        <p:spPr>
          <a:xfrm>
            <a:off x="4959868" y="3916740"/>
            <a:ext cx="4060727" cy="1569660"/>
          </a:xfrm>
          <a:prstGeom prst="rect">
            <a:avLst/>
          </a:prstGeom>
        </p:spPr>
        <p:txBody>
          <a:bodyPr wrap="none">
            <a:spAutoFit/>
          </a:bodyPr>
          <a:lstStyle/>
          <a:p>
            <a:pPr marL="342900" indent="-342900">
              <a:buFont typeface="Wingdings" panose="05000000000000000000" pitchFamily="2" charset="2"/>
              <a:buChar char="l"/>
            </a:pPr>
            <a:r>
              <a:rPr kumimoji="0" lang="en-US" altLang="zh-CN" sz="2400" b="1" dirty="0" smtClean="0">
                <a:solidFill>
                  <a:srgbClr val="FF0000"/>
                </a:solidFill>
                <a:latin typeface="Calibri" panose="020F0502020204030204" pitchFamily="34" charset="0"/>
                <a:cs typeface="Calibri" panose="020F0502020204030204" pitchFamily="34" charset="0"/>
              </a:rPr>
              <a:t>Most pervasive daily device</a:t>
            </a:r>
          </a:p>
          <a:p>
            <a:pPr marL="342900" indent="-342900">
              <a:buFont typeface="Wingdings" panose="05000000000000000000" pitchFamily="2" charset="2"/>
              <a:buChar char="l"/>
            </a:pPr>
            <a:r>
              <a:rPr kumimoji="0" lang="en-US" altLang="zh-CN" sz="2400" b="1" dirty="0" smtClean="0">
                <a:solidFill>
                  <a:srgbClr val="FF0000"/>
                </a:solidFill>
                <a:latin typeface="Calibri" panose="020F0502020204030204" pitchFamily="34" charset="0"/>
                <a:cs typeface="Calibri" panose="020F0502020204030204" pitchFamily="34" charset="0"/>
              </a:rPr>
              <a:t>Rich on-board sensors</a:t>
            </a:r>
          </a:p>
          <a:p>
            <a:pPr marL="342900" indent="-342900">
              <a:buFont typeface="Wingdings" panose="05000000000000000000" pitchFamily="2" charset="2"/>
              <a:buChar char="l"/>
            </a:pPr>
            <a:r>
              <a:rPr lang="en-US" altLang="zh-CN" sz="2400" b="1" dirty="0" smtClean="0">
                <a:solidFill>
                  <a:srgbClr val="FF0000"/>
                </a:solidFill>
                <a:latin typeface="Calibri" panose="020F0502020204030204" pitchFamily="34" charset="0"/>
                <a:cs typeface="Calibri" panose="020F0502020204030204" pitchFamily="34" charset="0"/>
              </a:rPr>
              <a:t>Inconspicuous attack</a:t>
            </a:r>
          </a:p>
          <a:p>
            <a:pPr marL="342900" indent="-342900">
              <a:buFont typeface="Wingdings" panose="05000000000000000000" pitchFamily="2" charset="2"/>
              <a:buChar char="l"/>
            </a:pPr>
            <a:r>
              <a:rPr lang="en-US" altLang="zh-CN" sz="2400" b="1" dirty="0" smtClean="0">
                <a:solidFill>
                  <a:srgbClr val="FF0000"/>
                </a:solidFill>
                <a:latin typeface="Calibri" panose="020F0502020204030204" pitchFamily="34" charset="0"/>
                <a:cs typeface="Calibri" panose="020F0502020204030204" pitchFamily="34" charset="0"/>
              </a:rPr>
              <a:t>Zero launching barrier</a:t>
            </a:r>
            <a:endParaRPr lang="zh-CN" altLang="en-US" sz="2400" b="1" dirty="0">
              <a:solidFill>
                <a:srgbClr val="FF0000"/>
              </a:solidFill>
              <a:latin typeface="Calibri" panose="020F0502020204030204" pitchFamily="34" charset="0"/>
              <a:cs typeface="Calibri" panose="020F0502020204030204" pitchFamily="34" charset="0"/>
            </a:endParaRPr>
          </a:p>
        </p:txBody>
      </p:sp>
      <p:sp>
        <p:nvSpPr>
          <p:cNvPr id="5" name="矩形 4"/>
          <p:cNvSpPr/>
          <p:nvPr/>
        </p:nvSpPr>
        <p:spPr>
          <a:xfrm>
            <a:off x="1478123" y="2359230"/>
            <a:ext cx="2132315" cy="369332"/>
          </a:xfrm>
          <a:prstGeom prst="rect">
            <a:avLst/>
          </a:prstGeom>
        </p:spPr>
        <p:txBody>
          <a:bodyPr wrap="none">
            <a:spAutoFit/>
          </a:bodyPr>
          <a:lstStyle/>
          <a:p>
            <a:r>
              <a:rPr kumimoji="0" lang="en-US" altLang="zh-CN" b="1" dirty="0" smtClean="0">
                <a:latin typeface="Calibri" panose="020F0502020204030204" pitchFamily="34" charset="0"/>
                <a:cs typeface="Calibri" panose="020F0502020204030204" pitchFamily="34" charset="0"/>
              </a:rPr>
              <a:t>Professional Devices</a:t>
            </a:r>
            <a:endParaRPr lang="zh-CN" altLang="en-US" dirty="0"/>
          </a:p>
        </p:txBody>
      </p:sp>
      <p:pic>
        <p:nvPicPr>
          <p:cNvPr id="6" name="图片 5"/>
          <p:cNvPicPr>
            <a:picLocks noChangeAspect="1"/>
          </p:cNvPicPr>
          <p:nvPr/>
        </p:nvPicPr>
        <p:blipFill>
          <a:blip r:embed="rId8"/>
          <a:stretch>
            <a:fillRect/>
          </a:stretch>
        </p:blipFill>
        <p:spPr>
          <a:xfrm>
            <a:off x="968870" y="2772512"/>
            <a:ext cx="3336785" cy="2984906"/>
          </a:xfrm>
          <a:prstGeom prst="rect">
            <a:avLst/>
          </a:prstGeom>
        </p:spPr>
      </p:pic>
    </p:spTree>
    <p:extLst>
      <p:ext uri="{BB962C8B-B14F-4D97-AF65-F5344CB8AC3E}">
        <p14:creationId xmlns:p14="http://schemas.microsoft.com/office/powerpoint/2010/main" val="22533122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hidden"/>
                                      </p:to>
                                    </p:set>
                                  </p:childTnLst>
                                </p:cTn>
                              </p:par>
                              <p:par>
                                <p:cTn id="13" presetID="10" presetClass="exit" presetSubtype="0" fill="hold" nodeType="withEffect">
                                  <p:stCondLst>
                                    <p:cond delay="0"/>
                                  </p:stCondLst>
                                  <p:childTnLst>
                                    <p:animEffect transition="out" filter="fade">
                                      <p:cBhvr>
                                        <p:cTn id="14" dur="500"/>
                                        <p:tgtEl>
                                          <p:spTgt spid="6"/>
                                        </p:tgtEl>
                                      </p:cBhvr>
                                    </p:animEffect>
                                    <p:set>
                                      <p:cBhvr>
                                        <p:cTn id="15" dur="1" fill="hold">
                                          <p:stCondLst>
                                            <p:cond delay="499"/>
                                          </p:stCondLst>
                                        </p:cTn>
                                        <p:tgtEl>
                                          <p:spTgt spid="6"/>
                                        </p:tgtEl>
                                        <p:attrNameLst>
                                          <p:attrName>style.visibility</p:attrName>
                                        </p:attrNameLst>
                                      </p:cBhvr>
                                      <p:to>
                                        <p:strVal val="hidden"/>
                                      </p:to>
                                    </p:set>
                                  </p:childTnLst>
                                </p:cTn>
                              </p:par>
                              <p:par>
                                <p:cTn id="16" presetID="1"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 calcmode="lin" valueType="num">
                                      <p:cBhvr additive="base">
                                        <p:cTn id="22" dur="500" fill="hold"/>
                                        <p:tgtEl>
                                          <p:spTgt spid="25"/>
                                        </p:tgtEl>
                                        <p:attrNameLst>
                                          <p:attrName>ppt_x</p:attrName>
                                        </p:attrNameLst>
                                      </p:cBhvr>
                                      <p:tavLst>
                                        <p:tav tm="0">
                                          <p:val>
                                            <p:strVal val="0-#ppt_w/2"/>
                                          </p:val>
                                        </p:tav>
                                        <p:tav tm="100000">
                                          <p:val>
                                            <p:strVal val="#ppt_x"/>
                                          </p:val>
                                        </p:tav>
                                      </p:tavLst>
                                    </p:anim>
                                    <p:anim calcmode="lin" valueType="num">
                                      <p:cBhvr additive="base">
                                        <p:cTn id="23" dur="500" fill="hold"/>
                                        <p:tgtEl>
                                          <p:spTgt spid="25"/>
                                        </p:tgtEl>
                                        <p:attrNameLst>
                                          <p:attrName>ppt_y</p:attrName>
                                        </p:attrNameLst>
                                      </p:cBhvr>
                                      <p:tavLst>
                                        <p:tav tm="0">
                                          <p:val>
                                            <p:strVal val="#ppt_y"/>
                                          </p:val>
                                        </p:tav>
                                        <p:tav tm="100000">
                                          <p:val>
                                            <p:strVal val="#ppt_y"/>
                                          </p:val>
                                        </p:tav>
                                      </p:tavLst>
                                    </p:anim>
                                  </p:childTnLst>
                                </p:cTn>
                              </p:par>
                              <p:par>
                                <p:cTn id="24" presetID="2" presetClass="entr" presetSubtype="8" fill="hold" grpId="0" nodeType="withEffect">
                                  <p:stCondLst>
                                    <p:cond delay="0"/>
                                  </p:stCondLst>
                                  <p:childTnLst>
                                    <p:set>
                                      <p:cBhvr>
                                        <p:cTn id="25" dur="1" fill="hold">
                                          <p:stCondLst>
                                            <p:cond delay="0"/>
                                          </p:stCondLst>
                                        </p:cTn>
                                        <p:tgtEl>
                                          <p:spTgt spid="26"/>
                                        </p:tgtEl>
                                        <p:attrNameLst>
                                          <p:attrName>style.visibility</p:attrName>
                                        </p:attrNameLst>
                                      </p:cBhvr>
                                      <p:to>
                                        <p:strVal val="visible"/>
                                      </p:to>
                                    </p:set>
                                    <p:anim calcmode="lin" valueType="num">
                                      <p:cBhvr additive="base">
                                        <p:cTn id="26" dur="500" fill="hold"/>
                                        <p:tgtEl>
                                          <p:spTgt spid="26"/>
                                        </p:tgtEl>
                                        <p:attrNameLst>
                                          <p:attrName>ppt_x</p:attrName>
                                        </p:attrNameLst>
                                      </p:cBhvr>
                                      <p:tavLst>
                                        <p:tav tm="0">
                                          <p:val>
                                            <p:strVal val="0-#ppt_w/2"/>
                                          </p:val>
                                        </p:tav>
                                        <p:tav tm="100000">
                                          <p:val>
                                            <p:strVal val="#ppt_x"/>
                                          </p:val>
                                        </p:tav>
                                      </p:tavLst>
                                    </p:anim>
                                    <p:anim calcmode="lin" valueType="num">
                                      <p:cBhvr additive="base">
                                        <p:cTn id="27" dur="500" fill="hold"/>
                                        <p:tgtEl>
                                          <p:spTgt spid="26"/>
                                        </p:tgtEl>
                                        <p:attrNameLst>
                                          <p:attrName>ppt_y</p:attrName>
                                        </p:attrNameLst>
                                      </p:cBhvr>
                                      <p:tavLst>
                                        <p:tav tm="0">
                                          <p:val>
                                            <p:strVal val="#ppt_y"/>
                                          </p:val>
                                        </p:tav>
                                        <p:tav tm="100000">
                                          <p:val>
                                            <p:strVal val="#ppt_y"/>
                                          </p:val>
                                        </p:tav>
                                      </p:tavLst>
                                    </p:anim>
                                  </p:childTnLst>
                                </p:cTn>
                              </p:par>
                              <p:par>
                                <p:cTn id="28" presetID="2" presetClass="entr" presetSubtype="8" fill="hold" grpId="0" nodeType="withEffect">
                                  <p:stCondLst>
                                    <p:cond delay="0"/>
                                  </p:stCondLst>
                                  <p:childTnLst>
                                    <p:set>
                                      <p:cBhvr>
                                        <p:cTn id="29" dur="1" fill="hold">
                                          <p:stCondLst>
                                            <p:cond delay="0"/>
                                          </p:stCondLst>
                                        </p:cTn>
                                        <p:tgtEl>
                                          <p:spTgt spid="27"/>
                                        </p:tgtEl>
                                        <p:attrNameLst>
                                          <p:attrName>style.visibility</p:attrName>
                                        </p:attrNameLst>
                                      </p:cBhvr>
                                      <p:to>
                                        <p:strVal val="visible"/>
                                      </p:to>
                                    </p:set>
                                    <p:anim calcmode="lin" valueType="num">
                                      <p:cBhvr additive="base">
                                        <p:cTn id="30" dur="500" fill="hold"/>
                                        <p:tgtEl>
                                          <p:spTgt spid="27"/>
                                        </p:tgtEl>
                                        <p:attrNameLst>
                                          <p:attrName>ppt_x</p:attrName>
                                        </p:attrNameLst>
                                      </p:cBhvr>
                                      <p:tavLst>
                                        <p:tav tm="0">
                                          <p:val>
                                            <p:strVal val="0-#ppt_w/2"/>
                                          </p:val>
                                        </p:tav>
                                        <p:tav tm="100000">
                                          <p:val>
                                            <p:strVal val="#ppt_x"/>
                                          </p:val>
                                        </p:tav>
                                      </p:tavLst>
                                    </p:anim>
                                    <p:anim calcmode="lin" valueType="num">
                                      <p:cBhvr additive="base">
                                        <p:cTn id="31" dur="500" fill="hold"/>
                                        <p:tgtEl>
                                          <p:spTgt spid="27"/>
                                        </p:tgtEl>
                                        <p:attrNameLst>
                                          <p:attrName>ppt_y</p:attrName>
                                        </p:attrNameLst>
                                      </p:cBhvr>
                                      <p:tavLst>
                                        <p:tav tm="0">
                                          <p:val>
                                            <p:strVal val="#ppt_y"/>
                                          </p:val>
                                        </p:tav>
                                        <p:tav tm="100000">
                                          <p:val>
                                            <p:strVal val="#ppt_y"/>
                                          </p:val>
                                        </p:tav>
                                      </p:tavLst>
                                    </p:anim>
                                  </p:childTnLst>
                                </p:cTn>
                              </p:par>
                              <p:par>
                                <p:cTn id="32" presetID="2" presetClass="entr" presetSubtype="8" fill="hold" nodeType="withEffect">
                                  <p:stCondLst>
                                    <p:cond delay="0"/>
                                  </p:stCondLst>
                                  <p:childTnLst>
                                    <p:set>
                                      <p:cBhvr>
                                        <p:cTn id="33" dur="1" fill="hold">
                                          <p:stCondLst>
                                            <p:cond delay="0"/>
                                          </p:stCondLst>
                                        </p:cTn>
                                        <p:tgtEl>
                                          <p:spTgt spid="28"/>
                                        </p:tgtEl>
                                        <p:attrNameLst>
                                          <p:attrName>style.visibility</p:attrName>
                                        </p:attrNameLst>
                                      </p:cBhvr>
                                      <p:to>
                                        <p:strVal val="visible"/>
                                      </p:to>
                                    </p:set>
                                    <p:anim calcmode="lin" valueType="num">
                                      <p:cBhvr additive="base">
                                        <p:cTn id="34" dur="500" fill="hold"/>
                                        <p:tgtEl>
                                          <p:spTgt spid="28"/>
                                        </p:tgtEl>
                                        <p:attrNameLst>
                                          <p:attrName>ppt_x</p:attrName>
                                        </p:attrNameLst>
                                      </p:cBhvr>
                                      <p:tavLst>
                                        <p:tav tm="0">
                                          <p:val>
                                            <p:strVal val="0-#ppt_w/2"/>
                                          </p:val>
                                        </p:tav>
                                        <p:tav tm="100000">
                                          <p:val>
                                            <p:strVal val="#ppt_x"/>
                                          </p:val>
                                        </p:tav>
                                      </p:tavLst>
                                    </p:anim>
                                    <p:anim calcmode="lin" valueType="num">
                                      <p:cBhvr additive="base">
                                        <p:cTn id="35" dur="500" fill="hold"/>
                                        <p:tgtEl>
                                          <p:spTgt spid="28"/>
                                        </p:tgtEl>
                                        <p:attrNameLst>
                                          <p:attrName>ppt_y</p:attrName>
                                        </p:attrNameLst>
                                      </p:cBhvr>
                                      <p:tavLst>
                                        <p:tav tm="0">
                                          <p:val>
                                            <p:strVal val="#ppt_y"/>
                                          </p:val>
                                        </p:tav>
                                        <p:tav tm="100000">
                                          <p:val>
                                            <p:strVal val="#ppt_y"/>
                                          </p:val>
                                        </p:tav>
                                      </p:tavLst>
                                    </p:anim>
                                  </p:childTnLst>
                                </p:cTn>
                              </p:par>
                              <p:par>
                                <p:cTn id="36" presetID="2" presetClass="entr" presetSubtype="8" fill="hold" nodeType="withEffect">
                                  <p:stCondLst>
                                    <p:cond delay="0"/>
                                  </p:stCondLst>
                                  <p:childTnLst>
                                    <p:set>
                                      <p:cBhvr>
                                        <p:cTn id="37" dur="1" fill="hold">
                                          <p:stCondLst>
                                            <p:cond delay="0"/>
                                          </p:stCondLst>
                                        </p:cTn>
                                        <p:tgtEl>
                                          <p:spTgt spid="3"/>
                                        </p:tgtEl>
                                        <p:attrNameLst>
                                          <p:attrName>style.visibility</p:attrName>
                                        </p:attrNameLst>
                                      </p:cBhvr>
                                      <p:to>
                                        <p:strVal val="visible"/>
                                      </p:to>
                                    </p:set>
                                    <p:anim calcmode="lin" valueType="num">
                                      <p:cBhvr additive="base">
                                        <p:cTn id="38" dur="500" fill="hold"/>
                                        <p:tgtEl>
                                          <p:spTgt spid="3"/>
                                        </p:tgtEl>
                                        <p:attrNameLst>
                                          <p:attrName>ppt_x</p:attrName>
                                        </p:attrNameLst>
                                      </p:cBhvr>
                                      <p:tavLst>
                                        <p:tav tm="0">
                                          <p:val>
                                            <p:strVal val="0-#ppt_w/2"/>
                                          </p:val>
                                        </p:tav>
                                        <p:tav tm="100000">
                                          <p:val>
                                            <p:strVal val="#ppt_x"/>
                                          </p:val>
                                        </p:tav>
                                      </p:tavLst>
                                    </p:anim>
                                    <p:anim calcmode="lin" valueType="num">
                                      <p:cBhvr additive="base">
                                        <p:cTn id="39"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barn(inVertical)">
                                      <p:cBhvr>
                                        <p:cTn id="44" dur="500"/>
                                        <p:tgtEl>
                                          <p:spTgt spid="23"/>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barn(inVertical)">
                                      <p:cBhvr>
                                        <p:cTn id="47" dur="500"/>
                                        <p:tgtEl>
                                          <p:spTgt spid="22"/>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barn(inVertical)">
                                      <p:cBhvr>
                                        <p:cTn id="5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3" grpId="0" animBg="1"/>
      <p:bldP spid="26" grpId="0"/>
      <p:bldP spid="27" grpId="0"/>
      <p:bldP spid="22" grpId="0"/>
      <p:bldP spid="24"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stretch>
            <a:fillRect/>
          </a:stretch>
        </p:blipFill>
        <p:spPr>
          <a:xfrm>
            <a:off x="1295400" y="1905000"/>
            <a:ext cx="6829425" cy="4495800"/>
          </a:xfrm>
          <a:prstGeom prst="rect">
            <a:avLst/>
          </a:prstGeom>
        </p:spPr>
      </p:pic>
      <p:sp>
        <p:nvSpPr>
          <p:cNvPr id="19" name="椭圆 18"/>
          <p:cNvSpPr/>
          <p:nvPr/>
        </p:nvSpPr>
        <p:spPr>
          <a:xfrm>
            <a:off x="1219200" y="125391"/>
            <a:ext cx="861852" cy="880988"/>
          </a:xfrm>
          <a:prstGeom prst="ellipse">
            <a:avLst/>
          </a:prstGeom>
          <a:solidFill>
            <a:schemeClr val="accent5">
              <a:lumMod val="20000"/>
              <a:lumOff val="80000"/>
            </a:schemeClr>
          </a:solid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5" name="图片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59912" y="352459"/>
            <a:ext cx="805570" cy="467234"/>
          </a:xfrm>
          <a:prstGeom prst="rect">
            <a:avLst/>
          </a:prstGeom>
        </p:spPr>
      </p:pic>
      <p:grpSp>
        <p:nvGrpSpPr>
          <p:cNvPr id="26" name="组合 25"/>
          <p:cNvGrpSpPr/>
          <p:nvPr/>
        </p:nvGrpSpPr>
        <p:grpSpPr>
          <a:xfrm>
            <a:off x="4114800" y="128019"/>
            <a:ext cx="861852" cy="880988"/>
            <a:chOff x="3699641" y="1679028"/>
            <a:chExt cx="1706617" cy="1676400"/>
          </a:xfrm>
        </p:grpSpPr>
        <p:sp>
          <p:nvSpPr>
            <p:cNvPr id="27" name="椭圆 26"/>
            <p:cNvSpPr/>
            <p:nvPr/>
          </p:nvSpPr>
          <p:spPr>
            <a:xfrm>
              <a:off x="3699641" y="1679028"/>
              <a:ext cx="1706617" cy="1676400"/>
            </a:xfrm>
            <a:prstGeom prst="ellipse">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8" name="图片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48443" y="1990923"/>
              <a:ext cx="1247113" cy="1057077"/>
            </a:xfrm>
            <a:prstGeom prst="rect">
              <a:avLst/>
            </a:prstGeom>
          </p:spPr>
        </p:pic>
      </p:grpSp>
      <p:grpSp>
        <p:nvGrpSpPr>
          <p:cNvPr id="30" name="组合 29"/>
          <p:cNvGrpSpPr/>
          <p:nvPr/>
        </p:nvGrpSpPr>
        <p:grpSpPr>
          <a:xfrm>
            <a:off x="7113531" y="125391"/>
            <a:ext cx="861852" cy="880988"/>
            <a:chOff x="6732531" y="1676400"/>
            <a:chExt cx="1706617" cy="1676400"/>
          </a:xfrm>
        </p:grpSpPr>
        <p:sp>
          <p:nvSpPr>
            <p:cNvPr id="36" name="椭圆 35"/>
            <p:cNvSpPr/>
            <p:nvPr/>
          </p:nvSpPr>
          <p:spPr>
            <a:xfrm>
              <a:off x="6732531" y="1676400"/>
              <a:ext cx="1706617" cy="1676400"/>
            </a:xfrm>
            <a:prstGeom prst="ellipse">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9" name="图片 3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34200" y="1905000"/>
              <a:ext cx="1358199" cy="1365424"/>
            </a:xfrm>
            <a:prstGeom prst="rect">
              <a:avLst/>
            </a:prstGeom>
          </p:spPr>
        </p:pic>
      </p:grpSp>
      <p:cxnSp>
        <p:nvCxnSpPr>
          <p:cNvPr id="40" name="直接连接符 39"/>
          <p:cNvCxnSpPr>
            <a:stCxn id="19" idx="6"/>
            <a:endCxn id="27" idx="2"/>
          </p:cNvCxnSpPr>
          <p:nvPr/>
        </p:nvCxnSpPr>
        <p:spPr>
          <a:xfrm>
            <a:off x="2081052" y="565885"/>
            <a:ext cx="2033748" cy="2628"/>
          </a:xfrm>
          <a:prstGeom prst="line">
            <a:avLst/>
          </a:prstGeom>
          <a:ln w="38100">
            <a:solidFill>
              <a:srgbClr val="7030A0"/>
            </a:solidFill>
            <a:prstDash val="sysDot"/>
          </a:ln>
        </p:spPr>
        <p:style>
          <a:lnRef idx="1">
            <a:schemeClr val="accent1"/>
          </a:lnRef>
          <a:fillRef idx="0">
            <a:schemeClr val="accent1"/>
          </a:fillRef>
          <a:effectRef idx="0">
            <a:schemeClr val="accent1"/>
          </a:effectRef>
          <a:fontRef idx="minor">
            <a:schemeClr val="tx1"/>
          </a:fontRef>
        </p:style>
      </p:cxnSp>
      <p:cxnSp>
        <p:nvCxnSpPr>
          <p:cNvPr id="41" name="直接连接符 40"/>
          <p:cNvCxnSpPr>
            <a:stCxn id="27" idx="6"/>
            <a:endCxn id="36" idx="2"/>
          </p:cNvCxnSpPr>
          <p:nvPr/>
        </p:nvCxnSpPr>
        <p:spPr>
          <a:xfrm flipV="1">
            <a:off x="4976652" y="565885"/>
            <a:ext cx="2136879" cy="2628"/>
          </a:xfrm>
          <a:prstGeom prst="line">
            <a:avLst/>
          </a:prstGeom>
          <a:ln w="38100">
            <a:solidFill>
              <a:srgbClr val="7030A0"/>
            </a:solidFill>
            <a:prstDash val="sysDot"/>
          </a:ln>
        </p:spPr>
        <p:style>
          <a:lnRef idx="1">
            <a:schemeClr val="accent1"/>
          </a:lnRef>
          <a:fillRef idx="0">
            <a:schemeClr val="accent1"/>
          </a:fillRef>
          <a:effectRef idx="0">
            <a:schemeClr val="accent1"/>
          </a:effectRef>
          <a:fontRef idx="minor">
            <a:schemeClr val="tx1"/>
          </a:fontRef>
        </p:style>
      </p:cxnSp>
      <p:sp>
        <p:nvSpPr>
          <p:cNvPr id="42" name="矩形 41"/>
          <p:cNvSpPr/>
          <p:nvPr/>
        </p:nvSpPr>
        <p:spPr>
          <a:xfrm>
            <a:off x="348199" y="1249981"/>
            <a:ext cx="2603853" cy="319438"/>
          </a:xfrm>
          <a:prstGeom prst="rect">
            <a:avLst/>
          </a:prstGeom>
          <a:solidFill>
            <a:schemeClr val="bg1"/>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US" altLang="zh-CN" sz="2000" dirty="0">
                <a:solidFill>
                  <a:srgbClr val="7030A0"/>
                </a:solidFill>
                <a:latin typeface="Calibri" panose="020F0502020204030204" pitchFamily="34" charset="0"/>
                <a:ea typeface="新細明體" charset="-120"/>
                <a:cs typeface="Calibri" panose="020F0502020204030204" pitchFamily="34" charset="0"/>
              </a:rPr>
              <a:t>Side Channel Detection</a:t>
            </a:r>
            <a:endParaRPr kumimoji="0" lang="zh-CN" altLang="en-US" sz="2000" dirty="0">
              <a:solidFill>
                <a:srgbClr val="7030A0"/>
              </a:solidFill>
              <a:latin typeface="Calibri" panose="020F0502020204030204" pitchFamily="34" charset="0"/>
              <a:ea typeface="新細明體" charset="-120"/>
              <a:cs typeface="Calibri" panose="020F0502020204030204" pitchFamily="34" charset="0"/>
            </a:endParaRPr>
          </a:p>
        </p:txBody>
      </p:sp>
      <p:cxnSp>
        <p:nvCxnSpPr>
          <p:cNvPr id="43" name="直接箭头连接符 42"/>
          <p:cNvCxnSpPr>
            <a:stCxn id="19" idx="4"/>
            <a:endCxn id="42" idx="0"/>
          </p:cNvCxnSpPr>
          <p:nvPr/>
        </p:nvCxnSpPr>
        <p:spPr>
          <a:xfrm>
            <a:off x="1650126" y="1006379"/>
            <a:ext cx="0" cy="243602"/>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5" name="圆角矩形 14"/>
          <p:cNvSpPr/>
          <p:nvPr/>
        </p:nvSpPr>
        <p:spPr>
          <a:xfrm>
            <a:off x="1828800" y="3810000"/>
            <a:ext cx="2286000" cy="943540"/>
          </a:xfrm>
          <a:prstGeom prst="roundRect">
            <a:avLst>
              <a:gd name="adj" fmla="val 0"/>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椭圆 1"/>
          <p:cNvSpPr/>
          <p:nvPr/>
        </p:nvSpPr>
        <p:spPr>
          <a:xfrm>
            <a:off x="2065482" y="2590800"/>
            <a:ext cx="1032444" cy="990600"/>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左右箭头 19"/>
          <p:cNvSpPr/>
          <p:nvPr/>
        </p:nvSpPr>
        <p:spPr>
          <a:xfrm>
            <a:off x="1700797" y="3132090"/>
            <a:ext cx="1052231" cy="228600"/>
          </a:xfrm>
          <a:prstGeom prst="leftRigh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左右箭头 20"/>
          <p:cNvSpPr/>
          <p:nvPr/>
        </p:nvSpPr>
        <p:spPr>
          <a:xfrm rot="18359994">
            <a:off x="1389522" y="2584135"/>
            <a:ext cx="1052231" cy="228600"/>
          </a:xfrm>
          <a:prstGeom prst="leftRigh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下箭头 4"/>
          <p:cNvSpPr/>
          <p:nvPr/>
        </p:nvSpPr>
        <p:spPr>
          <a:xfrm>
            <a:off x="3810000" y="4495800"/>
            <a:ext cx="304800" cy="99060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4362316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 grpId="0" animBg="1"/>
      <p:bldP spid="20" grpId="0" animBg="1"/>
      <p:bldP spid="21" grpId="0" animBg="1"/>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a:blip r:embed="rId2"/>
          <a:stretch>
            <a:fillRect/>
          </a:stretch>
        </p:blipFill>
        <p:spPr>
          <a:xfrm>
            <a:off x="4684985" y="2518077"/>
            <a:ext cx="3849415" cy="3882723"/>
          </a:xfrm>
          <a:prstGeom prst="rect">
            <a:avLst/>
          </a:prstGeom>
        </p:spPr>
      </p:pic>
      <p:sp>
        <p:nvSpPr>
          <p:cNvPr id="34" name="矩形 33"/>
          <p:cNvSpPr/>
          <p:nvPr/>
        </p:nvSpPr>
        <p:spPr>
          <a:xfrm>
            <a:off x="381000" y="3678093"/>
            <a:ext cx="1143002" cy="62279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US" altLang="zh-CN" dirty="0" smtClean="0">
                <a:solidFill>
                  <a:schemeClr val="tx1"/>
                </a:solidFill>
                <a:latin typeface="Calibri" panose="020F0502020204030204" pitchFamily="34" charset="0"/>
                <a:ea typeface="新細明體" charset="-120"/>
                <a:cs typeface="Calibri" panose="020F0502020204030204" pitchFamily="34" charset="0"/>
              </a:rPr>
              <a:t>Primitive Operation</a:t>
            </a:r>
            <a:endParaRPr kumimoji="0" lang="zh-CN" altLang="en-US" dirty="0">
              <a:solidFill>
                <a:schemeClr val="tx1"/>
              </a:solidFill>
              <a:latin typeface="Calibri" panose="020F0502020204030204" pitchFamily="34" charset="0"/>
              <a:ea typeface="新細明體" charset="-120"/>
              <a:cs typeface="Calibri" panose="020F0502020204030204" pitchFamily="34" charset="0"/>
            </a:endParaRPr>
          </a:p>
        </p:txBody>
      </p:sp>
      <p:pic>
        <p:nvPicPr>
          <p:cNvPr id="2" name="图片 1"/>
          <p:cNvPicPr>
            <a:picLocks noChangeAspect="1"/>
          </p:cNvPicPr>
          <p:nvPr/>
        </p:nvPicPr>
        <p:blipFill>
          <a:blip r:embed="rId3"/>
          <a:stretch>
            <a:fillRect/>
          </a:stretch>
        </p:blipFill>
        <p:spPr>
          <a:xfrm>
            <a:off x="1524002" y="3161417"/>
            <a:ext cx="299847" cy="1733303"/>
          </a:xfrm>
          <a:prstGeom prst="rect">
            <a:avLst/>
          </a:prstGeom>
        </p:spPr>
      </p:pic>
      <p:sp>
        <p:nvSpPr>
          <p:cNvPr id="4" name="矩形 3"/>
          <p:cNvSpPr/>
          <p:nvPr/>
        </p:nvSpPr>
        <p:spPr>
          <a:xfrm>
            <a:off x="1661557" y="3191675"/>
            <a:ext cx="1800045" cy="369332"/>
          </a:xfrm>
          <a:prstGeom prst="rect">
            <a:avLst/>
          </a:prstGeom>
        </p:spPr>
        <p:txBody>
          <a:bodyPr wrap="none">
            <a:spAutoFit/>
          </a:bodyPr>
          <a:lstStyle/>
          <a:p>
            <a:pPr algn="ctr"/>
            <a:r>
              <a:rPr kumimoji="0" lang="en-US" altLang="zh-CN" b="1" dirty="0" smtClean="0">
                <a:latin typeface="Calibri" panose="020F0502020204030204" pitchFamily="34" charset="0"/>
                <a:cs typeface="Calibri" panose="020F0502020204030204" pitchFamily="34" charset="0"/>
              </a:rPr>
              <a:t>Layer Movement</a:t>
            </a:r>
            <a:endParaRPr kumimoji="0" lang="zh-CN" altLang="en-US" b="1" dirty="0">
              <a:latin typeface="Calibri" panose="020F0502020204030204" pitchFamily="34" charset="0"/>
              <a:cs typeface="Calibri" panose="020F0502020204030204" pitchFamily="34" charset="0"/>
            </a:endParaRPr>
          </a:p>
        </p:txBody>
      </p:sp>
      <p:sp>
        <p:nvSpPr>
          <p:cNvPr id="35" name="矩形 34"/>
          <p:cNvSpPr/>
          <p:nvPr/>
        </p:nvSpPr>
        <p:spPr>
          <a:xfrm>
            <a:off x="1662552" y="3637207"/>
            <a:ext cx="1984710" cy="369332"/>
          </a:xfrm>
          <a:prstGeom prst="rect">
            <a:avLst/>
          </a:prstGeom>
        </p:spPr>
        <p:txBody>
          <a:bodyPr wrap="none">
            <a:spAutoFit/>
          </a:bodyPr>
          <a:lstStyle/>
          <a:p>
            <a:pPr algn="ctr"/>
            <a:r>
              <a:rPr kumimoji="0" lang="en-US" altLang="zh-CN" b="1" dirty="0" smtClean="0">
                <a:latin typeface="Calibri" panose="020F0502020204030204" pitchFamily="34" charset="0"/>
                <a:cs typeface="Calibri" panose="020F0502020204030204" pitchFamily="34" charset="0"/>
              </a:rPr>
              <a:t>Header Movement</a:t>
            </a:r>
            <a:endParaRPr kumimoji="0" lang="zh-CN" altLang="en-US" b="1" dirty="0">
              <a:latin typeface="Calibri" panose="020F0502020204030204" pitchFamily="34" charset="0"/>
              <a:cs typeface="Calibri" panose="020F0502020204030204" pitchFamily="34" charset="0"/>
            </a:endParaRPr>
          </a:p>
        </p:txBody>
      </p:sp>
      <p:sp>
        <p:nvSpPr>
          <p:cNvPr id="36" name="矩形 35"/>
          <p:cNvSpPr/>
          <p:nvPr/>
        </p:nvSpPr>
        <p:spPr>
          <a:xfrm>
            <a:off x="1684242" y="4054782"/>
            <a:ext cx="1760290" cy="369332"/>
          </a:xfrm>
          <a:prstGeom prst="rect">
            <a:avLst/>
          </a:prstGeom>
        </p:spPr>
        <p:txBody>
          <a:bodyPr wrap="none">
            <a:spAutoFit/>
          </a:bodyPr>
          <a:lstStyle/>
          <a:p>
            <a:pPr algn="ctr"/>
            <a:r>
              <a:rPr kumimoji="0" lang="en-US" altLang="zh-CN" b="1" dirty="0" smtClean="0">
                <a:latin typeface="Calibri" panose="020F0502020204030204" pitchFamily="34" charset="0"/>
                <a:cs typeface="Calibri" panose="020F0502020204030204" pitchFamily="34" charset="0"/>
              </a:rPr>
              <a:t>Axial Movement</a:t>
            </a:r>
            <a:endParaRPr kumimoji="0" lang="zh-CN" altLang="en-US" b="1" dirty="0">
              <a:latin typeface="Calibri" panose="020F0502020204030204" pitchFamily="34" charset="0"/>
              <a:cs typeface="Calibri" panose="020F0502020204030204" pitchFamily="34" charset="0"/>
            </a:endParaRPr>
          </a:p>
        </p:txBody>
      </p:sp>
      <p:sp>
        <p:nvSpPr>
          <p:cNvPr id="37" name="矩形 36"/>
          <p:cNvSpPr/>
          <p:nvPr/>
        </p:nvSpPr>
        <p:spPr>
          <a:xfrm>
            <a:off x="1655114" y="4503054"/>
            <a:ext cx="2334806" cy="369332"/>
          </a:xfrm>
          <a:prstGeom prst="rect">
            <a:avLst/>
          </a:prstGeom>
        </p:spPr>
        <p:txBody>
          <a:bodyPr wrap="none">
            <a:spAutoFit/>
          </a:bodyPr>
          <a:lstStyle/>
          <a:p>
            <a:pPr algn="ctr"/>
            <a:r>
              <a:rPr kumimoji="0" lang="en-US" altLang="zh-CN" b="1" dirty="0" smtClean="0">
                <a:latin typeface="Calibri" panose="020F0502020204030204" pitchFamily="34" charset="0"/>
                <a:cs typeface="Calibri" panose="020F0502020204030204" pitchFamily="34" charset="0"/>
              </a:rPr>
              <a:t>Directional Movement</a:t>
            </a:r>
            <a:endParaRPr kumimoji="0" lang="zh-CN" altLang="en-US" b="1" dirty="0">
              <a:latin typeface="Calibri" panose="020F0502020204030204" pitchFamily="34" charset="0"/>
              <a:cs typeface="Calibri" panose="020F0502020204030204" pitchFamily="34" charset="0"/>
            </a:endParaRPr>
          </a:p>
        </p:txBody>
      </p:sp>
      <p:sp>
        <p:nvSpPr>
          <p:cNvPr id="6" name="矩形 5"/>
          <p:cNvSpPr/>
          <p:nvPr/>
        </p:nvSpPr>
        <p:spPr>
          <a:xfrm>
            <a:off x="1143000" y="2006025"/>
            <a:ext cx="1698094" cy="584775"/>
          </a:xfrm>
          <a:prstGeom prst="rect">
            <a:avLst/>
          </a:prstGeom>
        </p:spPr>
        <p:txBody>
          <a:bodyPr wrap="none">
            <a:spAutoFit/>
          </a:bodyPr>
          <a:lstStyle/>
          <a:p>
            <a:pPr algn="ctr"/>
            <a:r>
              <a:rPr kumimoji="0" lang="en-US" altLang="zh-CN" sz="3200" b="1" dirty="0" smtClean="0">
                <a:latin typeface="Calibri" panose="020F0502020204030204" pitchFamily="34" charset="0"/>
                <a:cs typeface="Calibri" panose="020F0502020204030204" pitchFamily="34" charset="0"/>
              </a:rPr>
              <a:t>Category</a:t>
            </a:r>
            <a:endParaRPr kumimoji="0" lang="zh-CN" altLang="en-US" sz="3200" b="1" dirty="0">
              <a:latin typeface="Calibri" panose="020F0502020204030204" pitchFamily="34" charset="0"/>
              <a:cs typeface="Calibri" panose="020F0502020204030204" pitchFamily="34" charset="0"/>
            </a:endParaRPr>
          </a:p>
        </p:txBody>
      </p:sp>
      <p:sp>
        <p:nvSpPr>
          <p:cNvPr id="47" name="矩形 46"/>
          <p:cNvSpPr/>
          <p:nvPr/>
        </p:nvSpPr>
        <p:spPr>
          <a:xfrm>
            <a:off x="5410200" y="2000770"/>
            <a:ext cx="2303644" cy="584775"/>
          </a:xfrm>
          <a:prstGeom prst="rect">
            <a:avLst/>
          </a:prstGeom>
        </p:spPr>
        <p:txBody>
          <a:bodyPr wrap="none">
            <a:spAutoFit/>
          </a:bodyPr>
          <a:lstStyle/>
          <a:p>
            <a:pPr algn="ctr"/>
            <a:r>
              <a:rPr kumimoji="0" lang="en-US" altLang="zh-CN" sz="3200" b="1" dirty="0" smtClean="0">
                <a:latin typeface="Calibri" panose="020F0502020204030204" pitchFamily="34" charset="0"/>
                <a:cs typeface="Calibri" panose="020F0502020204030204" pitchFamily="34" charset="0"/>
              </a:rPr>
              <a:t>Relationship</a:t>
            </a:r>
            <a:endParaRPr kumimoji="0" lang="zh-CN" altLang="en-US" b="1" dirty="0">
              <a:latin typeface="Calibri" panose="020F0502020204030204" pitchFamily="34" charset="0"/>
              <a:cs typeface="Calibri" panose="020F0502020204030204" pitchFamily="34" charset="0"/>
            </a:endParaRPr>
          </a:p>
        </p:txBody>
      </p:sp>
      <p:sp>
        <p:nvSpPr>
          <p:cNvPr id="48" name="圆角矩形 47"/>
          <p:cNvSpPr/>
          <p:nvPr/>
        </p:nvSpPr>
        <p:spPr>
          <a:xfrm>
            <a:off x="4800600" y="5275720"/>
            <a:ext cx="3962400" cy="1201280"/>
          </a:xfrm>
          <a:prstGeom prst="roundRect">
            <a:avLst>
              <a:gd name="adj" fmla="val 0"/>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2" name="组合 51"/>
          <p:cNvGrpSpPr/>
          <p:nvPr/>
        </p:nvGrpSpPr>
        <p:grpSpPr>
          <a:xfrm>
            <a:off x="1219200" y="125391"/>
            <a:ext cx="861852" cy="880988"/>
            <a:chOff x="914400" y="1914420"/>
            <a:chExt cx="1488650" cy="1438380"/>
          </a:xfrm>
        </p:grpSpPr>
        <p:sp>
          <p:nvSpPr>
            <p:cNvPr id="53" name="椭圆 52"/>
            <p:cNvSpPr/>
            <p:nvPr/>
          </p:nvSpPr>
          <p:spPr>
            <a:xfrm>
              <a:off x="914400" y="1914420"/>
              <a:ext cx="1488650" cy="1438380"/>
            </a:xfrm>
            <a:prstGeom prst="ellipse">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4" name="图片 5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4721" y="2285152"/>
              <a:ext cx="1391435" cy="762848"/>
            </a:xfrm>
            <a:prstGeom prst="rect">
              <a:avLst/>
            </a:prstGeom>
          </p:spPr>
        </p:pic>
      </p:grpSp>
      <p:sp>
        <p:nvSpPr>
          <p:cNvPr id="56" name="椭圆 55"/>
          <p:cNvSpPr/>
          <p:nvPr/>
        </p:nvSpPr>
        <p:spPr>
          <a:xfrm>
            <a:off x="4114800" y="128019"/>
            <a:ext cx="861852" cy="880988"/>
          </a:xfrm>
          <a:prstGeom prst="ellipse">
            <a:avLst/>
          </a:prstGeom>
          <a:solidFill>
            <a:schemeClr val="accent5">
              <a:lumMod val="20000"/>
              <a:lumOff val="80000"/>
            </a:schemeClr>
          </a:solid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7" name="图片 5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40447" y="291927"/>
            <a:ext cx="629800" cy="555519"/>
          </a:xfrm>
          <a:prstGeom prst="rect">
            <a:avLst/>
          </a:prstGeom>
        </p:spPr>
      </p:pic>
      <p:grpSp>
        <p:nvGrpSpPr>
          <p:cNvPr id="58" name="组合 57"/>
          <p:cNvGrpSpPr/>
          <p:nvPr/>
        </p:nvGrpSpPr>
        <p:grpSpPr>
          <a:xfrm>
            <a:off x="7113531" y="125391"/>
            <a:ext cx="861852" cy="880988"/>
            <a:chOff x="6732531" y="1676400"/>
            <a:chExt cx="1706617" cy="1676400"/>
          </a:xfrm>
        </p:grpSpPr>
        <p:sp>
          <p:nvSpPr>
            <p:cNvPr id="59" name="椭圆 58"/>
            <p:cNvSpPr/>
            <p:nvPr/>
          </p:nvSpPr>
          <p:spPr>
            <a:xfrm>
              <a:off x="6732531" y="1676400"/>
              <a:ext cx="1706617" cy="1676400"/>
            </a:xfrm>
            <a:prstGeom prst="ellipse">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0" name="图片 5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34200" y="1905000"/>
              <a:ext cx="1358199" cy="1365424"/>
            </a:xfrm>
            <a:prstGeom prst="rect">
              <a:avLst/>
            </a:prstGeom>
          </p:spPr>
        </p:pic>
      </p:grpSp>
      <p:cxnSp>
        <p:nvCxnSpPr>
          <p:cNvPr id="61" name="直接连接符 60"/>
          <p:cNvCxnSpPr>
            <a:stCxn id="53" idx="6"/>
            <a:endCxn id="56" idx="2"/>
          </p:cNvCxnSpPr>
          <p:nvPr/>
        </p:nvCxnSpPr>
        <p:spPr>
          <a:xfrm>
            <a:off x="2081052" y="565885"/>
            <a:ext cx="2033748" cy="2628"/>
          </a:xfrm>
          <a:prstGeom prst="line">
            <a:avLst/>
          </a:prstGeom>
          <a:ln w="38100">
            <a:solidFill>
              <a:srgbClr val="7030A0"/>
            </a:solidFill>
            <a:prstDash val="sysDot"/>
          </a:ln>
        </p:spPr>
        <p:style>
          <a:lnRef idx="1">
            <a:schemeClr val="accent1"/>
          </a:lnRef>
          <a:fillRef idx="0">
            <a:schemeClr val="accent1"/>
          </a:fillRef>
          <a:effectRef idx="0">
            <a:schemeClr val="accent1"/>
          </a:effectRef>
          <a:fontRef idx="minor">
            <a:schemeClr val="tx1"/>
          </a:fontRef>
        </p:style>
      </p:cxnSp>
      <p:cxnSp>
        <p:nvCxnSpPr>
          <p:cNvPr id="62" name="直接连接符 61"/>
          <p:cNvCxnSpPr>
            <a:stCxn id="56" idx="6"/>
            <a:endCxn id="59" idx="2"/>
          </p:cNvCxnSpPr>
          <p:nvPr/>
        </p:nvCxnSpPr>
        <p:spPr>
          <a:xfrm flipV="1">
            <a:off x="4976652" y="565885"/>
            <a:ext cx="2136879" cy="2628"/>
          </a:xfrm>
          <a:prstGeom prst="line">
            <a:avLst/>
          </a:prstGeom>
          <a:ln w="38100">
            <a:solidFill>
              <a:srgbClr val="7030A0"/>
            </a:solidFill>
            <a:prstDash val="sysDot"/>
          </a:ln>
        </p:spPr>
        <p:style>
          <a:lnRef idx="1">
            <a:schemeClr val="accent1"/>
          </a:lnRef>
          <a:fillRef idx="0">
            <a:schemeClr val="accent1"/>
          </a:fillRef>
          <a:effectRef idx="0">
            <a:schemeClr val="accent1"/>
          </a:effectRef>
          <a:fontRef idx="minor">
            <a:schemeClr val="tx1"/>
          </a:fontRef>
        </p:style>
      </p:cxnSp>
      <p:sp>
        <p:nvSpPr>
          <p:cNvPr id="64" name="矩形 63"/>
          <p:cNvSpPr/>
          <p:nvPr/>
        </p:nvSpPr>
        <p:spPr>
          <a:xfrm>
            <a:off x="3415249" y="1242431"/>
            <a:ext cx="2260953" cy="319438"/>
          </a:xfrm>
          <a:prstGeom prst="rect">
            <a:avLst/>
          </a:prstGeom>
          <a:solidFill>
            <a:schemeClr val="bg1"/>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US" altLang="zh-CN" sz="2000" dirty="0" smtClean="0">
                <a:solidFill>
                  <a:srgbClr val="7030A0"/>
                </a:solidFill>
                <a:latin typeface="Calibri" panose="020F0502020204030204" pitchFamily="34" charset="0"/>
                <a:ea typeface="新細明體" charset="-120"/>
                <a:cs typeface="Calibri" panose="020F0502020204030204" pitchFamily="34" charset="0"/>
              </a:rPr>
              <a:t>Primitive Operation</a:t>
            </a:r>
            <a:endParaRPr kumimoji="0" lang="zh-CN" altLang="en-US" sz="2000" dirty="0">
              <a:solidFill>
                <a:srgbClr val="7030A0"/>
              </a:solidFill>
              <a:latin typeface="Calibri" panose="020F0502020204030204" pitchFamily="34" charset="0"/>
              <a:ea typeface="新細明體" charset="-120"/>
              <a:cs typeface="Calibri" panose="020F0502020204030204" pitchFamily="34" charset="0"/>
            </a:endParaRPr>
          </a:p>
        </p:txBody>
      </p:sp>
      <p:cxnSp>
        <p:nvCxnSpPr>
          <p:cNvPr id="65" name="直接箭头连接符 64"/>
          <p:cNvCxnSpPr>
            <a:stCxn id="56" idx="4"/>
            <a:endCxn id="64" idx="0"/>
          </p:cNvCxnSpPr>
          <p:nvPr/>
        </p:nvCxnSpPr>
        <p:spPr>
          <a:xfrm>
            <a:off x="4545726" y="1009007"/>
            <a:ext cx="0" cy="233424"/>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30426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additive="base">
                                        <p:cTn id="7" dur="500" fill="hold"/>
                                        <p:tgtEl>
                                          <p:spTgt spid="48"/>
                                        </p:tgtEl>
                                        <p:attrNameLst>
                                          <p:attrName>ppt_x</p:attrName>
                                        </p:attrNameLst>
                                      </p:cBhvr>
                                      <p:tavLst>
                                        <p:tav tm="0">
                                          <p:val>
                                            <p:strVal val="0-#ppt_w/2"/>
                                          </p:val>
                                        </p:tav>
                                        <p:tav tm="100000">
                                          <p:val>
                                            <p:strVal val="#ppt_x"/>
                                          </p:val>
                                        </p:tav>
                                      </p:tavLst>
                                    </p:anim>
                                    <p:anim calcmode="lin" valueType="num">
                                      <p:cBhvr additive="base">
                                        <p:cTn id="8" dur="500" fill="hold"/>
                                        <p:tgtEl>
                                          <p:spTgt spid="4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圆角矩形 34"/>
          <p:cNvSpPr/>
          <p:nvPr/>
        </p:nvSpPr>
        <p:spPr>
          <a:xfrm>
            <a:off x="5216058" y="5899742"/>
            <a:ext cx="2743200" cy="549377"/>
          </a:xfrm>
          <a:prstGeom prst="round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34" name="圆角矩形 33"/>
          <p:cNvSpPr/>
          <p:nvPr/>
        </p:nvSpPr>
        <p:spPr>
          <a:xfrm>
            <a:off x="1768082" y="5899742"/>
            <a:ext cx="2417385" cy="549377"/>
          </a:xfrm>
          <a:prstGeom prst="round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pic>
        <p:nvPicPr>
          <p:cNvPr id="3" name="图片 2"/>
          <p:cNvPicPr>
            <a:picLocks noChangeAspect="1"/>
          </p:cNvPicPr>
          <p:nvPr/>
        </p:nvPicPr>
        <p:blipFill>
          <a:blip r:embed="rId3"/>
          <a:stretch>
            <a:fillRect/>
          </a:stretch>
        </p:blipFill>
        <p:spPr>
          <a:xfrm>
            <a:off x="304800" y="3200400"/>
            <a:ext cx="2362202" cy="2409992"/>
          </a:xfrm>
          <a:prstGeom prst="rect">
            <a:avLst/>
          </a:prstGeom>
        </p:spPr>
      </p:pic>
      <p:sp>
        <p:nvSpPr>
          <p:cNvPr id="23" name="矩形 22"/>
          <p:cNvSpPr/>
          <p:nvPr/>
        </p:nvSpPr>
        <p:spPr>
          <a:xfrm>
            <a:off x="533113" y="2514600"/>
            <a:ext cx="1753173" cy="400110"/>
          </a:xfrm>
          <a:prstGeom prst="rect">
            <a:avLst/>
          </a:prstGeom>
        </p:spPr>
        <p:txBody>
          <a:bodyPr wrap="none">
            <a:spAutoFit/>
          </a:bodyPr>
          <a:lstStyle/>
          <a:p>
            <a:pPr algn="ctr"/>
            <a:r>
              <a:rPr kumimoji="0" lang="en-US" altLang="zh-CN" sz="2000" b="1" dirty="0" smtClean="0">
                <a:latin typeface="Calibri" panose="020F0502020204030204" pitchFamily="34" charset="0"/>
                <a:cs typeface="Calibri" panose="020F0502020204030204" pitchFamily="34" charset="0"/>
              </a:rPr>
              <a:t>Stepper Motor</a:t>
            </a:r>
            <a:endParaRPr kumimoji="0" lang="zh-CN" altLang="en-US" sz="2000" b="1" dirty="0">
              <a:latin typeface="Calibri" panose="020F0502020204030204" pitchFamily="34" charset="0"/>
              <a:cs typeface="Calibri" panose="020F0502020204030204" pitchFamily="34" charset="0"/>
            </a:endParaRPr>
          </a:p>
        </p:txBody>
      </p:sp>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29000" y="3180855"/>
            <a:ext cx="2286000" cy="2445303"/>
          </a:xfrm>
          <a:prstGeom prst="rect">
            <a:avLst/>
          </a:prstGeom>
        </p:spPr>
      </p:pic>
      <p:sp>
        <p:nvSpPr>
          <p:cNvPr id="25" name="矩形 24"/>
          <p:cNvSpPr/>
          <p:nvPr/>
        </p:nvSpPr>
        <p:spPr>
          <a:xfrm>
            <a:off x="3515091" y="2514600"/>
            <a:ext cx="2067810" cy="400110"/>
          </a:xfrm>
          <a:prstGeom prst="rect">
            <a:avLst/>
          </a:prstGeom>
        </p:spPr>
        <p:txBody>
          <a:bodyPr wrap="none">
            <a:spAutoFit/>
          </a:bodyPr>
          <a:lstStyle/>
          <a:p>
            <a:pPr algn="ctr"/>
            <a:r>
              <a:rPr kumimoji="0" lang="en-US" altLang="zh-CN" sz="2000" b="1" dirty="0" smtClean="0">
                <a:latin typeface="Calibri" panose="020F0502020204030204" pitchFamily="34" charset="0"/>
                <a:cs typeface="Calibri" panose="020F0502020204030204" pitchFamily="34" charset="0"/>
              </a:rPr>
              <a:t>Working Principle</a:t>
            </a:r>
            <a:endParaRPr kumimoji="0" lang="zh-CN" altLang="en-US" sz="2000" b="1" dirty="0">
              <a:latin typeface="Calibri" panose="020F0502020204030204" pitchFamily="34" charset="0"/>
              <a:cs typeface="Calibri" panose="020F0502020204030204" pitchFamily="34" charset="0"/>
            </a:endParaRPr>
          </a:p>
        </p:txBody>
      </p:sp>
      <p:sp>
        <p:nvSpPr>
          <p:cNvPr id="27" name="矩形 26"/>
          <p:cNvSpPr/>
          <p:nvPr/>
        </p:nvSpPr>
        <p:spPr>
          <a:xfrm>
            <a:off x="6263115" y="2514600"/>
            <a:ext cx="2617896" cy="400110"/>
          </a:xfrm>
          <a:prstGeom prst="rect">
            <a:avLst/>
          </a:prstGeom>
        </p:spPr>
        <p:txBody>
          <a:bodyPr wrap="none">
            <a:spAutoFit/>
          </a:bodyPr>
          <a:lstStyle/>
          <a:p>
            <a:pPr algn="ctr"/>
            <a:r>
              <a:rPr kumimoji="0" lang="en-US" altLang="zh-CN" sz="2000" b="1" dirty="0" smtClean="0">
                <a:latin typeface="Calibri" panose="020F0502020204030204" pitchFamily="34" charset="0"/>
                <a:cs typeface="Calibri" panose="020F0502020204030204" pitchFamily="34" charset="0"/>
              </a:rPr>
              <a:t>Magnetic Side Channel</a:t>
            </a:r>
            <a:endParaRPr kumimoji="0" lang="zh-CN" altLang="en-US" sz="2000" b="1" dirty="0">
              <a:latin typeface="Calibri" panose="020F0502020204030204" pitchFamily="34" charset="0"/>
              <a:cs typeface="Calibri" panose="020F0502020204030204" pitchFamily="34" charset="0"/>
            </a:endParaRPr>
          </a:p>
        </p:txBody>
      </p:sp>
      <p:pic>
        <p:nvPicPr>
          <p:cNvPr id="7"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19800" y="3505200"/>
            <a:ext cx="3053670" cy="2290253"/>
          </a:xfrm>
          <a:prstGeom prst="rect">
            <a:avLst/>
          </a:prstGeom>
        </p:spPr>
      </p:pic>
      <p:grpSp>
        <p:nvGrpSpPr>
          <p:cNvPr id="59" name="组合 58"/>
          <p:cNvGrpSpPr/>
          <p:nvPr/>
        </p:nvGrpSpPr>
        <p:grpSpPr>
          <a:xfrm>
            <a:off x="1219200" y="125391"/>
            <a:ext cx="861852" cy="880988"/>
            <a:chOff x="914400" y="1914420"/>
            <a:chExt cx="1488650" cy="1438380"/>
          </a:xfrm>
        </p:grpSpPr>
        <p:sp>
          <p:nvSpPr>
            <p:cNvPr id="60" name="椭圆 59"/>
            <p:cNvSpPr/>
            <p:nvPr/>
          </p:nvSpPr>
          <p:spPr>
            <a:xfrm>
              <a:off x="914400" y="1914420"/>
              <a:ext cx="1488650" cy="1438380"/>
            </a:xfrm>
            <a:prstGeom prst="ellipse">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1" name="图片 6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4721" y="2285152"/>
              <a:ext cx="1391435" cy="762848"/>
            </a:xfrm>
            <a:prstGeom prst="rect">
              <a:avLst/>
            </a:prstGeom>
          </p:spPr>
        </p:pic>
      </p:grpSp>
      <p:grpSp>
        <p:nvGrpSpPr>
          <p:cNvPr id="62" name="组合 61"/>
          <p:cNvGrpSpPr/>
          <p:nvPr/>
        </p:nvGrpSpPr>
        <p:grpSpPr>
          <a:xfrm>
            <a:off x="4114800" y="128019"/>
            <a:ext cx="861852" cy="880988"/>
            <a:chOff x="3699641" y="1679028"/>
            <a:chExt cx="1706617" cy="1676400"/>
          </a:xfrm>
          <a:solidFill>
            <a:schemeClr val="accent5">
              <a:lumMod val="20000"/>
              <a:lumOff val="80000"/>
            </a:schemeClr>
          </a:solidFill>
        </p:grpSpPr>
        <p:sp>
          <p:nvSpPr>
            <p:cNvPr id="63" name="椭圆 62"/>
            <p:cNvSpPr/>
            <p:nvPr/>
          </p:nvSpPr>
          <p:spPr>
            <a:xfrm>
              <a:off x="3699641" y="1679028"/>
              <a:ext cx="1706617" cy="1676400"/>
            </a:xfrm>
            <a:prstGeom prst="ellipse">
              <a:avLst/>
            </a:prstGeom>
            <a:grp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4" name="图片 6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48443" y="1990923"/>
              <a:ext cx="1247113" cy="1057077"/>
            </a:xfrm>
            <a:prstGeom prst="rect">
              <a:avLst/>
            </a:prstGeom>
            <a:grpFill/>
          </p:spPr>
        </p:pic>
      </p:grpSp>
      <p:grpSp>
        <p:nvGrpSpPr>
          <p:cNvPr id="65" name="组合 64"/>
          <p:cNvGrpSpPr/>
          <p:nvPr/>
        </p:nvGrpSpPr>
        <p:grpSpPr>
          <a:xfrm>
            <a:off x="7113531" y="125391"/>
            <a:ext cx="861852" cy="880988"/>
            <a:chOff x="6732531" y="1676400"/>
            <a:chExt cx="1706617" cy="1676400"/>
          </a:xfrm>
        </p:grpSpPr>
        <p:sp>
          <p:nvSpPr>
            <p:cNvPr id="66" name="椭圆 65"/>
            <p:cNvSpPr/>
            <p:nvPr/>
          </p:nvSpPr>
          <p:spPr>
            <a:xfrm>
              <a:off x="6732531" y="1676400"/>
              <a:ext cx="1706617" cy="1676400"/>
            </a:xfrm>
            <a:prstGeom prst="ellipse">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7" name="图片 6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34200" y="1905000"/>
              <a:ext cx="1358199" cy="1365424"/>
            </a:xfrm>
            <a:prstGeom prst="rect">
              <a:avLst/>
            </a:prstGeom>
          </p:spPr>
        </p:pic>
      </p:grpSp>
      <p:cxnSp>
        <p:nvCxnSpPr>
          <p:cNvPr id="68" name="直接连接符 67"/>
          <p:cNvCxnSpPr>
            <a:stCxn id="60" idx="6"/>
            <a:endCxn id="63" idx="2"/>
          </p:cNvCxnSpPr>
          <p:nvPr/>
        </p:nvCxnSpPr>
        <p:spPr>
          <a:xfrm>
            <a:off x="2081052" y="565885"/>
            <a:ext cx="2033748" cy="2628"/>
          </a:xfrm>
          <a:prstGeom prst="line">
            <a:avLst/>
          </a:prstGeom>
          <a:ln w="38100">
            <a:solidFill>
              <a:srgbClr val="7030A0"/>
            </a:solidFill>
            <a:prstDash val="sysDot"/>
          </a:ln>
        </p:spPr>
        <p:style>
          <a:lnRef idx="1">
            <a:schemeClr val="accent1"/>
          </a:lnRef>
          <a:fillRef idx="0">
            <a:schemeClr val="accent1"/>
          </a:fillRef>
          <a:effectRef idx="0">
            <a:schemeClr val="accent1"/>
          </a:effectRef>
          <a:fontRef idx="minor">
            <a:schemeClr val="tx1"/>
          </a:fontRef>
        </p:style>
      </p:cxnSp>
      <p:cxnSp>
        <p:nvCxnSpPr>
          <p:cNvPr id="69" name="直接连接符 68"/>
          <p:cNvCxnSpPr>
            <a:stCxn id="63" idx="6"/>
            <a:endCxn id="66" idx="2"/>
          </p:cNvCxnSpPr>
          <p:nvPr/>
        </p:nvCxnSpPr>
        <p:spPr>
          <a:xfrm flipV="1">
            <a:off x="4976652" y="565885"/>
            <a:ext cx="2136879" cy="2628"/>
          </a:xfrm>
          <a:prstGeom prst="line">
            <a:avLst/>
          </a:prstGeom>
          <a:ln w="38100">
            <a:solidFill>
              <a:srgbClr val="7030A0"/>
            </a:solidFill>
            <a:prstDash val="sysDot"/>
          </a:ln>
        </p:spPr>
        <p:style>
          <a:lnRef idx="1">
            <a:schemeClr val="accent1"/>
          </a:lnRef>
          <a:fillRef idx="0">
            <a:schemeClr val="accent1"/>
          </a:fillRef>
          <a:effectRef idx="0">
            <a:schemeClr val="accent1"/>
          </a:effectRef>
          <a:fontRef idx="minor">
            <a:schemeClr val="tx1"/>
          </a:fontRef>
        </p:style>
      </p:cxnSp>
      <p:sp>
        <p:nvSpPr>
          <p:cNvPr id="70" name="矩形 69"/>
          <p:cNvSpPr/>
          <p:nvPr/>
        </p:nvSpPr>
        <p:spPr>
          <a:xfrm>
            <a:off x="3415248" y="1224141"/>
            <a:ext cx="2260953" cy="319438"/>
          </a:xfrm>
          <a:prstGeom prst="rect">
            <a:avLst/>
          </a:prstGeom>
          <a:solidFill>
            <a:schemeClr val="accent5">
              <a:lumMod val="20000"/>
              <a:lumOff val="80000"/>
            </a:schemeClr>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US" altLang="zh-CN" sz="2000" dirty="0" smtClean="0">
                <a:solidFill>
                  <a:srgbClr val="7030A0"/>
                </a:solidFill>
                <a:latin typeface="Calibri" panose="020F0502020204030204" pitchFamily="34" charset="0"/>
                <a:ea typeface="新細明體" charset="-120"/>
                <a:cs typeface="Calibri" panose="020F0502020204030204" pitchFamily="34" charset="0"/>
              </a:rPr>
              <a:t>Primitive Operation</a:t>
            </a:r>
            <a:endParaRPr kumimoji="0" lang="zh-CN" altLang="en-US" sz="2000" dirty="0">
              <a:solidFill>
                <a:srgbClr val="7030A0"/>
              </a:solidFill>
              <a:latin typeface="Calibri" panose="020F0502020204030204" pitchFamily="34" charset="0"/>
              <a:ea typeface="新細明體" charset="-120"/>
              <a:cs typeface="Calibri" panose="020F0502020204030204" pitchFamily="34" charset="0"/>
            </a:endParaRPr>
          </a:p>
        </p:txBody>
      </p:sp>
      <p:cxnSp>
        <p:nvCxnSpPr>
          <p:cNvPr id="71" name="直接箭头连接符 70"/>
          <p:cNvCxnSpPr>
            <a:stCxn id="63" idx="4"/>
            <a:endCxn id="70" idx="0"/>
          </p:cNvCxnSpPr>
          <p:nvPr/>
        </p:nvCxnSpPr>
        <p:spPr>
          <a:xfrm flipH="1">
            <a:off x="4545725" y="1009007"/>
            <a:ext cx="1" cy="215134"/>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72" name="矩形 71"/>
          <p:cNvSpPr/>
          <p:nvPr/>
        </p:nvSpPr>
        <p:spPr>
          <a:xfrm>
            <a:off x="2716408" y="1758713"/>
            <a:ext cx="3658632" cy="319438"/>
          </a:xfrm>
          <a:prstGeom prst="rect">
            <a:avLst/>
          </a:prstGeom>
          <a:solidFill>
            <a:schemeClr val="bg1"/>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US" altLang="zh-CN" sz="2000" dirty="0">
                <a:solidFill>
                  <a:srgbClr val="7030A0"/>
                </a:solidFill>
                <a:latin typeface="Calibri" panose="020F0502020204030204" pitchFamily="34" charset="0"/>
                <a:cs typeface="Calibri" panose="020F0502020204030204" pitchFamily="34" charset="0"/>
              </a:rPr>
              <a:t>Directional Movement Prediction</a:t>
            </a:r>
            <a:endParaRPr kumimoji="0" lang="zh-CN" altLang="en-US" sz="2000" dirty="0">
              <a:solidFill>
                <a:srgbClr val="7030A0"/>
              </a:solidFill>
              <a:latin typeface="Calibri" panose="020F0502020204030204" pitchFamily="34" charset="0"/>
              <a:cs typeface="Calibri" panose="020F0502020204030204" pitchFamily="34" charset="0"/>
            </a:endParaRPr>
          </a:p>
        </p:txBody>
      </p:sp>
      <p:cxnSp>
        <p:nvCxnSpPr>
          <p:cNvPr id="73" name="直接箭头连接符 72"/>
          <p:cNvCxnSpPr>
            <a:stCxn id="70" idx="2"/>
            <a:endCxn id="72" idx="0"/>
          </p:cNvCxnSpPr>
          <p:nvPr/>
        </p:nvCxnSpPr>
        <p:spPr>
          <a:xfrm flipH="1">
            <a:off x="4545724" y="1543579"/>
            <a:ext cx="1" cy="215134"/>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3" name="矩形 12"/>
          <p:cNvSpPr/>
          <p:nvPr/>
        </p:nvSpPr>
        <p:spPr>
          <a:xfrm>
            <a:off x="1828800" y="5943600"/>
            <a:ext cx="2295950" cy="461665"/>
          </a:xfrm>
          <a:prstGeom prst="rect">
            <a:avLst/>
          </a:prstGeom>
        </p:spPr>
        <p:txBody>
          <a:bodyPr wrap="none">
            <a:spAutoFit/>
          </a:bodyPr>
          <a:lstStyle/>
          <a:p>
            <a:r>
              <a:rPr kumimoji="0" lang="en-US" altLang="zh-CN" sz="2400" b="1" dirty="0" smtClean="0">
                <a:solidFill>
                  <a:schemeClr val="bg1"/>
                </a:solidFill>
                <a:latin typeface="Calibri" panose="020F0502020204030204" pitchFamily="34" charset="0"/>
                <a:cs typeface="Calibri" panose="020F0502020204030204" pitchFamily="34" charset="0"/>
              </a:rPr>
              <a:t>Reverse rotation</a:t>
            </a:r>
            <a:endParaRPr lang="zh-CN" altLang="en-US" sz="2400" dirty="0">
              <a:solidFill>
                <a:schemeClr val="bg1"/>
              </a:solidFill>
            </a:endParaRPr>
          </a:p>
        </p:txBody>
      </p:sp>
      <p:sp>
        <p:nvSpPr>
          <p:cNvPr id="32" name="矩形 31"/>
          <p:cNvSpPr/>
          <p:nvPr/>
        </p:nvSpPr>
        <p:spPr>
          <a:xfrm>
            <a:off x="5181600" y="5943600"/>
            <a:ext cx="2853858" cy="461665"/>
          </a:xfrm>
          <a:prstGeom prst="rect">
            <a:avLst/>
          </a:prstGeom>
        </p:spPr>
        <p:txBody>
          <a:bodyPr wrap="none">
            <a:spAutoFit/>
          </a:bodyPr>
          <a:lstStyle/>
          <a:p>
            <a:r>
              <a:rPr kumimoji="0" lang="en-US" altLang="zh-CN" sz="2400" b="1" dirty="0" smtClean="0">
                <a:solidFill>
                  <a:schemeClr val="bg1"/>
                </a:solidFill>
                <a:latin typeface="Calibri" panose="020F0502020204030204" pitchFamily="34" charset="0"/>
                <a:cs typeface="Calibri" panose="020F0502020204030204" pitchFamily="34" charset="0"/>
              </a:rPr>
              <a:t>Reverse side channel</a:t>
            </a:r>
            <a:endParaRPr lang="zh-CN" altLang="en-US" sz="2400" dirty="0">
              <a:solidFill>
                <a:schemeClr val="bg1"/>
              </a:solidFill>
            </a:endParaRPr>
          </a:p>
        </p:txBody>
      </p:sp>
      <p:sp>
        <p:nvSpPr>
          <p:cNvPr id="14" name="右箭头 13"/>
          <p:cNvSpPr/>
          <p:nvPr/>
        </p:nvSpPr>
        <p:spPr>
          <a:xfrm>
            <a:off x="4449298" y="6019799"/>
            <a:ext cx="560153" cy="309265"/>
          </a:xfrm>
          <a:prstGeom prst="right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0911280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5"/>
                                        </p:tgtEl>
                                        <p:attrNameLst>
                                          <p:attrName>style.visibility</p:attrName>
                                        </p:attrNameLst>
                                      </p:cBhvr>
                                      <p:to>
                                        <p:strVal val="visible"/>
                                      </p:to>
                                    </p:set>
                                    <p:anim calcmode="lin" valueType="num">
                                      <p:cBhvr additive="base">
                                        <p:cTn id="19" dur="500" fill="hold"/>
                                        <p:tgtEl>
                                          <p:spTgt spid="35"/>
                                        </p:tgtEl>
                                        <p:attrNameLst>
                                          <p:attrName>ppt_x</p:attrName>
                                        </p:attrNameLst>
                                      </p:cBhvr>
                                      <p:tavLst>
                                        <p:tav tm="0">
                                          <p:val>
                                            <p:strVal val="#ppt_x"/>
                                          </p:val>
                                        </p:tav>
                                        <p:tav tm="100000">
                                          <p:val>
                                            <p:strVal val="#ppt_x"/>
                                          </p:val>
                                        </p:tav>
                                      </p:tavLst>
                                    </p:anim>
                                    <p:anim calcmode="lin" valueType="num">
                                      <p:cBhvr additive="base">
                                        <p:cTn id="20" dur="500" fill="hold"/>
                                        <p:tgtEl>
                                          <p:spTgt spid="3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anim calcmode="lin" valueType="num">
                                      <p:cBhvr additive="base">
                                        <p:cTn id="23" dur="500" fill="hold"/>
                                        <p:tgtEl>
                                          <p:spTgt spid="34"/>
                                        </p:tgtEl>
                                        <p:attrNameLst>
                                          <p:attrName>ppt_x</p:attrName>
                                        </p:attrNameLst>
                                      </p:cBhvr>
                                      <p:tavLst>
                                        <p:tav tm="0">
                                          <p:val>
                                            <p:strVal val="#ppt_x"/>
                                          </p:val>
                                        </p:tav>
                                        <p:tav tm="100000">
                                          <p:val>
                                            <p:strVal val="#ppt_x"/>
                                          </p:val>
                                        </p:tav>
                                      </p:tavLst>
                                    </p:anim>
                                    <p:anim calcmode="lin" valueType="num">
                                      <p:cBhvr additive="base">
                                        <p:cTn id="24"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4" grpId="0" animBg="1"/>
      <p:bldP spid="13" grpId="0"/>
      <p:bldP spid="32" grpId="0"/>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2"/>
          <a:stretch>
            <a:fillRect/>
          </a:stretch>
        </p:blipFill>
        <p:spPr>
          <a:xfrm>
            <a:off x="4572000" y="2927386"/>
            <a:ext cx="3886200" cy="3670847"/>
          </a:xfrm>
          <a:prstGeom prst="rect">
            <a:avLst/>
          </a:prstGeom>
        </p:spPr>
      </p:pic>
      <p:sp>
        <p:nvSpPr>
          <p:cNvPr id="3" name="Content Placeholder 2"/>
          <p:cNvSpPr>
            <a:spLocks noGrp="1"/>
          </p:cNvSpPr>
          <p:nvPr>
            <p:ph sz="quarter" idx="1"/>
          </p:nvPr>
        </p:nvSpPr>
        <p:spPr>
          <a:xfrm>
            <a:off x="381000" y="838200"/>
            <a:ext cx="8382000" cy="5641848"/>
          </a:xfrm>
        </p:spPr>
        <p:txBody>
          <a:bodyPr/>
          <a:lstStyle/>
          <a:p>
            <a:pPr marL="685800" lvl="2" indent="0">
              <a:buNone/>
            </a:pPr>
            <a:endParaRPr lang="en-US" sz="4000" dirty="0"/>
          </a:p>
          <a:p>
            <a:endParaRPr lang="en-US" dirty="0"/>
          </a:p>
        </p:txBody>
      </p:sp>
      <p:sp>
        <p:nvSpPr>
          <p:cNvPr id="7" name="Content Placeholder 2"/>
          <p:cNvSpPr txBox="1">
            <a:spLocks/>
          </p:cNvSpPr>
          <p:nvPr/>
        </p:nvSpPr>
        <p:spPr bwMode="auto">
          <a:xfrm>
            <a:off x="503497" y="859221"/>
            <a:ext cx="8382000" cy="564184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19088" indent="-319088" algn="l" rtl="0" eaLnBrk="0" fontAlgn="base" hangingPunct="0">
              <a:spcBef>
                <a:spcPts val="700"/>
              </a:spcBef>
              <a:spcAft>
                <a:spcPct val="0"/>
              </a:spcAft>
              <a:buClr>
                <a:schemeClr val="accent2"/>
              </a:buClr>
              <a:buSzPct val="60000"/>
              <a:buFont typeface="Wingdings" pitchFamily="2" charset="2"/>
              <a:buChar char=""/>
              <a:defRPr sz="2800" b="1" kern="1200">
                <a:solidFill>
                  <a:schemeClr val="tx1"/>
                </a:solidFill>
                <a:latin typeface="Calibri" pitchFamily="34" charset="0"/>
                <a:ea typeface="+mn-ea"/>
                <a:cs typeface="Calibri" pitchFamily="34" charset="0"/>
              </a:defRPr>
            </a:lvl1pPr>
            <a:lvl2pPr marL="639763" indent="-273050" algn="l" rtl="0" eaLnBrk="0" fontAlgn="base" hangingPunct="0">
              <a:spcBef>
                <a:spcPts val="550"/>
              </a:spcBef>
              <a:spcAft>
                <a:spcPct val="0"/>
              </a:spcAft>
              <a:buClr>
                <a:schemeClr val="accent1"/>
              </a:buClr>
              <a:buSzPct val="70000"/>
              <a:buFont typeface="Wingdings 2" pitchFamily="18" charset="2"/>
              <a:buChar char=""/>
              <a:defRPr sz="2400" kern="1200">
                <a:solidFill>
                  <a:schemeClr val="tx1"/>
                </a:solidFill>
                <a:latin typeface="Calibri" pitchFamily="34" charset="0"/>
                <a:ea typeface="+mn-ea"/>
                <a:cs typeface="Calibri" pitchFamily="34" charset="0"/>
              </a:defRPr>
            </a:lvl2pPr>
            <a:lvl3pPr marL="914400" indent="-228600" algn="l" rtl="0" eaLnBrk="0" fontAlgn="base" hangingPunct="0">
              <a:spcBef>
                <a:spcPts val="500"/>
              </a:spcBef>
              <a:spcAft>
                <a:spcPct val="0"/>
              </a:spcAft>
              <a:buClr>
                <a:schemeClr val="accent2"/>
              </a:buClr>
              <a:buSzPct val="75000"/>
              <a:buFont typeface="Wingdings" pitchFamily="2" charset="2"/>
              <a:buChar char=""/>
              <a:defRPr sz="2400" kern="1200">
                <a:solidFill>
                  <a:schemeClr val="tx1"/>
                </a:solidFill>
                <a:latin typeface="Calibri" pitchFamily="34" charset="0"/>
                <a:ea typeface="+mn-ea"/>
                <a:cs typeface="Calibri" pitchFamily="34" charset="0"/>
              </a:defRPr>
            </a:lvl3pPr>
            <a:lvl4pPr marL="1371600" indent="-228600" algn="l" rtl="0" eaLnBrk="0" fontAlgn="base" hangingPunct="0">
              <a:spcBef>
                <a:spcPts val="400"/>
              </a:spcBef>
              <a:spcAft>
                <a:spcPct val="0"/>
              </a:spcAft>
              <a:buClr>
                <a:srgbClr val="9F2936"/>
              </a:buClr>
              <a:buSzPct val="75000"/>
              <a:buFont typeface="Wingdings" pitchFamily="2" charset="2"/>
              <a:buChar char=""/>
              <a:defRPr sz="2000" kern="1200">
                <a:solidFill>
                  <a:schemeClr val="tx1"/>
                </a:solidFill>
                <a:latin typeface="Calibri" pitchFamily="34" charset="0"/>
                <a:ea typeface="+mn-ea"/>
                <a:cs typeface="Calibri" pitchFamily="34" charset="0"/>
              </a:defRPr>
            </a:lvl4pPr>
            <a:lvl5pPr marL="1828800" indent="-228600" algn="l" rtl="0" eaLnBrk="0" fontAlgn="base" hangingPunct="0">
              <a:spcBef>
                <a:spcPts val="400"/>
              </a:spcBef>
              <a:spcAft>
                <a:spcPct val="0"/>
              </a:spcAft>
              <a:buClr>
                <a:srgbClr val="4E8542"/>
              </a:buClr>
              <a:buSzPct val="65000"/>
              <a:buFont typeface="Wingdings" pitchFamily="2" charset="2"/>
              <a:buChar char=""/>
              <a:defRPr sz="2000" kern="1200">
                <a:solidFill>
                  <a:schemeClr val="tx1"/>
                </a:solidFill>
                <a:latin typeface="Calibri" pitchFamily="34" charset="0"/>
                <a:ea typeface="+mn-ea"/>
                <a:cs typeface="Calibri" pitchFamily="34" charset="0"/>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endParaRPr kumimoji="0" lang="en-US" dirty="0" smtClean="0"/>
          </a:p>
          <a:p>
            <a:endParaRPr kumimoji="0" lang="en-US" dirty="0" smtClean="0"/>
          </a:p>
        </p:txBody>
      </p:sp>
      <p:pic>
        <p:nvPicPr>
          <p:cNvPr id="5" name="图片 4"/>
          <p:cNvPicPr>
            <a:picLocks noChangeAspect="1"/>
          </p:cNvPicPr>
          <p:nvPr/>
        </p:nvPicPr>
        <p:blipFill>
          <a:blip r:embed="rId3"/>
          <a:stretch>
            <a:fillRect/>
          </a:stretch>
        </p:blipFill>
        <p:spPr>
          <a:xfrm>
            <a:off x="603345" y="2914097"/>
            <a:ext cx="3663855" cy="3638028"/>
          </a:xfrm>
          <a:prstGeom prst="rect">
            <a:avLst/>
          </a:prstGeom>
        </p:spPr>
      </p:pic>
      <p:sp>
        <p:nvSpPr>
          <p:cNvPr id="30" name="矩形 29"/>
          <p:cNvSpPr/>
          <p:nvPr/>
        </p:nvSpPr>
        <p:spPr>
          <a:xfrm>
            <a:off x="1490066" y="2438400"/>
            <a:ext cx="6408870" cy="400110"/>
          </a:xfrm>
          <a:prstGeom prst="rect">
            <a:avLst/>
          </a:prstGeom>
        </p:spPr>
        <p:txBody>
          <a:bodyPr wrap="none">
            <a:spAutoFit/>
          </a:bodyPr>
          <a:lstStyle/>
          <a:p>
            <a:pPr algn="ctr"/>
            <a:r>
              <a:rPr kumimoji="0" lang="en-US" altLang="zh-CN" sz="2000" b="1" dirty="0" smtClean="0">
                <a:latin typeface="Calibri" panose="020F0502020204030204" pitchFamily="34" charset="0"/>
                <a:cs typeface="Calibri" panose="020F0502020204030204" pitchFamily="34" charset="0"/>
              </a:rPr>
              <a:t>Detected magnetic side channel in two opposite directions</a:t>
            </a:r>
            <a:endParaRPr kumimoji="0" lang="zh-CN" altLang="en-US" sz="2000" b="1" dirty="0">
              <a:latin typeface="Calibri" panose="020F0502020204030204" pitchFamily="34" charset="0"/>
              <a:cs typeface="Calibri" panose="020F0502020204030204" pitchFamily="34" charset="0"/>
            </a:endParaRPr>
          </a:p>
        </p:txBody>
      </p:sp>
      <p:grpSp>
        <p:nvGrpSpPr>
          <p:cNvPr id="24" name="组合 23"/>
          <p:cNvGrpSpPr/>
          <p:nvPr/>
        </p:nvGrpSpPr>
        <p:grpSpPr>
          <a:xfrm>
            <a:off x="1219200" y="125391"/>
            <a:ext cx="861852" cy="880988"/>
            <a:chOff x="914400" y="1914420"/>
            <a:chExt cx="1488650" cy="1438380"/>
          </a:xfrm>
        </p:grpSpPr>
        <p:sp>
          <p:nvSpPr>
            <p:cNvPr id="25" name="椭圆 24"/>
            <p:cNvSpPr/>
            <p:nvPr/>
          </p:nvSpPr>
          <p:spPr>
            <a:xfrm>
              <a:off x="914400" y="1914420"/>
              <a:ext cx="1488650" cy="1438380"/>
            </a:xfrm>
            <a:prstGeom prst="ellipse">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4721" y="2285152"/>
              <a:ext cx="1391435" cy="762848"/>
            </a:xfrm>
            <a:prstGeom prst="rect">
              <a:avLst/>
            </a:prstGeom>
          </p:spPr>
        </p:pic>
      </p:grpSp>
      <p:grpSp>
        <p:nvGrpSpPr>
          <p:cNvPr id="27" name="组合 26"/>
          <p:cNvGrpSpPr/>
          <p:nvPr/>
        </p:nvGrpSpPr>
        <p:grpSpPr>
          <a:xfrm>
            <a:off x="4114800" y="128019"/>
            <a:ext cx="861852" cy="880988"/>
            <a:chOff x="3699641" y="1679028"/>
            <a:chExt cx="1706617" cy="1676400"/>
          </a:xfrm>
          <a:solidFill>
            <a:schemeClr val="accent5">
              <a:lumMod val="20000"/>
              <a:lumOff val="80000"/>
            </a:schemeClr>
          </a:solidFill>
        </p:grpSpPr>
        <p:sp>
          <p:nvSpPr>
            <p:cNvPr id="28" name="椭圆 27"/>
            <p:cNvSpPr/>
            <p:nvPr/>
          </p:nvSpPr>
          <p:spPr>
            <a:xfrm>
              <a:off x="3699641" y="1679028"/>
              <a:ext cx="1706617" cy="1676400"/>
            </a:xfrm>
            <a:prstGeom prst="ellipse">
              <a:avLst/>
            </a:prstGeom>
            <a:grp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9" name="图片 2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48443" y="1990923"/>
              <a:ext cx="1247113" cy="1057077"/>
            </a:xfrm>
            <a:prstGeom prst="rect">
              <a:avLst/>
            </a:prstGeom>
            <a:grpFill/>
          </p:spPr>
        </p:pic>
      </p:grpSp>
      <p:grpSp>
        <p:nvGrpSpPr>
          <p:cNvPr id="46" name="组合 45"/>
          <p:cNvGrpSpPr/>
          <p:nvPr/>
        </p:nvGrpSpPr>
        <p:grpSpPr>
          <a:xfrm>
            <a:off x="7113531" y="125391"/>
            <a:ext cx="861852" cy="880988"/>
            <a:chOff x="6732531" y="1676400"/>
            <a:chExt cx="1706617" cy="1676400"/>
          </a:xfrm>
        </p:grpSpPr>
        <p:sp>
          <p:nvSpPr>
            <p:cNvPr id="47" name="椭圆 46"/>
            <p:cNvSpPr/>
            <p:nvPr/>
          </p:nvSpPr>
          <p:spPr>
            <a:xfrm>
              <a:off x="6732531" y="1676400"/>
              <a:ext cx="1706617" cy="1676400"/>
            </a:xfrm>
            <a:prstGeom prst="ellipse">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8" name="图片 4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34200" y="1905000"/>
              <a:ext cx="1358199" cy="1365424"/>
            </a:xfrm>
            <a:prstGeom prst="rect">
              <a:avLst/>
            </a:prstGeom>
          </p:spPr>
        </p:pic>
      </p:grpSp>
      <p:cxnSp>
        <p:nvCxnSpPr>
          <p:cNvPr id="49" name="直接连接符 48"/>
          <p:cNvCxnSpPr>
            <a:stCxn id="25" idx="6"/>
            <a:endCxn id="28" idx="2"/>
          </p:cNvCxnSpPr>
          <p:nvPr/>
        </p:nvCxnSpPr>
        <p:spPr>
          <a:xfrm>
            <a:off x="2081052" y="565885"/>
            <a:ext cx="2033748" cy="2628"/>
          </a:xfrm>
          <a:prstGeom prst="line">
            <a:avLst/>
          </a:prstGeom>
          <a:ln w="38100">
            <a:solidFill>
              <a:srgbClr val="7030A0"/>
            </a:solidFill>
            <a:prstDash val="sysDot"/>
          </a:ln>
        </p:spPr>
        <p:style>
          <a:lnRef idx="1">
            <a:schemeClr val="accent1"/>
          </a:lnRef>
          <a:fillRef idx="0">
            <a:schemeClr val="accent1"/>
          </a:fillRef>
          <a:effectRef idx="0">
            <a:schemeClr val="accent1"/>
          </a:effectRef>
          <a:fontRef idx="minor">
            <a:schemeClr val="tx1"/>
          </a:fontRef>
        </p:style>
      </p:cxnSp>
      <p:cxnSp>
        <p:nvCxnSpPr>
          <p:cNvPr id="50" name="直接连接符 49"/>
          <p:cNvCxnSpPr>
            <a:stCxn id="28" idx="6"/>
            <a:endCxn id="47" idx="2"/>
          </p:cNvCxnSpPr>
          <p:nvPr/>
        </p:nvCxnSpPr>
        <p:spPr>
          <a:xfrm flipV="1">
            <a:off x="4976652" y="565885"/>
            <a:ext cx="2136879" cy="2628"/>
          </a:xfrm>
          <a:prstGeom prst="line">
            <a:avLst/>
          </a:prstGeom>
          <a:ln w="38100">
            <a:solidFill>
              <a:srgbClr val="7030A0"/>
            </a:solidFill>
            <a:prstDash val="sysDot"/>
          </a:ln>
        </p:spPr>
        <p:style>
          <a:lnRef idx="1">
            <a:schemeClr val="accent1"/>
          </a:lnRef>
          <a:fillRef idx="0">
            <a:schemeClr val="accent1"/>
          </a:fillRef>
          <a:effectRef idx="0">
            <a:schemeClr val="accent1"/>
          </a:effectRef>
          <a:fontRef idx="minor">
            <a:schemeClr val="tx1"/>
          </a:fontRef>
        </p:style>
      </p:cxnSp>
      <p:sp>
        <p:nvSpPr>
          <p:cNvPr id="51" name="矩形 50"/>
          <p:cNvSpPr/>
          <p:nvPr/>
        </p:nvSpPr>
        <p:spPr>
          <a:xfrm>
            <a:off x="3415248" y="1224141"/>
            <a:ext cx="2260953" cy="319438"/>
          </a:xfrm>
          <a:prstGeom prst="rect">
            <a:avLst/>
          </a:prstGeom>
          <a:solidFill>
            <a:schemeClr val="accent5">
              <a:lumMod val="20000"/>
              <a:lumOff val="80000"/>
            </a:schemeClr>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US" altLang="zh-CN" sz="2000" dirty="0" smtClean="0">
                <a:solidFill>
                  <a:srgbClr val="7030A0"/>
                </a:solidFill>
                <a:latin typeface="Calibri" panose="020F0502020204030204" pitchFamily="34" charset="0"/>
                <a:ea typeface="新細明體" charset="-120"/>
                <a:cs typeface="Calibri" panose="020F0502020204030204" pitchFamily="34" charset="0"/>
              </a:rPr>
              <a:t>Primitive Operation</a:t>
            </a:r>
            <a:endParaRPr kumimoji="0" lang="zh-CN" altLang="en-US" sz="2000" dirty="0">
              <a:solidFill>
                <a:srgbClr val="7030A0"/>
              </a:solidFill>
              <a:latin typeface="Calibri" panose="020F0502020204030204" pitchFamily="34" charset="0"/>
              <a:ea typeface="新細明體" charset="-120"/>
              <a:cs typeface="Calibri" panose="020F0502020204030204" pitchFamily="34" charset="0"/>
            </a:endParaRPr>
          </a:p>
        </p:txBody>
      </p:sp>
      <p:cxnSp>
        <p:nvCxnSpPr>
          <p:cNvPr id="52" name="直接箭头连接符 51"/>
          <p:cNvCxnSpPr>
            <a:stCxn id="28" idx="4"/>
            <a:endCxn id="51" idx="0"/>
          </p:cNvCxnSpPr>
          <p:nvPr/>
        </p:nvCxnSpPr>
        <p:spPr>
          <a:xfrm flipH="1">
            <a:off x="4545725" y="1009007"/>
            <a:ext cx="1" cy="215134"/>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53" name="矩形 52"/>
          <p:cNvSpPr/>
          <p:nvPr/>
        </p:nvSpPr>
        <p:spPr>
          <a:xfrm>
            <a:off x="2716408" y="1758713"/>
            <a:ext cx="3658632" cy="319438"/>
          </a:xfrm>
          <a:prstGeom prst="rect">
            <a:avLst/>
          </a:prstGeom>
          <a:solidFill>
            <a:schemeClr val="bg1"/>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US" altLang="zh-CN" sz="2000" dirty="0">
                <a:solidFill>
                  <a:srgbClr val="7030A0"/>
                </a:solidFill>
                <a:latin typeface="Calibri" panose="020F0502020204030204" pitchFamily="34" charset="0"/>
                <a:cs typeface="Calibri" panose="020F0502020204030204" pitchFamily="34" charset="0"/>
              </a:rPr>
              <a:t>Directional Movement Prediction</a:t>
            </a:r>
            <a:endParaRPr kumimoji="0" lang="zh-CN" altLang="en-US" sz="2000" dirty="0">
              <a:solidFill>
                <a:srgbClr val="7030A0"/>
              </a:solidFill>
              <a:latin typeface="Calibri" panose="020F0502020204030204" pitchFamily="34" charset="0"/>
              <a:cs typeface="Calibri" panose="020F0502020204030204" pitchFamily="34" charset="0"/>
            </a:endParaRPr>
          </a:p>
        </p:txBody>
      </p:sp>
      <p:cxnSp>
        <p:nvCxnSpPr>
          <p:cNvPr id="54" name="直接箭头连接符 53"/>
          <p:cNvCxnSpPr>
            <a:stCxn id="51" idx="2"/>
            <a:endCxn id="53" idx="0"/>
          </p:cNvCxnSpPr>
          <p:nvPr/>
        </p:nvCxnSpPr>
        <p:spPr>
          <a:xfrm flipH="1">
            <a:off x="4545724" y="1543579"/>
            <a:ext cx="1" cy="215134"/>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96815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a:blip r:embed="rId2"/>
          <a:stretch>
            <a:fillRect/>
          </a:stretch>
        </p:blipFill>
        <p:spPr>
          <a:xfrm>
            <a:off x="4684985" y="2518077"/>
            <a:ext cx="3849415" cy="3882723"/>
          </a:xfrm>
          <a:prstGeom prst="rect">
            <a:avLst/>
          </a:prstGeom>
        </p:spPr>
      </p:pic>
      <p:sp>
        <p:nvSpPr>
          <p:cNvPr id="34" name="矩形 33"/>
          <p:cNvSpPr/>
          <p:nvPr/>
        </p:nvSpPr>
        <p:spPr>
          <a:xfrm>
            <a:off x="381000" y="3678093"/>
            <a:ext cx="1143002" cy="62279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US" altLang="zh-CN" dirty="0" smtClean="0">
                <a:solidFill>
                  <a:schemeClr val="tx1"/>
                </a:solidFill>
                <a:latin typeface="Calibri" panose="020F0502020204030204" pitchFamily="34" charset="0"/>
                <a:ea typeface="新細明體" charset="-120"/>
                <a:cs typeface="Calibri" panose="020F0502020204030204" pitchFamily="34" charset="0"/>
              </a:rPr>
              <a:t>Primitive Operation</a:t>
            </a:r>
            <a:endParaRPr kumimoji="0" lang="zh-CN" altLang="en-US" dirty="0">
              <a:solidFill>
                <a:schemeClr val="tx1"/>
              </a:solidFill>
              <a:latin typeface="Calibri" panose="020F0502020204030204" pitchFamily="34" charset="0"/>
              <a:ea typeface="新細明體" charset="-120"/>
              <a:cs typeface="Calibri" panose="020F0502020204030204" pitchFamily="34" charset="0"/>
            </a:endParaRPr>
          </a:p>
        </p:txBody>
      </p:sp>
      <p:pic>
        <p:nvPicPr>
          <p:cNvPr id="2" name="图片 1"/>
          <p:cNvPicPr>
            <a:picLocks noChangeAspect="1"/>
          </p:cNvPicPr>
          <p:nvPr/>
        </p:nvPicPr>
        <p:blipFill>
          <a:blip r:embed="rId3"/>
          <a:stretch>
            <a:fillRect/>
          </a:stretch>
        </p:blipFill>
        <p:spPr>
          <a:xfrm>
            <a:off x="1524002" y="3161417"/>
            <a:ext cx="299847" cy="1733303"/>
          </a:xfrm>
          <a:prstGeom prst="rect">
            <a:avLst/>
          </a:prstGeom>
        </p:spPr>
      </p:pic>
      <p:sp>
        <p:nvSpPr>
          <p:cNvPr id="4" name="矩形 3"/>
          <p:cNvSpPr/>
          <p:nvPr/>
        </p:nvSpPr>
        <p:spPr>
          <a:xfrm>
            <a:off x="1661557" y="3191675"/>
            <a:ext cx="1800045" cy="369332"/>
          </a:xfrm>
          <a:prstGeom prst="rect">
            <a:avLst/>
          </a:prstGeom>
        </p:spPr>
        <p:txBody>
          <a:bodyPr wrap="none">
            <a:spAutoFit/>
          </a:bodyPr>
          <a:lstStyle/>
          <a:p>
            <a:pPr algn="ctr"/>
            <a:r>
              <a:rPr kumimoji="0" lang="en-US" altLang="zh-CN" b="1" dirty="0" smtClean="0">
                <a:latin typeface="Calibri" panose="020F0502020204030204" pitchFamily="34" charset="0"/>
                <a:cs typeface="Calibri" panose="020F0502020204030204" pitchFamily="34" charset="0"/>
              </a:rPr>
              <a:t>Layer Movement</a:t>
            </a:r>
            <a:endParaRPr kumimoji="0" lang="zh-CN" altLang="en-US" b="1" dirty="0">
              <a:latin typeface="Calibri" panose="020F0502020204030204" pitchFamily="34" charset="0"/>
              <a:cs typeface="Calibri" panose="020F0502020204030204" pitchFamily="34" charset="0"/>
            </a:endParaRPr>
          </a:p>
        </p:txBody>
      </p:sp>
      <p:sp>
        <p:nvSpPr>
          <p:cNvPr id="35" name="矩形 34"/>
          <p:cNvSpPr/>
          <p:nvPr/>
        </p:nvSpPr>
        <p:spPr>
          <a:xfrm>
            <a:off x="1662552" y="3637207"/>
            <a:ext cx="1984710" cy="369332"/>
          </a:xfrm>
          <a:prstGeom prst="rect">
            <a:avLst/>
          </a:prstGeom>
        </p:spPr>
        <p:txBody>
          <a:bodyPr wrap="none">
            <a:spAutoFit/>
          </a:bodyPr>
          <a:lstStyle/>
          <a:p>
            <a:pPr algn="ctr"/>
            <a:r>
              <a:rPr kumimoji="0" lang="en-US" altLang="zh-CN" b="1" dirty="0" smtClean="0">
                <a:latin typeface="Calibri" panose="020F0502020204030204" pitchFamily="34" charset="0"/>
                <a:cs typeface="Calibri" panose="020F0502020204030204" pitchFamily="34" charset="0"/>
              </a:rPr>
              <a:t>Header Movement</a:t>
            </a:r>
            <a:endParaRPr kumimoji="0" lang="zh-CN" altLang="en-US" b="1" dirty="0">
              <a:latin typeface="Calibri" panose="020F0502020204030204" pitchFamily="34" charset="0"/>
              <a:cs typeface="Calibri" panose="020F0502020204030204" pitchFamily="34" charset="0"/>
            </a:endParaRPr>
          </a:p>
        </p:txBody>
      </p:sp>
      <p:sp>
        <p:nvSpPr>
          <p:cNvPr id="36" name="矩形 35"/>
          <p:cNvSpPr/>
          <p:nvPr/>
        </p:nvSpPr>
        <p:spPr>
          <a:xfrm>
            <a:off x="1684242" y="4054782"/>
            <a:ext cx="1760290" cy="369332"/>
          </a:xfrm>
          <a:prstGeom prst="rect">
            <a:avLst/>
          </a:prstGeom>
        </p:spPr>
        <p:txBody>
          <a:bodyPr wrap="none">
            <a:spAutoFit/>
          </a:bodyPr>
          <a:lstStyle/>
          <a:p>
            <a:pPr algn="ctr"/>
            <a:r>
              <a:rPr kumimoji="0" lang="en-US" altLang="zh-CN" b="1" dirty="0" smtClean="0">
                <a:latin typeface="Calibri" panose="020F0502020204030204" pitchFamily="34" charset="0"/>
                <a:cs typeface="Calibri" panose="020F0502020204030204" pitchFamily="34" charset="0"/>
              </a:rPr>
              <a:t>Axial Movement</a:t>
            </a:r>
            <a:endParaRPr kumimoji="0" lang="zh-CN" altLang="en-US" b="1" dirty="0">
              <a:latin typeface="Calibri" panose="020F0502020204030204" pitchFamily="34" charset="0"/>
              <a:cs typeface="Calibri" panose="020F0502020204030204" pitchFamily="34" charset="0"/>
            </a:endParaRPr>
          </a:p>
        </p:txBody>
      </p:sp>
      <p:sp>
        <p:nvSpPr>
          <p:cNvPr id="37" name="矩形 36"/>
          <p:cNvSpPr/>
          <p:nvPr/>
        </p:nvSpPr>
        <p:spPr>
          <a:xfrm>
            <a:off x="1655114" y="4503054"/>
            <a:ext cx="2334806" cy="369332"/>
          </a:xfrm>
          <a:prstGeom prst="rect">
            <a:avLst/>
          </a:prstGeom>
        </p:spPr>
        <p:txBody>
          <a:bodyPr wrap="none">
            <a:spAutoFit/>
          </a:bodyPr>
          <a:lstStyle/>
          <a:p>
            <a:pPr algn="ctr"/>
            <a:r>
              <a:rPr kumimoji="0" lang="en-US" altLang="zh-CN" b="1" dirty="0" smtClean="0">
                <a:latin typeface="Calibri" panose="020F0502020204030204" pitchFamily="34" charset="0"/>
                <a:cs typeface="Calibri" panose="020F0502020204030204" pitchFamily="34" charset="0"/>
              </a:rPr>
              <a:t>Directional Movement</a:t>
            </a:r>
            <a:endParaRPr kumimoji="0" lang="zh-CN" altLang="en-US" b="1" dirty="0">
              <a:latin typeface="Calibri" panose="020F0502020204030204" pitchFamily="34" charset="0"/>
              <a:cs typeface="Calibri" panose="020F0502020204030204" pitchFamily="34" charset="0"/>
            </a:endParaRPr>
          </a:p>
        </p:txBody>
      </p:sp>
      <p:sp>
        <p:nvSpPr>
          <p:cNvPr id="6" name="矩形 5"/>
          <p:cNvSpPr/>
          <p:nvPr/>
        </p:nvSpPr>
        <p:spPr>
          <a:xfrm>
            <a:off x="1143000" y="2006025"/>
            <a:ext cx="1698094" cy="584775"/>
          </a:xfrm>
          <a:prstGeom prst="rect">
            <a:avLst/>
          </a:prstGeom>
        </p:spPr>
        <p:txBody>
          <a:bodyPr wrap="none">
            <a:spAutoFit/>
          </a:bodyPr>
          <a:lstStyle/>
          <a:p>
            <a:pPr algn="ctr"/>
            <a:r>
              <a:rPr kumimoji="0" lang="en-US" altLang="zh-CN" sz="3200" b="1" dirty="0" smtClean="0">
                <a:latin typeface="Calibri" panose="020F0502020204030204" pitchFamily="34" charset="0"/>
                <a:cs typeface="Calibri" panose="020F0502020204030204" pitchFamily="34" charset="0"/>
              </a:rPr>
              <a:t>Category</a:t>
            </a:r>
            <a:endParaRPr kumimoji="0" lang="zh-CN" altLang="en-US" sz="3200" b="1" dirty="0">
              <a:latin typeface="Calibri" panose="020F0502020204030204" pitchFamily="34" charset="0"/>
              <a:cs typeface="Calibri" panose="020F0502020204030204" pitchFamily="34" charset="0"/>
            </a:endParaRPr>
          </a:p>
        </p:txBody>
      </p:sp>
      <p:sp>
        <p:nvSpPr>
          <p:cNvPr id="47" name="矩形 46"/>
          <p:cNvSpPr/>
          <p:nvPr/>
        </p:nvSpPr>
        <p:spPr>
          <a:xfrm>
            <a:off x="5410200" y="2000770"/>
            <a:ext cx="2303644" cy="584775"/>
          </a:xfrm>
          <a:prstGeom prst="rect">
            <a:avLst/>
          </a:prstGeom>
        </p:spPr>
        <p:txBody>
          <a:bodyPr wrap="none">
            <a:spAutoFit/>
          </a:bodyPr>
          <a:lstStyle/>
          <a:p>
            <a:pPr algn="ctr"/>
            <a:r>
              <a:rPr kumimoji="0" lang="en-US" altLang="zh-CN" sz="3200" b="1" dirty="0" smtClean="0">
                <a:latin typeface="Calibri" panose="020F0502020204030204" pitchFamily="34" charset="0"/>
                <a:cs typeface="Calibri" panose="020F0502020204030204" pitchFamily="34" charset="0"/>
              </a:rPr>
              <a:t>Relationship</a:t>
            </a:r>
            <a:endParaRPr kumimoji="0" lang="zh-CN" altLang="en-US" b="1" dirty="0">
              <a:latin typeface="Calibri" panose="020F0502020204030204" pitchFamily="34" charset="0"/>
              <a:cs typeface="Calibri" panose="020F0502020204030204" pitchFamily="34" charset="0"/>
            </a:endParaRPr>
          </a:p>
        </p:txBody>
      </p:sp>
      <p:sp>
        <p:nvSpPr>
          <p:cNvPr id="48" name="圆角矩形 47"/>
          <p:cNvSpPr/>
          <p:nvPr/>
        </p:nvSpPr>
        <p:spPr>
          <a:xfrm>
            <a:off x="5833810" y="4503054"/>
            <a:ext cx="1880033" cy="813026"/>
          </a:xfrm>
          <a:prstGeom prst="roundRect">
            <a:avLst>
              <a:gd name="adj" fmla="val 0"/>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2" name="组合 51"/>
          <p:cNvGrpSpPr/>
          <p:nvPr/>
        </p:nvGrpSpPr>
        <p:grpSpPr>
          <a:xfrm>
            <a:off x="1219200" y="125391"/>
            <a:ext cx="861852" cy="880988"/>
            <a:chOff x="914400" y="1914420"/>
            <a:chExt cx="1488650" cy="1438380"/>
          </a:xfrm>
        </p:grpSpPr>
        <p:sp>
          <p:nvSpPr>
            <p:cNvPr id="53" name="椭圆 52"/>
            <p:cNvSpPr/>
            <p:nvPr/>
          </p:nvSpPr>
          <p:spPr>
            <a:xfrm>
              <a:off x="914400" y="1914420"/>
              <a:ext cx="1488650" cy="1438380"/>
            </a:xfrm>
            <a:prstGeom prst="ellipse">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4" name="图片 5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4721" y="2285152"/>
              <a:ext cx="1391435" cy="762848"/>
            </a:xfrm>
            <a:prstGeom prst="rect">
              <a:avLst/>
            </a:prstGeom>
          </p:spPr>
        </p:pic>
      </p:grpSp>
      <p:sp>
        <p:nvSpPr>
          <p:cNvPr id="56" name="椭圆 55"/>
          <p:cNvSpPr/>
          <p:nvPr/>
        </p:nvSpPr>
        <p:spPr>
          <a:xfrm>
            <a:off x="4114800" y="128019"/>
            <a:ext cx="861852" cy="880988"/>
          </a:xfrm>
          <a:prstGeom prst="ellipse">
            <a:avLst/>
          </a:prstGeom>
          <a:solidFill>
            <a:schemeClr val="accent5">
              <a:lumMod val="20000"/>
              <a:lumOff val="80000"/>
            </a:schemeClr>
          </a:solid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7" name="图片 5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40447" y="291927"/>
            <a:ext cx="629800" cy="555519"/>
          </a:xfrm>
          <a:prstGeom prst="rect">
            <a:avLst/>
          </a:prstGeom>
        </p:spPr>
      </p:pic>
      <p:grpSp>
        <p:nvGrpSpPr>
          <p:cNvPr id="58" name="组合 57"/>
          <p:cNvGrpSpPr/>
          <p:nvPr/>
        </p:nvGrpSpPr>
        <p:grpSpPr>
          <a:xfrm>
            <a:off x="7113531" y="125391"/>
            <a:ext cx="861852" cy="880988"/>
            <a:chOff x="6732531" y="1676400"/>
            <a:chExt cx="1706617" cy="1676400"/>
          </a:xfrm>
        </p:grpSpPr>
        <p:sp>
          <p:nvSpPr>
            <p:cNvPr id="59" name="椭圆 58"/>
            <p:cNvSpPr/>
            <p:nvPr/>
          </p:nvSpPr>
          <p:spPr>
            <a:xfrm>
              <a:off x="6732531" y="1676400"/>
              <a:ext cx="1706617" cy="1676400"/>
            </a:xfrm>
            <a:prstGeom prst="ellipse">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0" name="图片 5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34200" y="1905000"/>
              <a:ext cx="1358199" cy="1365424"/>
            </a:xfrm>
            <a:prstGeom prst="rect">
              <a:avLst/>
            </a:prstGeom>
          </p:spPr>
        </p:pic>
      </p:grpSp>
      <p:cxnSp>
        <p:nvCxnSpPr>
          <p:cNvPr id="61" name="直接连接符 60"/>
          <p:cNvCxnSpPr>
            <a:stCxn id="53" idx="6"/>
            <a:endCxn id="56" idx="2"/>
          </p:cNvCxnSpPr>
          <p:nvPr/>
        </p:nvCxnSpPr>
        <p:spPr>
          <a:xfrm>
            <a:off x="2081052" y="565885"/>
            <a:ext cx="2033748" cy="2628"/>
          </a:xfrm>
          <a:prstGeom prst="line">
            <a:avLst/>
          </a:prstGeom>
          <a:ln w="38100">
            <a:solidFill>
              <a:srgbClr val="7030A0"/>
            </a:solidFill>
            <a:prstDash val="sysDot"/>
          </a:ln>
        </p:spPr>
        <p:style>
          <a:lnRef idx="1">
            <a:schemeClr val="accent1"/>
          </a:lnRef>
          <a:fillRef idx="0">
            <a:schemeClr val="accent1"/>
          </a:fillRef>
          <a:effectRef idx="0">
            <a:schemeClr val="accent1"/>
          </a:effectRef>
          <a:fontRef idx="minor">
            <a:schemeClr val="tx1"/>
          </a:fontRef>
        </p:style>
      </p:cxnSp>
      <p:cxnSp>
        <p:nvCxnSpPr>
          <p:cNvPr id="62" name="直接连接符 61"/>
          <p:cNvCxnSpPr>
            <a:stCxn id="56" idx="6"/>
            <a:endCxn id="59" idx="2"/>
          </p:cNvCxnSpPr>
          <p:nvPr/>
        </p:nvCxnSpPr>
        <p:spPr>
          <a:xfrm flipV="1">
            <a:off x="4976652" y="565885"/>
            <a:ext cx="2136879" cy="2628"/>
          </a:xfrm>
          <a:prstGeom prst="line">
            <a:avLst/>
          </a:prstGeom>
          <a:ln w="38100">
            <a:solidFill>
              <a:srgbClr val="7030A0"/>
            </a:solidFill>
            <a:prstDash val="sysDot"/>
          </a:ln>
        </p:spPr>
        <p:style>
          <a:lnRef idx="1">
            <a:schemeClr val="accent1"/>
          </a:lnRef>
          <a:fillRef idx="0">
            <a:schemeClr val="accent1"/>
          </a:fillRef>
          <a:effectRef idx="0">
            <a:schemeClr val="accent1"/>
          </a:effectRef>
          <a:fontRef idx="minor">
            <a:schemeClr val="tx1"/>
          </a:fontRef>
        </p:style>
      </p:cxnSp>
      <p:sp>
        <p:nvSpPr>
          <p:cNvPr id="64" name="矩形 63"/>
          <p:cNvSpPr/>
          <p:nvPr/>
        </p:nvSpPr>
        <p:spPr>
          <a:xfrm>
            <a:off x="3415249" y="1242431"/>
            <a:ext cx="2260953" cy="319438"/>
          </a:xfrm>
          <a:prstGeom prst="rect">
            <a:avLst/>
          </a:prstGeom>
          <a:solidFill>
            <a:schemeClr val="bg1"/>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US" altLang="zh-CN" sz="2000" dirty="0" smtClean="0">
                <a:solidFill>
                  <a:srgbClr val="7030A0"/>
                </a:solidFill>
                <a:latin typeface="Calibri" panose="020F0502020204030204" pitchFamily="34" charset="0"/>
                <a:ea typeface="新細明體" charset="-120"/>
                <a:cs typeface="Calibri" panose="020F0502020204030204" pitchFamily="34" charset="0"/>
              </a:rPr>
              <a:t>Primitive Operation</a:t>
            </a:r>
            <a:endParaRPr kumimoji="0" lang="zh-CN" altLang="en-US" sz="2000" dirty="0">
              <a:solidFill>
                <a:srgbClr val="7030A0"/>
              </a:solidFill>
              <a:latin typeface="Calibri" panose="020F0502020204030204" pitchFamily="34" charset="0"/>
              <a:ea typeface="新細明體" charset="-120"/>
              <a:cs typeface="Calibri" panose="020F0502020204030204" pitchFamily="34" charset="0"/>
            </a:endParaRPr>
          </a:p>
        </p:txBody>
      </p:sp>
      <p:cxnSp>
        <p:nvCxnSpPr>
          <p:cNvPr id="65" name="直接箭头连接符 64"/>
          <p:cNvCxnSpPr>
            <a:stCxn id="56" idx="4"/>
            <a:endCxn id="64" idx="0"/>
          </p:cNvCxnSpPr>
          <p:nvPr/>
        </p:nvCxnSpPr>
        <p:spPr>
          <a:xfrm>
            <a:off x="4545726" y="1009007"/>
            <a:ext cx="0" cy="233424"/>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65003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additive="base">
                                        <p:cTn id="7" dur="500" fill="hold"/>
                                        <p:tgtEl>
                                          <p:spTgt spid="48"/>
                                        </p:tgtEl>
                                        <p:attrNameLst>
                                          <p:attrName>ppt_x</p:attrName>
                                        </p:attrNameLst>
                                      </p:cBhvr>
                                      <p:tavLst>
                                        <p:tav tm="0">
                                          <p:val>
                                            <p:strVal val="0-#ppt_w/2"/>
                                          </p:val>
                                        </p:tav>
                                        <p:tav tm="100000">
                                          <p:val>
                                            <p:strVal val="#ppt_x"/>
                                          </p:val>
                                        </p:tav>
                                      </p:tavLst>
                                    </p:anim>
                                    <p:anim calcmode="lin" valueType="num">
                                      <p:cBhvr additive="base">
                                        <p:cTn id="8" dur="500" fill="hold"/>
                                        <p:tgtEl>
                                          <p:spTgt spid="4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圆角矩形 62"/>
          <p:cNvSpPr/>
          <p:nvPr/>
        </p:nvSpPr>
        <p:spPr>
          <a:xfrm>
            <a:off x="4755364" y="2577224"/>
            <a:ext cx="4007636" cy="546976"/>
          </a:xfrm>
          <a:prstGeom prst="round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pic>
        <p:nvPicPr>
          <p:cNvPr id="6" name="图片 5"/>
          <p:cNvPicPr>
            <a:picLocks noChangeAspect="1"/>
          </p:cNvPicPr>
          <p:nvPr/>
        </p:nvPicPr>
        <p:blipFill>
          <a:blip r:embed="rId2"/>
          <a:stretch>
            <a:fillRect/>
          </a:stretch>
        </p:blipFill>
        <p:spPr>
          <a:xfrm>
            <a:off x="150823" y="3200400"/>
            <a:ext cx="3652623" cy="2346478"/>
          </a:xfrm>
          <a:prstGeom prst="rect">
            <a:avLst/>
          </a:prstGeom>
        </p:spPr>
      </p:pic>
      <p:sp>
        <p:nvSpPr>
          <p:cNvPr id="25" name="矩形 24"/>
          <p:cNvSpPr/>
          <p:nvPr/>
        </p:nvSpPr>
        <p:spPr>
          <a:xfrm>
            <a:off x="74875" y="2617540"/>
            <a:ext cx="3735125" cy="461665"/>
          </a:xfrm>
          <a:prstGeom prst="rect">
            <a:avLst/>
          </a:prstGeom>
        </p:spPr>
        <p:txBody>
          <a:bodyPr wrap="none">
            <a:spAutoFit/>
          </a:bodyPr>
          <a:lstStyle/>
          <a:p>
            <a:pPr algn="ctr"/>
            <a:r>
              <a:rPr kumimoji="0" lang="en-US" altLang="zh-CN" sz="2400" b="1" i="1" u="sng" dirty="0" smtClean="0">
                <a:latin typeface="Calibri" panose="020F0502020204030204" pitchFamily="34" charset="0"/>
                <a:cs typeface="Calibri" panose="020F0502020204030204" pitchFamily="34" charset="0"/>
              </a:rPr>
              <a:t>Separate</a:t>
            </a:r>
            <a:r>
              <a:rPr kumimoji="0" lang="en-US" altLang="zh-CN" sz="2400" b="1" dirty="0" smtClean="0">
                <a:latin typeface="Calibri" panose="020F0502020204030204" pitchFamily="34" charset="0"/>
                <a:cs typeface="Calibri" panose="020F0502020204030204" pitchFamily="34" charset="0"/>
              </a:rPr>
              <a:t> belt-pulley system</a:t>
            </a:r>
            <a:endParaRPr kumimoji="0" lang="zh-CN" altLang="en-US" sz="2400" b="1" dirty="0">
              <a:latin typeface="Calibri" panose="020F0502020204030204" pitchFamily="34" charset="0"/>
              <a:cs typeface="Calibri" panose="020F0502020204030204" pitchFamily="34" charset="0"/>
            </a:endParaRPr>
          </a:p>
        </p:txBody>
      </p:sp>
      <p:sp>
        <p:nvSpPr>
          <p:cNvPr id="26" name="矩形 25"/>
          <p:cNvSpPr/>
          <p:nvPr/>
        </p:nvSpPr>
        <p:spPr>
          <a:xfrm>
            <a:off x="147955" y="3505200"/>
            <a:ext cx="1680845" cy="369332"/>
          </a:xfrm>
          <a:prstGeom prst="rect">
            <a:avLst/>
          </a:prstGeom>
          <a:solidFill>
            <a:srgbClr val="00FC00"/>
          </a:solidFill>
        </p:spPr>
        <p:txBody>
          <a:bodyPr wrap="none">
            <a:spAutoFit/>
          </a:bodyPr>
          <a:lstStyle/>
          <a:p>
            <a:pPr algn="ctr"/>
            <a:r>
              <a:rPr kumimoji="0" lang="en-US" altLang="zh-CN" b="1" dirty="0" smtClean="0">
                <a:latin typeface="Calibri" panose="020F0502020204030204" pitchFamily="34" charset="0"/>
                <a:cs typeface="Calibri" panose="020F0502020204030204" pitchFamily="34" charset="0"/>
              </a:rPr>
              <a:t>X Pulley System</a:t>
            </a:r>
            <a:endParaRPr kumimoji="0" lang="zh-CN" altLang="en-US" b="1" dirty="0">
              <a:latin typeface="Calibri" panose="020F0502020204030204" pitchFamily="34" charset="0"/>
              <a:cs typeface="Calibri" panose="020F0502020204030204" pitchFamily="34" charset="0"/>
            </a:endParaRPr>
          </a:p>
        </p:txBody>
      </p:sp>
      <p:sp>
        <p:nvSpPr>
          <p:cNvPr id="28" name="矩形 27"/>
          <p:cNvSpPr/>
          <p:nvPr/>
        </p:nvSpPr>
        <p:spPr>
          <a:xfrm>
            <a:off x="2129155" y="4191000"/>
            <a:ext cx="1680845" cy="369332"/>
          </a:xfrm>
          <a:prstGeom prst="rect">
            <a:avLst/>
          </a:prstGeom>
          <a:solidFill>
            <a:srgbClr val="00FC00"/>
          </a:solidFill>
        </p:spPr>
        <p:txBody>
          <a:bodyPr wrap="none">
            <a:spAutoFit/>
          </a:bodyPr>
          <a:lstStyle/>
          <a:p>
            <a:pPr algn="ctr"/>
            <a:r>
              <a:rPr kumimoji="0" lang="en-US" altLang="zh-CN" b="1" dirty="0" smtClean="0">
                <a:latin typeface="Calibri" panose="020F0502020204030204" pitchFamily="34" charset="0"/>
                <a:cs typeface="Calibri" panose="020F0502020204030204" pitchFamily="34" charset="0"/>
              </a:rPr>
              <a:t>Y Pulley System</a:t>
            </a:r>
            <a:endParaRPr kumimoji="0" lang="zh-CN" altLang="en-US" b="1" dirty="0">
              <a:latin typeface="Calibri" panose="020F0502020204030204" pitchFamily="34" charset="0"/>
              <a:cs typeface="Calibri" panose="020F0502020204030204" pitchFamily="34" charset="0"/>
            </a:endParaRPr>
          </a:p>
        </p:txBody>
      </p:sp>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2971800"/>
            <a:ext cx="3999323" cy="983465"/>
          </a:xfrm>
          <a:prstGeom prst="rect">
            <a:avLst/>
          </a:prstGeom>
        </p:spPr>
      </p:pic>
      <p:sp>
        <p:nvSpPr>
          <p:cNvPr id="46" name="矩形 45"/>
          <p:cNvSpPr/>
          <p:nvPr/>
        </p:nvSpPr>
        <p:spPr>
          <a:xfrm>
            <a:off x="4724713" y="2590800"/>
            <a:ext cx="4098045" cy="461665"/>
          </a:xfrm>
          <a:prstGeom prst="rect">
            <a:avLst/>
          </a:prstGeom>
        </p:spPr>
        <p:txBody>
          <a:bodyPr wrap="none">
            <a:spAutoFit/>
          </a:bodyPr>
          <a:lstStyle/>
          <a:p>
            <a:pPr algn="ctr"/>
            <a:r>
              <a:rPr kumimoji="0" lang="en-US" altLang="zh-CN" sz="2400" b="1" i="1" u="sng" dirty="0" smtClean="0">
                <a:solidFill>
                  <a:schemeClr val="bg1"/>
                </a:solidFill>
                <a:latin typeface="Calibri" panose="020F0502020204030204" pitchFamily="34" charset="0"/>
                <a:cs typeface="Calibri" panose="020F0502020204030204" pitchFamily="34" charset="0"/>
              </a:rPr>
              <a:t>Different</a:t>
            </a:r>
            <a:r>
              <a:rPr kumimoji="0" lang="en-US" altLang="zh-CN" sz="2400" b="1" dirty="0" smtClean="0">
                <a:solidFill>
                  <a:schemeClr val="bg1"/>
                </a:solidFill>
                <a:latin typeface="Calibri" panose="020F0502020204030204" pitchFamily="34" charset="0"/>
                <a:cs typeface="Calibri" panose="020F0502020204030204" pitchFamily="34" charset="0"/>
              </a:rPr>
              <a:t> acoustic side channel</a:t>
            </a:r>
            <a:endParaRPr kumimoji="0" lang="zh-CN" altLang="en-US" sz="2400" b="1" dirty="0">
              <a:solidFill>
                <a:schemeClr val="bg1"/>
              </a:solidFill>
              <a:latin typeface="Calibri" panose="020F0502020204030204" pitchFamily="34" charset="0"/>
              <a:cs typeface="Calibri" panose="020F0502020204030204" pitchFamily="34" charset="0"/>
            </a:endParaRPr>
          </a:p>
        </p:txBody>
      </p:sp>
      <p:sp>
        <p:nvSpPr>
          <p:cNvPr id="12" name="右大括号 11"/>
          <p:cNvSpPr/>
          <p:nvPr/>
        </p:nvSpPr>
        <p:spPr>
          <a:xfrm rot="5400000">
            <a:off x="5327447" y="3350637"/>
            <a:ext cx="228600" cy="1143000"/>
          </a:xfrm>
          <a:prstGeom prst="rightBrace">
            <a:avLst/>
          </a:prstGeom>
          <a:ln w="28575">
            <a:solidFill>
              <a:srgbClr val="0000F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47" name="矩形 46"/>
          <p:cNvSpPr/>
          <p:nvPr/>
        </p:nvSpPr>
        <p:spPr>
          <a:xfrm>
            <a:off x="4375942" y="4038600"/>
            <a:ext cx="2131610" cy="400110"/>
          </a:xfrm>
          <a:prstGeom prst="rect">
            <a:avLst/>
          </a:prstGeom>
        </p:spPr>
        <p:txBody>
          <a:bodyPr wrap="none">
            <a:spAutoFit/>
          </a:bodyPr>
          <a:lstStyle/>
          <a:p>
            <a:pPr algn="ctr"/>
            <a:r>
              <a:rPr kumimoji="0" lang="en-US" altLang="zh-CN" sz="2000" b="1" dirty="0" smtClean="0">
                <a:solidFill>
                  <a:srgbClr val="0000F2"/>
                </a:solidFill>
                <a:latin typeface="Calibri" panose="020F0502020204030204" pitchFamily="34" charset="0"/>
                <a:cs typeface="Calibri" panose="020F0502020204030204" pitchFamily="34" charset="0"/>
              </a:rPr>
              <a:t>X Axial Movement</a:t>
            </a:r>
            <a:endParaRPr kumimoji="0" lang="zh-CN" altLang="en-US" sz="2000" b="1" dirty="0">
              <a:solidFill>
                <a:srgbClr val="0000F2"/>
              </a:solidFill>
              <a:latin typeface="Calibri" panose="020F0502020204030204" pitchFamily="34" charset="0"/>
              <a:cs typeface="Calibri" panose="020F0502020204030204" pitchFamily="34" charset="0"/>
            </a:endParaRPr>
          </a:p>
        </p:txBody>
      </p:sp>
      <p:sp>
        <p:nvSpPr>
          <p:cNvPr id="48" name="右大括号 47"/>
          <p:cNvSpPr/>
          <p:nvPr/>
        </p:nvSpPr>
        <p:spPr>
          <a:xfrm rot="5400000">
            <a:off x="7714661" y="3027376"/>
            <a:ext cx="228600" cy="1789522"/>
          </a:xfrm>
          <a:prstGeom prst="rightBrace">
            <a:avLst/>
          </a:prstGeom>
          <a:ln w="28575">
            <a:solidFill>
              <a:srgbClr val="0000F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49" name="矩形 48"/>
          <p:cNvSpPr/>
          <p:nvPr/>
        </p:nvSpPr>
        <p:spPr>
          <a:xfrm>
            <a:off x="6785043" y="4038600"/>
            <a:ext cx="2139625" cy="400110"/>
          </a:xfrm>
          <a:prstGeom prst="rect">
            <a:avLst/>
          </a:prstGeom>
        </p:spPr>
        <p:txBody>
          <a:bodyPr wrap="none">
            <a:spAutoFit/>
          </a:bodyPr>
          <a:lstStyle/>
          <a:p>
            <a:pPr algn="ctr"/>
            <a:r>
              <a:rPr kumimoji="0" lang="en-US" altLang="zh-CN" sz="2000" b="1" dirty="0" smtClean="0">
                <a:solidFill>
                  <a:srgbClr val="0000F2"/>
                </a:solidFill>
                <a:latin typeface="Calibri" panose="020F0502020204030204" pitchFamily="34" charset="0"/>
                <a:cs typeface="Calibri" panose="020F0502020204030204" pitchFamily="34" charset="0"/>
              </a:rPr>
              <a:t>Y Axial Movement</a:t>
            </a:r>
            <a:endParaRPr kumimoji="0" lang="zh-CN" altLang="en-US" sz="2000" b="1" dirty="0">
              <a:solidFill>
                <a:srgbClr val="0000F2"/>
              </a:solidFill>
              <a:latin typeface="Calibri" panose="020F0502020204030204" pitchFamily="34" charset="0"/>
              <a:cs typeface="Calibri" panose="020F0502020204030204" pitchFamily="34" charset="0"/>
            </a:endParaRPr>
          </a:p>
        </p:txBody>
      </p:sp>
      <p:grpSp>
        <p:nvGrpSpPr>
          <p:cNvPr id="29" name="组合 28"/>
          <p:cNvGrpSpPr/>
          <p:nvPr/>
        </p:nvGrpSpPr>
        <p:grpSpPr>
          <a:xfrm>
            <a:off x="1219200" y="125391"/>
            <a:ext cx="861852" cy="880988"/>
            <a:chOff x="914400" y="1914420"/>
            <a:chExt cx="1488650" cy="1438380"/>
          </a:xfrm>
        </p:grpSpPr>
        <p:sp>
          <p:nvSpPr>
            <p:cNvPr id="30" name="椭圆 29"/>
            <p:cNvSpPr/>
            <p:nvPr/>
          </p:nvSpPr>
          <p:spPr>
            <a:xfrm>
              <a:off x="914400" y="1914420"/>
              <a:ext cx="1488650" cy="1438380"/>
            </a:xfrm>
            <a:prstGeom prst="ellipse">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0" name="图片 4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4721" y="2285152"/>
              <a:ext cx="1391435" cy="762848"/>
            </a:xfrm>
            <a:prstGeom prst="rect">
              <a:avLst/>
            </a:prstGeom>
          </p:spPr>
        </p:pic>
      </p:grpSp>
      <p:grpSp>
        <p:nvGrpSpPr>
          <p:cNvPr id="51" name="组合 50"/>
          <p:cNvGrpSpPr/>
          <p:nvPr/>
        </p:nvGrpSpPr>
        <p:grpSpPr>
          <a:xfrm>
            <a:off x="4114800" y="128019"/>
            <a:ext cx="861852" cy="880988"/>
            <a:chOff x="3699641" y="1679028"/>
            <a:chExt cx="1706617" cy="1676400"/>
          </a:xfrm>
          <a:solidFill>
            <a:schemeClr val="accent5">
              <a:lumMod val="20000"/>
              <a:lumOff val="80000"/>
            </a:schemeClr>
          </a:solidFill>
        </p:grpSpPr>
        <p:sp>
          <p:nvSpPr>
            <p:cNvPr id="52" name="椭圆 51"/>
            <p:cNvSpPr/>
            <p:nvPr/>
          </p:nvSpPr>
          <p:spPr>
            <a:xfrm>
              <a:off x="3699641" y="1679028"/>
              <a:ext cx="1706617" cy="1676400"/>
            </a:xfrm>
            <a:prstGeom prst="ellipse">
              <a:avLst/>
            </a:prstGeom>
            <a:grp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3" name="图片 5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48443" y="1990923"/>
              <a:ext cx="1247113" cy="1057077"/>
            </a:xfrm>
            <a:prstGeom prst="rect">
              <a:avLst/>
            </a:prstGeom>
            <a:grpFill/>
          </p:spPr>
        </p:pic>
      </p:grpSp>
      <p:grpSp>
        <p:nvGrpSpPr>
          <p:cNvPr id="54" name="组合 53"/>
          <p:cNvGrpSpPr/>
          <p:nvPr/>
        </p:nvGrpSpPr>
        <p:grpSpPr>
          <a:xfrm>
            <a:off x="7113531" y="125391"/>
            <a:ext cx="861852" cy="880988"/>
            <a:chOff x="6732531" y="1676400"/>
            <a:chExt cx="1706617" cy="1676400"/>
          </a:xfrm>
        </p:grpSpPr>
        <p:sp>
          <p:nvSpPr>
            <p:cNvPr id="55" name="椭圆 54"/>
            <p:cNvSpPr/>
            <p:nvPr/>
          </p:nvSpPr>
          <p:spPr>
            <a:xfrm>
              <a:off x="6732531" y="1676400"/>
              <a:ext cx="1706617" cy="1676400"/>
            </a:xfrm>
            <a:prstGeom prst="ellipse">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6" name="图片 5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34200" y="1905000"/>
              <a:ext cx="1358199" cy="1365424"/>
            </a:xfrm>
            <a:prstGeom prst="rect">
              <a:avLst/>
            </a:prstGeom>
          </p:spPr>
        </p:pic>
      </p:grpSp>
      <p:cxnSp>
        <p:nvCxnSpPr>
          <p:cNvPr id="57" name="直接连接符 56"/>
          <p:cNvCxnSpPr>
            <a:stCxn id="30" idx="6"/>
            <a:endCxn id="52" idx="2"/>
          </p:cNvCxnSpPr>
          <p:nvPr/>
        </p:nvCxnSpPr>
        <p:spPr>
          <a:xfrm>
            <a:off x="2081052" y="565885"/>
            <a:ext cx="2033748" cy="2628"/>
          </a:xfrm>
          <a:prstGeom prst="line">
            <a:avLst/>
          </a:prstGeom>
          <a:ln w="38100">
            <a:solidFill>
              <a:srgbClr val="7030A0"/>
            </a:solidFill>
            <a:prstDash val="sysDot"/>
          </a:ln>
        </p:spPr>
        <p:style>
          <a:lnRef idx="1">
            <a:schemeClr val="accent1"/>
          </a:lnRef>
          <a:fillRef idx="0">
            <a:schemeClr val="accent1"/>
          </a:fillRef>
          <a:effectRef idx="0">
            <a:schemeClr val="accent1"/>
          </a:effectRef>
          <a:fontRef idx="minor">
            <a:schemeClr val="tx1"/>
          </a:fontRef>
        </p:style>
      </p:cxnSp>
      <p:cxnSp>
        <p:nvCxnSpPr>
          <p:cNvPr id="58" name="直接连接符 57"/>
          <p:cNvCxnSpPr>
            <a:stCxn id="52" idx="6"/>
            <a:endCxn id="55" idx="2"/>
          </p:cNvCxnSpPr>
          <p:nvPr/>
        </p:nvCxnSpPr>
        <p:spPr>
          <a:xfrm flipV="1">
            <a:off x="4976652" y="565885"/>
            <a:ext cx="2136879" cy="2628"/>
          </a:xfrm>
          <a:prstGeom prst="line">
            <a:avLst/>
          </a:prstGeom>
          <a:ln w="38100">
            <a:solidFill>
              <a:srgbClr val="7030A0"/>
            </a:solidFill>
            <a:prstDash val="sysDot"/>
          </a:ln>
        </p:spPr>
        <p:style>
          <a:lnRef idx="1">
            <a:schemeClr val="accent1"/>
          </a:lnRef>
          <a:fillRef idx="0">
            <a:schemeClr val="accent1"/>
          </a:fillRef>
          <a:effectRef idx="0">
            <a:schemeClr val="accent1"/>
          </a:effectRef>
          <a:fontRef idx="minor">
            <a:schemeClr val="tx1"/>
          </a:fontRef>
        </p:style>
      </p:cxnSp>
      <p:sp>
        <p:nvSpPr>
          <p:cNvPr id="59" name="矩形 58"/>
          <p:cNvSpPr/>
          <p:nvPr/>
        </p:nvSpPr>
        <p:spPr>
          <a:xfrm>
            <a:off x="3415248" y="1224141"/>
            <a:ext cx="2260953" cy="319438"/>
          </a:xfrm>
          <a:prstGeom prst="rect">
            <a:avLst/>
          </a:prstGeom>
          <a:solidFill>
            <a:schemeClr val="accent5">
              <a:lumMod val="20000"/>
              <a:lumOff val="80000"/>
            </a:schemeClr>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US" altLang="zh-CN" sz="2000" dirty="0" smtClean="0">
                <a:solidFill>
                  <a:srgbClr val="7030A0"/>
                </a:solidFill>
                <a:latin typeface="Calibri" panose="020F0502020204030204" pitchFamily="34" charset="0"/>
                <a:ea typeface="新細明體" charset="-120"/>
                <a:cs typeface="Calibri" panose="020F0502020204030204" pitchFamily="34" charset="0"/>
              </a:rPr>
              <a:t>Primitive Operation</a:t>
            </a:r>
            <a:endParaRPr kumimoji="0" lang="zh-CN" altLang="en-US" sz="2000" dirty="0">
              <a:solidFill>
                <a:srgbClr val="7030A0"/>
              </a:solidFill>
              <a:latin typeface="Calibri" panose="020F0502020204030204" pitchFamily="34" charset="0"/>
              <a:ea typeface="新細明體" charset="-120"/>
              <a:cs typeface="Calibri" panose="020F0502020204030204" pitchFamily="34" charset="0"/>
            </a:endParaRPr>
          </a:p>
        </p:txBody>
      </p:sp>
      <p:cxnSp>
        <p:nvCxnSpPr>
          <p:cNvPr id="60" name="直接箭头连接符 59"/>
          <p:cNvCxnSpPr>
            <a:stCxn id="52" idx="4"/>
            <a:endCxn id="59" idx="0"/>
          </p:cNvCxnSpPr>
          <p:nvPr/>
        </p:nvCxnSpPr>
        <p:spPr>
          <a:xfrm flipH="1">
            <a:off x="4545725" y="1009007"/>
            <a:ext cx="1" cy="215134"/>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61" name="矩形 60"/>
          <p:cNvSpPr/>
          <p:nvPr/>
        </p:nvSpPr>
        <p:spPr>
          <a:xfrm>
            <a:off x="2983624" y="1757107"/>
            <a:ext cx="3124200" cy="319438"/>
          </a:xfrm>
          <a:prstGeom prst="rect">
            <a:avLst/>
          </a:prstGeom>
          <a:solidFill>
            <a:schemeClr val="bg1"/>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US" altLang="zh-CN" sz="2000" dirty="0" smtClean="0">
                <a:solidFill>
                  <a:srgbClr val="7030A0"/>
                </a:solidFill>
                <a:latin typeface="Calibri" panose="020F0502020204030204" pitchFamily="34" charset="0"/>
                <a:cs typeface="Calibri" panose="020F0502020204030204" pitchFamily="34" charset="0"/>
              </a:rPr>
              <a:t>Axial Movement </a:t>
            </a:r>
            <a:r>
              <a:rPr kumimoji="0" lang="en-US" altLang="zh-CN" sz="2000" dirty="0">
                <a:solidFill>
                  <a:srgbClr val="7030A0"/>
                </a:solidFill>
                <a:latin typeface="Calibri" panose="020F0502020204030204" pitchFamily="34" charset="0"/>
                <a:cs typeface="Calibri" panose="020F0502020204030204" pitchFamily="34" charset="0"/>
              </a:rPr>
              <a:t>Prediction</a:t>
            </a:r>
            <a:endParaRPr kumimoji="0" lang="zh-CN" altLang="en-US" sz="2000" dirty="0">
              <a:solidFill>
                <a:srgbClr val="7030A0"/>
              </a:solidFill>
              <a:latin typeface="Calibri" panose="020F0502020204030204" pitchFamily="34" charset="0"/>
              <a:cs typeface="Calibri" panose="020F0502020204030204" pitchFamily="34" charset="0"/>
            </a:endParaRPr>
          </a:p>
        </p:txBody>
      </p:sp>
      <p:cxnSp>
        <p:nvCxnSpPr>
          <p:cNvPr id="62" name="直接箭头连接符 61"/>
          <p:cNvCxnSpPr>
            <a:stCxn id="59" idx="2"/>
            <a:endCxn id="61" idx="0"/>
          </p:cNvCxnSpPr>
          <p:nvPr/>
        </p:nvCxnSpPr>
        <p:spPr>
          <a:xfrm flipH="1">
            <a:off x="4545724" y="1543579"/>
            <a:ext cx="1" cy="213528"/>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pic>
        <p:nvPicPr>
          <p:cNvPr id="5" name="图片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15043" y="4419600"/>
            <a:ext cx="3177159" cy="2237589"/>
          </a:xfrm>
          <a:prstGeom prst="rect">
            <a:avLst/>
          </a:prstGeom>
        </p:spPr>
      </p:pic>
    </p:spTree>
    <p:extLst>
      <p:ext uri="{BB962C8B-B14F-4D97-AF65-F5344CB8AC3E}">
        <p14:creationId xmlns:p14="http://schemas.microsoft.com/office/powerpoint/2010/main" val="32907103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smtClean="0">
                <a:solidFill>
                  <a:schemeClr val="tx1"/>
                </a:solidFill>
              </a:rPr>
              <a:t>3D Printing</a:t>
            </a:r>
            <a:endParaRPr lang="en-US" sz="4400" dirty="0"/>
          </a:p>
        </p:txBody>
      </p:sp>
      <p:sp>
        <p:nvSpPr>
          <p:cNvPr id="3" name="Content Placeholder 2"/>
          <p:cNvSpPr>
            <a:spLocks noGrp="1"/>
          </p:cNvSpPr>
          <p:nvPr>
            <p:ph sz="quarter" idx="1"/>
          </p:nvPr>
        </p:nvSpPr>
        <p:spPr>
          <a:xfrm>
            <a:off x="381000" y="838200"/>
            <a:ext cx="8382000" cy="5641848"/>
          </a:xfrm>
        </p:spPr>
        <p:txBody>
          <a:bodyPr/>
          <a:lstStyle/>
          <a:p>
            <a:pPr marL="685800" lvl="2" indent="0">
              <a:buNone/>
            </a:pPr>
            <a:endParaRPr lang="en-US" sz="4000" dirty="0"/>
          </a:p>
          <a:p>
            <a:endParaRPr lang="en-US" dirty="0"/>
          </a:p>
        </p:txBody>
      </p:sp>
      <p:sp>
        <p:nvSpPr>
          <p:cNvPr id="7" name="Content Placeholder 2"/>
          <p:cNvSpPr txBox="1">
            <a:spLocks/>
          </p:cNvSpPr>
          <p:nvPr/>
        </p:nvSpPr>
        <p:spPr bwMode="auto">
          <a:xfrm>
            <a:off x="406238" y="838200"/>
            <a:ext cx="8382000" cy="564184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19088" indent="-319088" algn="l" rtl="0" eaLnBrk="0" fontAlgn="base" hangingPunct="0">
              <a:spcBef>
                <a:spcPts val="700"/>
              </a:spcBef>
              <a:spcAft>
                <a:spcPct val="0"/>
              </a:spcAft>
              <a:buClr>
                <a:schemeClr val="accent2"/>
              </a:buClr>
              <a:buSzPct val="60000"/>
              <a:buFont typeface="Wingdings" pitchFamily="2" charset="2"/>
              <a:buChar char=""/>
              <a:defRPr sz="2800" b="1" kern="1200">
                <a:solidFill>
                  <a:schemeClr val="tx1"/>
                </a:solidFill>
                <a:latin typeface="Calibri" pitchFamily="34" charset="0"/>
                <a:ea typeface="+mn-ea"/>
                <a:cs typeface="Calibri" pitchFamily="34" charset="0"/>
              </a:defRPr>
            </a:lvl1pPr>
            <a:lvl2pPr marL="639763" indent="-273050" algn="l" rtl="0" eaLnBrk="0" fontAlgn="base" hangingPunct="0">
              <a:spcBef>
                <a:spcPts val="550"/>
              </a:spcBef>
              <a:spcAft>
                <a:spcPct val="0"/>
              </a:spcAft>
              <a:buClr>
                <a:schemeClr val="accent1"/>
              </a:buClr>
              <a:buSzPct val="70000"/>
              <a:buFont typeface="Wingdings 2" pitchFamily="18" charset="2"/>
              <a:buChar char=""/>
              <a:defRPr sz="2400" kern="1200">
                <a:solidFill>
                  <a:schemeClr val="tx1"/>
                </a:solidFill>
                <a:latin typeface="Calibri" pitchFamily="34" charset="0"/>
                <a:ea typeface="+mn-ea"/>
                <a:cs typeface="Calibri" pitchFamily="34" charset="0"/>
              </a:defRPr>
            </a:lvl2pPr>
            <a:lvl3pPr marL="914400" indent="-228600" algn="l" rtl="0" eaLnBrk="0" fontAlgn="base" hangingPunct="0">
              <a:spcBef>
                <a:spcPts val="500"/>
              </a:spcBef>
              <a:spcAft>
                <a:spcPct val="0"/>
              </a:spcAft>
              <a:buClr>
                <a:schemeClr val="accent2"/>
              </a:buClr>
              <a:buSzPct val="75000"/>
              <a:buFont typeface="Wingdings" pitchFamily="2" charset="2"/>
              <a:buChar char=""/>
              <a:defRPr sz="2400" kern="1200">
                <a:solidFill>
                  <a:schemeClr val="tx1"/>
                </a:solidFill>
                <a:latin typeface="Calibri" pitchFamily="34" charset="0"/>
                <a:ea typeface="+mn-ea"/>
                <a:cs typeface="Calibri" pitchFamily="34" charset="0"/>
              </a:defRPr>
            </a:lvl3pPr>
            <a:lvl4pPr marL="1371600" indent="-228600" algn="l" rtl="0" eaLnBrk="0" fontAlgn="base" hangingPunct="0">
              <a:spcBef>
                <a:spcPts val="400"/>
              </a:spcBef>
              <a:spcAft>
                <a:spcPct val="0"/>
              </a:spcAft>
              <a:buClr>
                <a:srgbClr val="9F2936"/>
              </a:buClr>
              <a:buSzPct val="75000"/>
              <a:buFont typeface="Wingdings" pitchFamily="2" charset="2"/>
              <a:buChar char=""/>
              <a:defRPr sz="2000" kern="1200">
                <a:solidFill>
                  <a:schemeClr val="tx1"/>
                </a:solidFill>
                <a:latin typeface="Calibri" pitchFamily="34" charset="0"/>
                <a:ea typeface="+mn-ea"/>
                <a:cs typeface="Calibri" pitchFamily="34" charset="0"/>
              </a:defRPr>
            </a:lvl4pPr>
            <a:lvl5pPr marL="1828800" indent="-228600" algn="l" rtl="0" eaLnBrk="0" fontAlgn="base" hangingPunct="0">
              <a:spcBef>
                <a:spcPts val="400"/>
              </a:spcBef>
              <a:spcAft>
                <a:spcPct val="0"/>
              </a:spcAft>
              <a:buClr>
                <a:srgbClr val="4E8542"/>
              </a:buClr>
              <a:buSzPct val="65000"/>
              <a:buFont typeface="Wingdings" pitchFamily="2" charset="2"/>
              <a:buChar char=""/>
              <a:defRPr sz="2000" kern="1200">
                <a:solidFill>
                  <a:schemeClr val="tx1"/>
                </a:solidFill>
                <a:latin typeface="Calibri" pitchFamily="34" charset="0"/>
                <a:ea typeface="+mn-ea"/>
                <a:cs typeface="Calibri" pitchFamily="34" charset="0"/>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endParaRPr kumimoji="0" lang="en-US" dirty="0" smtClean="0"/>
          </a:p>
          <a:p>
            <a:endParaRPr kumimoji="0" lang="en-US" dirty="0" smtClean="0"/>
          </a:p>
        </p:txBody>
      </p:sp>
      <p:sp>
        <p:nvSpPr>
          <p:cNvPr id="6" name="矩形 5"/>
          <p:cNvSpPr/>
          <p:nvPr/>
        </p:nvSpPr>
        <p:spPr>
          <a:xfrm>
            <a:off x="360232" y="1792976"/>
            <a:ext cx="2367956" cy="584775"/>
          </a:xfrm>
          <a:prstGeom prst="rect">
            <a:avLst/>
          </a:prstGeom>
        </p:spPr>
        <p:txBody>
          <a:bodyPr wrap="none">
            <a:spAutoFit/>
          </a:bodyPr>
          <a:lstStyle/>
          <a:p>
            <a:r>
              <a:rPr kumimoji="0" lang="en-US" altLang="zh-CN" sz="3200" dirty="0" smtClean="0">
                <a:latin typeface="Calibri" panose="020F0502020204030204" pitchFamily="34" charset="0"/>
                <a:cs typeface="Calibri" panose="020F0502020204030204" pitchFamily="34" charset="0"/>
              </a:rPr>
              <a:t>Cyber Design</a:t>
            </a:r>
            <a:endParaRPr lang="zh-CN" altLang="en-US" sz="3200" dirty="0">
              <a:latin typeface="Calibri" panose="020F0502020204030204" pitchFamily="34" charset="0"/>
              <a:cs typeface="Calibri" panose="020F0502020204030204" pitchFamily="34" charset="0"/>
            </a:endParaRPr>
          </a:p>
        </p:txBody>
      </p:sp>
      <p:grpSp>
        <p:nvGrpSpPr>
          <p:cNvPr id="11" name="组合 10"/>
          <p:cNvGrpSpPr/>
          <p:nvPr/>
        </p:nvGrpSpPr>
        <p:grpSpPr>
          <a:xfrm>
            <a:off x="178326" y="2278842"/>
            <a:ext cx="2895600" cy="2554224"/>
            <a:chOff x="-228600" y="1981200"/>
            <a:chExt cx="3983883" cy="3505200"/>
          </a:xfrm>
        </p:grpSpPr>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1981200"/>
              <a:ext cx="3983883" cy="3505200"/>
            </a:xfrm>
            <a:prstGeom prst="rect">
              <a:avLst/>
            </a:prstGeom>
          </p:spPr>
        </p:pic>
        <p:pic>
          <p:nvPicPr>
            <p:cNvPr id="9" name="图片 8"/>
            <p:cNvPicPr>
              <a:picLocks noChangeAspect="1"/>
            </p:cNvPicPr>
            <p:nvPr/>
          </p:nvPicPr>
          <p:blipFill>
            <a:blip r:embed="rId3"/>
            <a:stretch>
              <a:fillRect/>
            </a:stretch>
          </p:blipFill>
          <p:spPr>
            <a:xfrm>
              <a:off x="1066800" y="2819400"/>
              <a:ext cx="1167675" cy="1450241"/>
            </a:xfrm>
            <a:prstGeom prst="rect">
              <a:avLst/>
            </a:prstGeom>
          </p:spPr>
        </p:pic>
      </p:grpSp>
      <p:pic>
        <p:nvPicPr>
          <p:cNvPr id="10" name="图片 9"/>
          <p:cNvPicPr>
            <a:picLocks noChangeAspect="1"/>
          </p:cNvPicPr>
          <p:nvPr/>
        </p:nvPicPr>
        <p:blipFill>
          <a:blip r:embed="rId4"/>
          <a:stretch>
            <a:fillRect/>
          </a:stretch>
        </p:blipFill>
        <p:spPr>
          <a:xfrm>
            <a:off x="6949386" y="2819400"/>
            <a:ext cx="1353291" cy="1577752"/>
          </a:xfrm>
          <a:prstGeom prst="rect">
            <a:avLst/>
          </a:prstGeom>
        </p:spPr>
      </p:pic>
      <p:pic>
        <p:nvPicPr>
          <p:cNvPr id="4" name="图片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89994" y="2528737"/>
            <a:ext cx="2318670" cy="2054434"/>
          </a:xfrm>
          <a:prstGeom prst="rect">
            <a:avLst/>
          </a:prstGeom>
        </p:spPr>
      </p:pic>
      <p:sp>
        <p:nvSpPr>
          <p:cNvPr id="12" name="矩形 11"/>
          <p:cNvSpPr/>
          <p:nvPr/>
        </p:nvSpPr>
        <p:spPr>
          <a:xfrm>
            <a:off x="3645139" y="1792976"/>
            <a:ext cx="2043573" cy="584775"/>
          </a:xfrm>
          <a:prstGeom prst="rect">
            <a:avLst/>
          </a:prstGeom>
        </p:spPr>
        <p:txBody>
          <a:bodyPr wrap="none">
            <a:spAutoFit/>
          </a:bodyPr>
          <a:lstStyle/>
          <a:p>
            <a:r>
              <a:rPr kumimoji="0" lang="en-US" altLang="zh-CN" sz="3200" dirty="0" smtClean="0">
                <a:latin typeface="Calibri" panose="020F0502020204030204" pitchFamily="34" charset="0"/>
                <a:cs typeface="Calibri" panose="020F0502020204030204" pitchFamily="34" charset="0"/>
              </a:rPr>
              <a:t>3D Printing</a:t>
            </a:r>
            <a:endParaRPr lang="zh-CN" altLang="en-US" sz="3200" dirty="0">
              <a:latin typeface="Calibri" panose="020F0502020204030204" pitchFamily="34" charset="0"/>
              <a:cs typeface="Calibri" panose="020F0502020204030204" pitchFamily="34" charset="0"/>
            </a:endParaRPr>
          </a:p>
        </p:txBody>
      </p:sp>
      <p:sp>
        <p:nvSpPr>
          <p:cNvPr id="13" name="矩形 12"/>
          <p:cNvSpPr/>
          <p:nvPr/>
        </p:nvSpPr>
        <p:spPr>
          <a:xfrm>
            <a:off x="6370010" y="1792975"/>
            <a:ext cx="2697790" cy="584775"/>
          </a:xfrm>
          <a:prstGeom prst="rect">
            <a:avLst/>
          </a:prstGeom>
        </p:spPr>
        <p:txBody>
          <a:bodyPr wrap="none">
            <a:spAutoFit/>
          </a:bodyPr>
          <a:lstStyle/>
          <a:p>
            <a:r>
              <a:rPr kumimoji="0" lang="en-US" altLang="zh-CN" sz="3200" dirty="0" smtClean="0">
                <a:latin typeface="Calibri" panose="020F0502020204030204" pitchFamily="34" charset="0"/>
                <a:cs typeface="Calibri" panose="020F0502020204030204" pitchFamily="34" charset="0"/>
              </a:rPr>
              <a:t>Physical Object</a:t>
            </a:r>
            <a:endParaRPr lang="zh-CN" altLang="en-US" sz="3200" dirty="0">
              <a:latin typeface="Calibri" panose="020F0502020204030204" pitchFamily="34" charset="0"/>
              <a:cs typeface="Calibri" panose="020F0502020204030204" pitchFamily="34" charset="0"/>
            </a:endParaRPr>
          </a:p>
        </p:txBody>
      </p:sp>
      <p:sp>
        <p:nvSpPr>
          <p:cNvPr id="14" name="Down Arrow 12"/>
          <p:cNvSpPr/>
          <p:nvPr/>
        </p:nvSpPr>
        <p:spPr>
          <a:xfrm rot="16200000">
            <a:off x="2861964" y="3197908"/>
            <a:ext cx="304800" cy="685800"/>
          </a:xfrm>
          <a:prstGeom prst="downArrow">
            <a:avLst/>
          </a:prstGeom>
          <a:solidFill>
            <a:srgbClr val="00B0F0"/>
          </a:solidFill>
          <a:ln>
            <a:noFill/>
          </a:ln>
          <a:effectLst>
            <a:glow rad="139700">
              <a:schemeClr val="accent2">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5" name="Down Arrow 12"/>
          <p:cNvSpPr/>
          <p:nvPr/>
        </p:nvSpPr>
        <p:spPr>
          <a:xfrm rot="16200000">
            <a:off x="6073086" y="3191998"/>
            <a:ext cx="304800" cy="685800"/>
          </a:xfrm>
          <a:prstGeom prst="downArrow">
            <a:avLst/>
          </a:prstGeom>
          <a:solidFill>
            <a:srgbClr val="00B0F0"/>
          </a:solidFill>
          <a:ln>
            <a:noFill/>
          </a:ln>
          <a:effectLst>
            <a:glow rad="139700">
              <a:schemeClr val="accent2">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pic>
        <p:nvPicPr>
          <p:cNvPr id="16" name="图片 15"/>
          <p:cNvPicPr>
            <a:picLocks noChangeAspect="1"/>
          </p:cNvPicPr>
          <p:nvPr/>
        </p:nvPicPr>
        <p:blipFill>
          <a:blip r:embed="rId6"/>
          <a:stretch>
            <a:fillRect/>
          </a:stretch>
        </p:blipFill>
        <p:spPr>
          <a:xfrm>
            <a:off x="6699826" y="2638004"/>
            <a:ext cx="2038159" cy="1835899"/>
          </a:xfrm>
          <a:prstGeom prst="rect">
            <a:avLst/>
          </a:prstGeom>
        </p:spPr>
      </p:pic>
    </p:spTree>
    <p:extLst>
      <p:ext uri="{BB962C8B-B14F-4D97-AF65-F5344CB8AC3E}">
        <p14:creationId xmlns:p14="http://schemas.microsoft.com/office/powerpoint/2010/main" val="19025703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a:blip r:embed="rId2"/>
          <a:stretch>
            <a:fillRect/>
          </a:stretch>
        </p:blipFill>
        <p:spPr>
          <a:xfrm>
            <a:off x="4684985" y="2518077"/>
            <a:ext cx="3849415" cy="3882723"/>
          </a:xfrm>
          <a:prstGeom prst="rect">
            <a:avLst/>
          </a:prstGeom>
        </p:spPr>
      </p:pic>
      <p:sp>
        <p:nvSpPr>
          <p:cNvPr id="34" name="矩形 33"/>
          <p:cNvSpPr/>
          <p:nvPr/>
        </p:nvSpPr>
        <p:spPr>
          <a:xfrm>
            <a:off x="381000" y="3678093"/>
            <a:ext cx="1143002" cy="62279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US" altLang="zh-CN" dirty="0" smtClean="0">
                <a:solidFill>
                  <a:schemeClr val="tx1"/>
                </a:solidFill>
                <a:latin typeface="Calibri" panose="020F0502020204030204" pitchFamily="34" charset="0"/>
                <a:ea typeface="新細明體" charset="-120"/>
                <a:cs typeface="Calibri" panose="020F0502020204030204" pitchFamily="34" charset="0"/>
              </a:rPr>
              <a:t>Primitive Operation</a:t>
            </a:r>
            <a:endParaRPr kumimoji="0" lang="zh-CN" altLang="en-US" dirty="0">
              <a:solidFill>
                <a:schemeClr val="tx1"/>
              </a:solidFill>
              <a:latin typeface="Calibri" panose="020F0502020204030204" pitchFamily="34" charset="0"/>
              <a:ea typeface="新細明體" charset="-120"/>
              <a:cs typeface="Calibri" panose="020F0502020204030204" pitchFamily="34" charset="0"/>
            </a:endParaRPr>
          </a:p>
        </p:txBody>
      </p:sp>
      <p:pic>
        <p:nvPicPr>
          <p:cNvPr id="2" name="图片 1"/>
          <p:cNvPicPr>
            <a:picLocks noChangeAspect="1"/>
          </p:cNvPicPr>
          <p:nvPr/>
        </p:nvPicPr>
        <p:blipFill>
          <a:blip r:embed="rId3"/>
          <a:stretch>
            <a:fillRect/>
          </a:stretch>
        </p:blipFill>
        <p:spPr>
          <a:xfrm>
            <a:off x="1524002" y="3161417"/>
            <a:ext cx="299847" cy="1733303"/>
          </a:xfrm>
          <a:prstGeom prst="rect">
            <a:avLst/>
          </a:prstGeom>
        </p:spPr>
      </p:pic>
      <p:sp>
        <p:nvSpPr>
          <p:cNvPr id="4" name="矩形 3"/>
          <p:cNvSpPr/>
          <p:nvPr/>
        </p:nvSpPr>
        <p:spPr>
          <a:xfrm>
            <a:off x="1661557" y="3191675"/>
            <a:ext cx="1800045" cy="369332"/>
          </a:xfrm>
          <a:prstGeom prst="rect">
            <a:avLst/>
          </a:prstGeom>
        </p:spPr>
        <p:txBody>
          <a:bodyPr wrap="none">
            <a:spAutoFit/>
          </a:bodyPr>
          <a:lstStyle/>
          <a:p>
            <a:pPr algn="ctr"/>
            <a:r>
              <a:rPr kumimoji="0" lang="en-US" altLang="zh-CN" b="1" dirty="0" smtClean="0">
                <a:latin typeface="Calibri" panose="020F0502020204030204" pitchFamily="34" charset="0"/>
                <a:cs typeface="Calibri" panose="020F0502020204030204" pitchFamily="34" charset="0"/>
              </a:rPr>
              <a:t>Layer Movement</a:t>
            </a:r>
            <a:endParaRPr kumimoji="0" lang="zh-CN" altLang="en-US" b="1" dirty="0">
              <a:latin typeface="Calibri" panose="020F0502020204030204" pitchFamily="34" charset="0"/>
              <a:cs typeface="Calibri" panose="020F0502020204030204" pitchFamily="34" charset="0"/>
            </a:endParaRPr>
          </a:p>
        </p:txBody>
      </p:sp>
      <p:sp>
        <p:nvSpPr>
          <p:cNvPr id="35" name="矩形 34"/>
          <p:cNvSpPr/>
          <p:nvPr/>
        </p:nvSpPr>
        <p:spPr>
          <a:xfrm>
            <a:off x="1662552" y="3637207"/>
            <a:ext cx="1984710" cy="369332"/>
          </a:xfrm>
          <a:prstGeom prst="rect">
            <a:avLst/>
          </a:prstGeom>
        </p:spPr>
        <p:txBody>
          <a:bodyPr wrap="none">
            <a:spAutoFit/>
          </a:bodyPr>
          <a:lstStyle/>
          <a:p>
            <a:pPr algn="ctr"/>
            <a:r>
              <a:rPr kumimoji="0" lang="en-US" altLang="zh-CN" b="1" dirty="0" smtClean="0">
                <a:latin typeface="Calibri" panose="020F0502020204030204" pitchFamily="34" charset="0"/>
                <a:cs typeface="Calibri" panose="020F0502020204030204" pitchFamily="34" charset="0"/>
              </a:rPr>
              <a:t>Header Movement</a:t>
            </a:r>
            <a:endParaRPr kumimoji="0" lang="zh-CN" altLang="en-US" b="1" dirty="0">
              <a:latin typeface="Calibri" panose="020F0502020204030204" pitchFamily="34" charset="0"/>
              <a:cs typeface="Calibri" panose="020F0502020204030204" pitchFamily="34" charset="0"/>
            </a:endParaRPr>
          </a:p>
        </p:txBody>
      </p:sp>
      <p:sp>
        <p:nvSpPr>
          <p:cNvPr id="36" name="矩形 35"/>
          <p:cNvSpPr/>
          <p:nvPr/>
        </p:nvSpPr>
        <p:spPr>
          <a:xfrm>
            <a:off x="1684242" y="4054782"/>
            <a:ext cx="1760290" cy="369332"/>
          </a:xfrm>
          <a:prstGeom prst="rect">
            <a:avLst/>
          </a:prstGeom>
        </p:spPr>
        <p:txBody>
          <a:bodyPr wrap="none">
            <a:spAutoFit/>
          </a:bodyPr>
          <a:lstStyle/>
          <a:p>
            <a:pPr algn="ctr"/>
            <a:r>
              <a:rPr kumimoji="0" lang="en-US" altLang="zh-CN" b="1" dirty="0" smtClean="0">
                <a:latin typeface="Calibri" panose="020F0502020204030204" pitchFamily="34" charset="0"/>
                <a:cs typeface="Calibri" panose="020F0502020204030204" pitchFamily="34" charset="0"/>
              </a:rPr>
              <a:t>Axial Movement</a:t>
            </a:r>
            <a:endParaRPr kumimoji="0" lang="zh-CN" altLang="en-US" b="1" dirty="0">
              <a:latin typeface="Calibri" panose="020F0502020204030204" pitchFamily="34" charset="0"/>
              <a:cs typeface="Calibri" panose="020F0502020204030204" pitchFamily="34" charset="0"/>
            </a:endParaRPr>
          </a:p>
        </p:txBody>
      </p:sp>
      <p:sp>
        <p:nvSpPr>
          <p:cNvPr id="37" name="矩形 36"/>
          <p:cNvSpPr/>
          <p:nvPr/>
        </p:nvSpPr>
        <p:spPr>
          <a:xfrm>
            <a:off x="1655114" y="4503054"/>
            <a:ext cx="2334806" cy="369332"/>
          </a:xfrm>
          <a:prstGeom prst="rect">
            <a:avLst/>
          </a:prstGeom>
        </p:spPr>
        <p:txBody>
          <a:bodyPr wrap="none">
            <a:spAutoFit/>
          </a:bodyPr>
          <a:lstStyle/>
          <a:p>
            <a:pPr algn="ctr"/>
            <a:r>
              <a:rPr kumimoji="0" lang="en-US" altLang="zh-CN" b="1" dirty="0" smtClean="0">
                <a:latin typeface="Calibri" panose="020F0502020204030204" pitchFamily="34" charset="0"/>
                <a:cs typeface="Calibri" panose="020F0502020204030204" pitchFamily="34" charset="0"/>
              </a:rPr>
              <a:t>Directional Movement</a:t>
            </a:r>
            <a:endParaRPr kumimoji="0" lang="zh-CN" altLang="en-US" b="1" dirty="0">
              <a:latin typeface="Calibri" panose="020F0502020204030204" pitchFamily="34" charset="0"/>
              <a:cs typeface="Calibri" panose="020F0502020204030204" pitchFamily="34" charset="0"/>
            </a:endParaRPr>
          </a:p>
        </p:txBody>
      </p:sp>
      <p:sp>
        <p:nvSpPr>
          <p:cNvPr id="6" name="矩形 5"/>
          <p:cNvSpPr/>
          <p:nvPr/>
        </p:nvSpPr>
        <p:spPr>
          <a:xfrm>
            <a:off x="1143000" y="2006025"/>
            <a:ext cx="1698094" cy="584775"/>
          </a:xfrm>
          <a:prstGeom prst="rect">
            <a:avLst/>
          </a:prstGeom>
        </p:spPr>
        <p:txBody>
          <a:bodyPr wrap="none">
            <a:spAutoFit/>
          </a:bodyPr>
          <a:lstStyle/>
          <a:p>
            <a:pPr algn="ctr"/>
            <a:r>
              <a:rPr kumimoji="0" lang="en-US" altLang="zh-CN" sz="3200" b="1" dirty="0" smtClean="0">
                <a:latin typeface="Calibri" panose="020F0502020204030204" pitchFamily="34" charset="0"/>
                <a:cs typeface="Calibri" panose="020F0502020204030204" pitchFamily="34" charset="0"/>
              </a:rPr>
              <a:t>Category</a:t>
            </a:r>
            <a:endParaRPr kumimoji="0" lang="zh-CN" altLang="en-US" sz="3200" b="1" dirty="0">
              <a:latin typeface="Calibri" panose="020F0502020204030204" pitchFamily="34" charset="0"/>
              <a:cs typeface="Calibri" panose="020F0502020204030204" pitchFamily="34" charset="0"/>
            </a:endParaRPr>
          </a:p>
        </p:txBody>
      </p:sp>
      <p:sp>
        <p:nvSpPr>
          <p:cNvPr id="47" name="矩形 46"/>
          <p:cNvSpPr/>
          <p:nvPr/>
        </p:nvSpPr>
        <p:spPr>
          <a:xfrm>
            <a:off x="5410200" y="2000770"/>
            <a:ext cx="2303644" cy="584775"/>
          </a:xfrm>
          <a:prstGeom prst="rect">
            <a:avLst/>
          </a:prstGeom>
        </p:spPr>
        <p:txBody>
          <a:bodyPr wrap="none">
            <a:spAutoFit/>
          </a:bodyPr>
          <a:lstStyle/>
          <a:p>
            <a:pPr algn="ctr"/>
            <a:r>
              <a:rPr kumimoji="0" lang="en-US" altLang="zh-CN" sz="3200" b="1" dirty="0" smtClean="0">
                <a:latin typeface="Calibri" panose="020F0502020204030204" pitchFamily="34" charset="0"/>
                <a:cs typeface="Calibri" panose="020F0502020204030204" pitchFamily="34" charset="0"/>
              </a:rPr>
              <a:t>Relationship</a:t>
            </a:r>
            <a:endParaRPr kumimoji="0" lang="zh-CN" altLang="en-US" b="1" dirty="0">
              <a:latin typeface="Calibri" panose="020F0502020204030204" pitchFamily="34" charset="0"/>
              <a:cs typeface="Calibri" panose="020F0502020204030204" pitchFamily="34" charset="0"/>
            </a:endParaRPr>
          </a:p>
        </p:txBody>
      </p:sp>
      <p:sp>
        <p:nvSpPr>
          <p:cNvPr id="48" name="圆角矩形 47"/>
          <p:cNvSpPr/>
          <p:nvPr/>
        </p:nvSpPr>
        <p:spPr>
          <a:xfrm>
            <a:off x="5305493" y="3149374"/>
            <a:ext cx="2847907" cy="736826"/>
          </a:xfrm>
          <a:prstGeom prst="roundRect">
            <a:avLst>
              <a:gd name="adj" fmla="val 0"/>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2" name="组合 51"/>
          <p:cNvGrpSpPr/>
          <p:nvPr/>
        </p:nvGrpSpPr>
        <p:grpSpPr>
          <a:xfrm>
            <a:off x="1219200" y="125391"/>
            <a:ext cx="861852" cy="880988"/>
            <a:chOff x="914400" y="1914420"/>
            <a:chExt cx="1488650" cy="1438380"/>
          </a:xfrm>
        </p:grpSpPr>
        <p:sp>
          <p:nvSpPr>
            <p:cNvPr id="53" name="椭圆 52"/>
            <p:cNvSpPr/>
            <p:nvPr/>
          </p:nvSpPr>
          <p:spPr>
            <a:xfrm>
              <a:off x="914400" y="1914420"/>
              <a:ext cx="1488650" cy="1438380"/>
            </a:xfrm>
            <a:prstGeom prst="ellipse">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4" name="图片 5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4721" y="2285152"/>
              <a:ext cx="1391435" cy="762848"/>
            </a:xfrm>
            <a:prstGeom prst="rect">
              <a:avLst/>
            </a:prstGeom>
          </p:spPr>
        </p:pic>
      </p:grpSp>
      <p:sp>
        <p:nvSpPr>
          <p:cNvPr id="56" name="椭圆 55"/>
          <p:cNvSpPr/>
          <p:nvPr/>
        </p:nvSpPr>
        <p:spPr>
          <a:xfrm>
            <a:off x="4114800" y="128019"/>
            <a:ext cx="861852" cy="880988"/>
          </a:xfrm>
          <a:prstGeom prst="ellipse">
            <a:avLst/>
          </a:prstGeom>
          <a:solidFill>
            <a:schemeClr val="accent5">
              <a:lumMod val="20000"/>
              <a:lumOff val="80000"/>
            </a:schemeClr>
          </a:solid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7" name="图片 5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40447" y="291927"/>
            <a:ext cx="629800" cy="555519"/>
          </a:xfrm>
          <a:prstGeom prst="rect">
            <a:avLst/>
          </a:prstGeom>
        </p:spPr>
      </p:pic>
      <p:grpSp>
        <p:nvGrpSpPr>
          <p:cNvPr id="58" name="组合 57"/>
          <p:cNvGrpSpPr/>
          <p:nvPr/>
        </p:nvGrpSpPr>
        <p:grpSpPr>
          <a:xfrm>
            <a:off x="7113531" y="125391"/>
            <a:ext cx="861852" cy="880988"/>
            <a:chOff x="6732531" y="1676400"/>
            <a:chExt cx="1706617" cy="1676400"/>
          </a:xfrm>
        </p:grpSpPr>
        <p:sp>
          <p:nvSpPr>
            <p:cNvPr id="59" name="椭圆 58"/>
            <p:cNvSpPr/>
            <p:nvPr/>
          </p:nvSpPr>
          <p:spPr>
            <a:xfrm>
              <a:off x="6732531" y="1676400"/>
              <a:ext cx="1706617" cy="1676400"/>
            </a:xfrm>
            <a:prstGeom prst="ellipse">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0" name="图片 5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34200" y="1905000"/>
              <a:ext cx="1358199" cy="1365424"/>
            </a:xfrm>
            <a:prstGeom prst="rect">
              <a:avLst/>
            </a:prstGeom>
          </p:spPr>
        </p:pic>
      </p:grpSp>
      <p:cxnSp>
        <p:nvCxnSpPr>
          <p:cNvPr id="61" name="直接连接符 60"/>
          <p:cNvCxnSpPr>
            <a:stCxn id="53" idx="6"/>
            <a:endCxn id="56" idx="2"/>
          </p:cNvCxnSpPr>
          <p:nvPr/>
        </p:nvCxnSpPr>
        <p:spPr>
          <a:xfrm>
            <a:off x="2081052" y="565885"/>
            <a:ext cx="2033748" cy="2628"/>
          </a:xfrm>
          <a:prstGeom prst="line">
            <a:avLst/>
          </a:prstGeom>
          <a:ln w="38100">
            <a:solidFill>
              <a:srgbClr val="7030A0"/>
            </a:solidFill>
            <a:prstDash val="sysDot"/>
          </a:ln>
        </p:spPr>
        <p:style>
          <a:lnRef idx="1">
            <a:schemeClr val="accent1"/>
          </a:lnRef>
          <a:fillRef idx="0">
            <a:schemeClr val="accent1"/>
          </a:fillRef>
          <a:effectRef idx="0">
            <a:schemeClr val="accent1"/>
          </a:effectRef>
          <a:fontRef idx="minor">
            <a:schemeClr val="tx1"/>
          </a:fontRef>
        </p:style>
      </p:cxnSp>
      <p:cxnSp>
        <p:nvCxnSpPr>
          <p:cNvPr id="62" name="直接连接符 61"/>
          <p:cNvCxnSpPr>
            <a:stCxn id="56" idx="6"/>
            <a:endCxn id="59" idx="2"/>
          </p:cNvCxnSpPr>
          <p:nvPr/>
        </p:nvCxnSpPr>
        <p:spPr>
          <a:xfrm flipV="1">
            <a:off x="4976652" y="565885"/>
            <a:ext cx="2136879" cy="2628"/>
          </a:xfrm>
          <a:prstGeom prst="line">
            <a:avLst/>
          </a:prstGeom>
          <a:ln w="38100">
            <a:solidFill>
              <a:srgbClr val="7030A0"/>
            </a:solidFill>
            <a:prstDash val="sysDot"/>
          </a:ln>
        </p:spPr>
        <p:style>
          <a:lnRef idx="1">
            <a:schemeClr val="accent1"/>
          </a:lnRef>
          <a:fillRef idx="0">
            <a:schemeClr val="accent1"/>
          </a:fillRef>
          <a:effectRef idx="0">
            <a:schemeClr val="accent1"/>
          </a:effectRef>
          <a:fontRef idx="minor">
            <a:schemeClr val="tx1"/>
          </a:fontRef>
        </p:style>
      </p:cxnSp>
      <p:sp>
        <p:nvSpPr>
          <p:cNvPr id="64" name="矩形 63"/>
          <p:cNvSpPr/>
          <p:nvPr/>
        </p:nvSpPr>
        <p:spPr>
          <a:xfrm>
            <a:off x="3415249" y="1242431"/>
            <a:ext cx="2260953" cy="319438"/>
          </a:xfrm>
          <a:prstGeom prst="rect">
            <a:avLst/>
          </a:prstGeom>
          <a:solidFill>
            <a:schemeClr val="bg1"/>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US" altLang="zh-CN" sz="2000" dirty="0" smtClean="0">
                <a:solidFill>
                  <a:srgbClr val="7030A0"/>
                </a:solidFill>
                <a:latin typeface="Calibri" panose="020F0502020204030204" pitchFamily="34" charset="0"/>
                <a:ea typeface="新細明體" charset="-120"/>
                <a:cs typeface="Calibri" panose="020F0502020204030204" pitchFamily="34" charset="0"/>
              </a:rPr>
              <a:t>Primitive Operation</a:t>
            </a:r>
            <a:endParaRPr kumimoji="0" lang="zh-CN" altLang="en-US" sz="2000" dirty="0">
              <a:solidFill>
                <a:srgbClr val="7030A0"/>
              </a:solidFill>
              <a:latin typeface="Calibri" panose="020F0502020204030204" pitchFamily="34" charset="0"/>
              <a:ea typeface="新細明體" charset="-120"/>
              <a:cs typeface="Calibri" panose="020F0502020204030204" pitchFamily="34" charset="0"/>
            </a:endParaRPr>
          </a:p>
        </p:txBody>
      </p:sp>
      <p:cxnSp>
        <p:nvCxnSpPr>
          <p:cNvPr id="65" name="直接箭头连接符 64"/>
          <p:cNvCxnSpPr>
            <a:stCxn id="56" idx="4"/>
            <a:endCxn id="64" idx="0"/>
          </p:cNvCxnSpPr>
          <p:nvPr/>
        </p:nvCxnSpPr>
        <p:spPr>
          <a:xfrm>
            <a:off x="4545726" y="1009007"/>
            <a:ext cx="0" cy="233424"/>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8987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additive="base">
                                        <p:cTn id="7" dur="500" fill="hold"/>
                                        <p:tgtEl>
                                          <p:spTgt spid="48"/>
                                        </p:tgtEl>
                                        <p:attrNameLst>
                                          <p:attrName>ppt_x</p:attrName>
                                        </p:attrNameLst>
                                      </p:cBhvr>
                                      <p:tavLst>
                                        <p:tav tm="0">
                                          <p:val>
                                            <p:strVal val="0-#ppt_w/2"/>
                                          </p:val>
                                        </p:tav>
                                        <p:tav tm="100000">
                                          <p:val>
                                            <p:strVal val="#ppt_x"/>
                                          </p:val>
                                        </p:tav>
                                      </p:tavLst>
                                    </p:anim>
                                    <p:anim calcmode="lin" valueType="num">
                                      <p:cBhvr additive="base">
                                        <p:cTn id="8" dur="500" fill="hold"/>
                                        <p:tgtEl>
                                          <p:spTgt spid="4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圆角矩形 63"/>
          <p:cNvSpPr/>
          <p:nvPr/>
        </p:nvSpPr>
        <p:spPr>
          <a:xfrm>
            <a:off x="4983964" y="2438400"/>
            <a:ext cx="4007636" cy="914400"/>
          </a:xfrm>
          <a:prstGeom prst="round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25" name="矩形 24"/>
          <p:cNvSpPr/>
          <p:nvPr/>
        </p:nvSpPr>
        <p:spPr>
          <a:xfrm>
            <a:off x="190149" y="2479772"/>
            <a:ext cx="4148987" cy="830997"/>
          </a:xfrm>
          <a:prstGeom prst="rect">
            <a:avLst/>
          </a:prstGeom>
        </p:spPr>
        <p:txBody>
          <a:bodyPr wrap="square">
            <a:spAutoFit/>
          </a:bodyPr>
          <a:lstStyle/>
          <a:p>
            <a:pPr algn="ctr"/>
            <a:r>
              <a:rPr kumimoji="0" lang="en-US" altLang="zh-CN" sz="2400" b="1" i="1" u="sng" dirty="0" smtClean="0">
                <a:latin typeface="Calibri" panose="020F0502020204030204" pitchFamily="34" charset="0"/>
                <a:cs typeface="Calibri" panose="020F0502020204030204" pitchFamily="34" charset="0"/>
              </a:rPr>
              <a:t>Extremely high align speed </a:t>
            </a:r>
            <a:r>
              <a:rPr kumimoji="0" lang="en-US" altLang="zh-CN" sz="2400" b="1" dirty="0" smtClean="0">
                <a:latin typeface="Calibri" panose="020F0502020204030204" pitchFamily="34" charset="0"/>
                <a:cs typeface="Calibri" panose="020F0502020204030204" pitchFamily="34" charset="0"/>
              </a:rPr>
              <a:t>to save time and avoid stringing</a:t>
            </a:r>
            <a:endParaRPr kumimoji="0" lang="zh-CN" altLang="en-US" sz="2400" b="1" dirty="0">
              <a:latin typeface="Calibri" panose="020F0502020204030204" pitchFamily="34" charset="0"/>
              <a:cs typeface="Calibri" panose="020F0502020204030204" pitchFamily="34" charset="0"/>
            </a:endParaRPr>
          </a:p>
        </p:txBody>
      </p:sp>
      <p:sp>
        <p:nvSpPr>
          <p:cNvPr id="46" name="矩形 45"/>
          <p:cNvSpPr/>
          <p:nvPr/>
        </p:nvSpPr>
        <p:spPr>
          <a:xfrm>
            <a:off x="5060747" y="2502764"/>
            <a:ext cx="3778453" cy="830997"/>
          </a:xfrm>
          <a:prstGeom prst="rect">
            <a:avLst/>
          </a:prstGeom>
        </p:spPr>
        <p:txBody>
          <a:bodyPr wrap="square">
            <a:spAutoFit/>
          </a:bodyPr>
          <a:lstStyle/>
          <a:p>
            <a:pPr algn="ctr"/>
            <a:r>
              <a:rPr kumimoji="0" lang="en-US" altLang="zh-CN" sz="2400" b="1" i="1" u="sng" dirty="0" smtClean="0">
                <a:solidFill>
                  <a:schemeClr val="bg1"/>
                </a:solidFill>
                <a:latin typeface="Calibri" panose="020F0502020204030204" pitchFamily="34" charset="0"/>
                <a:cs typeface="Calibri" panose="020F0502020204030204" pitchFamily="34" charset="0"/>
              </a:rPr>
              <a:t>Much higher amplitude </a:t>
            </a:r>
            <a:r>
              <a:rPr kumimoji="0" lang="en-US" altLang="zh-CN" sz="2400" b="1" dirty="0" smtClean="0">
                <a:solidFill>
                  <a:schemeClr val="bg1"/>
                </a:solidFill>
                <a:latin typeface="Calibri" panose="020F0502020204030204" pitchFamily="34" charset="0"/>
                <a:cs typeface="Calibri" panose="020F0502020204030204" pitchFamily="34" charset="0"/>
              </a:rPr>
              <a:t>in acoustic side channel</a:t>
            </a:r>
            <a:endParaRPr kumimoji="0" lang="zh-CN" altLang="en-US" sz="2400" b="1" dirty="0">
              <a:solidFill>
                <a:schemeClr val="bg1"/>
              </a:solidFill>
              <a:latin typeface="Calibri" panose="020F0502020204030204" pitchFamily="34" charset="0"/>
              <a:cs typeface="Calibri" panose="020F0502020204030204" pitchFamily="34" charset="0"/>
            </a:endParaRPr>
          </a:p>
        </p:txBody>
      </p:sp>
      <p:sp>
        <p:nvSpPr>
          <p:cNvPr id="12" name="右大括号 11"/>
          <p:cNvSpPr/>
          <p:nvPr/>
        </p:nvSpPr>
        <p:spPr>
          <a:xfrm rot="5400000">
            <a:off x="5701587" y="4906980"/>
            <a:ext cx="228600" cy="235153"/>
          </a:xfrm>
          <a:prstGeom prst="rightBrace">
            <a:avLst/>
          </a:prstGeom>
          <a:ln w="28575">
            <a:solidFill>
              <a:srgbClr val="0000F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47" name="矩形 46"/>
          <p:cNvSpPr/>
          <p:nvPr/>
        </p:nvSpPr>
        <p:spPr>
          <a:xfrm>
            <a:off x="5264604" y="5391090"/>
            <a:ext cx="1178272" cy="400110"/>
          </a:xfrm>
          <a:prstGeom prst="rect">
            <a:avLst/>
          </a:prstGeom>
        </p:spPr>
        <p:txBody>
          <a:bodyPr wrap="none">
            <a:spAutoFit/>
          </a:bodyPr>
          <a:lstStyle/>
          <a:p>
            <a:pPr algn="ctr"/>
            <a:r>
              <a:rPr kumimoji="0" lang="en-US" altLang="zh-CN" sz="2000" b="1" dirty="0" smtClean="0">
                <a:solidFill>
                  <a:srgbClr val="0000F2"/>
                </a:solidFill>
                <a:latin typeface="Calibri" panose="020F0502020204030204" pitchFamily="34" charset="0"/>
                <a:cs typeface="Calibri" panose="020F0502020204030204" pitchFamily="34" charset="0"/>
              </a:rPr>
              <a:t>Fast align</a:t>
            </a:r>
            <a:endParaRPr kumimoji="0" lang="zh-CN" altLang="en-US" sz="2000" b="1" dirty="0">
              <a:solidFill>
                <a:srgbClr val="0000F2"/>
              </a:solidFill>
              <a:latin typeface="Calibri" panose="020F0502020204030204" pitchFamily="34" charset="0"/>
              <a:cs typeface="Calibri" panose="020F0502020204030204" pitchFamily="34" charset="0"/>
            </a:endParaRPr>
          </a:p>
        </p:txBody>
      </p:sp>
      <p:pic>
        <p:nvPicPr>
          <p:cNvPr id="4" name="图片 3"/>
          <p:cNvPicPr>
            <a:picLocks noChangeAspect="1"/>
          </p:cNvPicPr>
          <p:nvPr/>
        </p:nvPicPr>
        <p:blipFill>
          <a:blip r:embed="rId2"/>
          <a:stretch>
            <a:fillRect/>
          </a:stretch>
        </p:blipFill>
        <p:spPr>
          <a:xfrm>
            <a:off x="296463" y="3310769"/>
            <a:ext cx="3936363" cy="1185031"/>
          </a:xfrm>
          <a:prstGeom prst="rect">
            <a:avLst/>
          </a:prstGeom>
        </p:spPr>
      </p:pic>
      <p:pic>
        <p:nvPicPr>
          <p:cNvPr id="5" name="图片 4"/>
          <p:cNvPicPr>
            <a:picLocks noChangeAspect="1"/>
          </p:cNvPicPr>
          <p:nvPr/>
        </p:nvPicPr>
        <p:blipFill>
          <a:blip r:embed="rId3"/>
          <a:stretch>
            <a:fillRect/>
          </a:stretch>
        </p:blipFill>
        <p:spPr>
          <a:xfrm>
            <a:off x="1478831" y="4648200"/>
            <a:ext cx="1571625" cy="2105025"/>
          </a:xfrm>
          <a:prstGeom prst="rect">
            <a:avLst/>
          </a:prstGeom>
        </p:spPr>
      </p:pic>
      <p:sp>
        <p:nvSpPr>
          <p:cNvPr id="7" name="椭圆 6"/>
          <p:cNvSpPr/>
          <p:nvPr/>
        </p:nvSpPr>
        <p:spPr>
          <a:xfrm>
            <a:off x="2209800" y="6172200"/>
            <a:ext cx="533400"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3060561" y="6254234"/>
            <a:ext cx="1130439" cy="400110"/>
          </a:xfrm>
          <a:prstGeom prst="rect">
            <a:avLst/>
          </a:prstGeom>
        </p:spPr>
        <p:txBody>
          <a:bodyPr wrap="none">
            <a:spAutoFit/>
          </a:bodyPr>
          <a:lstStyle/>
          <a:p>
            <a:pPr algn="ctr"/>
            <a:r>
              <a:rPr kumimoji="0" lang="en-US" altLang="zh-CN" sz="2000" b="1" dirty="0" smtClean="0">
                <a:solidFill>
                  <a:srgbClr val="FF0000"/>
                </a:solidFill>
                <a:latin typeface="Calibri" panose="020F0502020204030204" pitchFamily="34" charset="0"/>
                <a:cs typeface="Calibri" panose="020F0502020204030204" pitchFamily="34" charset="0"/>
              </a:rPr>
              <a:t>Stringing</a:t>
            </a:r>
            <a:endParaRPr kumimoji="0" lang="zh-CN" altLang="en-US" sz="2000" b="1" dirty="0">
              <a:solidFill>
                <a:srgbClr val="FF0000"/>
              </a:solidFill>
              <a:latin typeface="Calibri" panose="020F0502020204030204" pitchFamily="34" charset="0"/>
              <a:cs typeface="Calibri" panose="020F0502020204030204" pitchFamily="34" charset="0"/>
            </a:endParaRPr>
          </a:p>
        </p:txBody>
      </p:sp>
      <p:pic>
        <p:nvPicPr>
          <p:cNvPr id="9" name="图片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43239" y="3447840"/>
            <a:ext cx="2410161" cy="1505160"/>
          </a:xfrm>
          <a:prstGeom prst="rect">
            <a:avLst/>
          </a:prstGeom>
        </p:spPr>
      </p:pic>
      <p:grpSp>
        <p:nvGrpSpPr>
          <p:cNvPr id="30" name="组合 29"/>
          <p:cNvGrpSpPr/>
          <p:nvPr/>
        </p:nvGrpSpPr>
        <p:grpSpPr>
          <a:xfrm>
            <a:off x="1219200" y="125391"/>
            <a:ext cx="861852" cy="880988"/>
            <a:chOff x="914400" y="1914420"/>
            <a:chExt cx="1488650" cy="1438380"/>
          </a:xfrm>
        </p:grpSpPr>
        <p:sp>
          <p:nvSpPr>
            <p:cNvPr id="48" name="椭圆 47"/>
            <p:cNvSpPr/>
            <p:nvPr/>
          </p:nvSpPr>
          <p:spPr>
            <a:xfrm>
              <a:off x="914400" y="1914420"/>
              <a:ext cx="1488650" cy="1438380"/>
            </a:xfrm>
            <a:prstGeom prst="ellipse">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9" name="图片 4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4721" y="2285152"/>
              <a:ext cx="1391435" cy="762848"/>
            </a:xfrm>
            <a:prstGeom prst="rect">
              <a:avLst/>
            </a:prstGeom>
          </p:spPr>
        </p:pic>
      </p:grpSp>
      <p:grpSp>
        <p:nvGrpSpPr>
          <p:cNvPr id="50" name="组合 49"/>
          <p:cNvGrpSpPr/>
          <p:nvPr/>
        </p:nvGrpSpPr>
        <p:grpSpPr>
          <a:xfrm>
            <a:off x="4114800" y="128019"/>
            <a:ext cx="861852" cy="880988"/>
            <a:chOff x="3699641" y="1679028"/>
            <a:chExt cx="1706617" cy="1676400"/>
          </a:xfrm>
          <a:solidFill>
            <a:schemeClr val="accent5">
              <a:lumMod val="20000"/>
              <a:lumOff val="80000"/>
            </a:schemeClr>
          </a:solidFill>
        </p:grpSpPr>
        <p:sp>
          <p:nvSpPr>
            <p:cNvPr id="53" name="椭圆 52"/>
            <p:cNvSpPr/>
            <p:nvPr/>
          </p:nvSpPr>
          <p:spPr>
            <a:xfrm>
              <a:off x="3699641" y="1679028"/>
              <a:ext cx="1706617" cy="1676400"/>
            </a:xfrm>
            <a:prstGeom prst="ellipse">
              <a:avLst/>
            </a:prstGeom>
            <a:grp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4" name="图片 5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48443" y="1990923"/>
              <a:ext cx="1247113" cy="1057077"/>
            </a:xfrm>
            <a:prstGeom prst="rect">
              <a:avLst/>
            </a:prstGeom>
            <a:grpFill/>
          </p:spPr>
        </p:pic>
      </p:grpSp>
      <p:grpSp>
        <p:nvGrpSpPr>
          <p:cNvPr id="55" name="组合 54"/>
          <p:cNvGrpSpPr/>
          <p:nvPr/>
        </p:nvGrpSpPr>
        <p:grpSpPr>
          <a:xfrm>
            <a:off x="7113531" y="125391"/>
            <a:ext cx="861852" cy="880988"/>
            <a:chOff x="6732531" y="1676400"/>
            <a:chExt cx="1706617" cy="1676400"/>
          </a:xfrm>
        </p:grpSpPr>
        <p:sp>
          <p:nvSpPr>
            <p:cNvPr id="56" name="椭圆 55"/>
            <p:cNvSpPr/>
            <p:nvPr/>
          </p:nvSpPr>
          <p:spPr>
            <a:xfrm>
              <a:off x="6732531" y="1676400"/>
              <a:ext cx="1706617" cy="1676400"/>
            </a:xfrm>
            <a:prstGeom prst="ellipse">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7" name="图片 5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34200" y="1905000"/>
              <a:ext cx="1358199" cy="1365424"/>
            </a:xfrm>
            <a:prstGeom prst="rect">
              <a:avLst/>
            </a:prstGeom>
          </p:spPr>
        </p:pic>
      </p:grpSp>
      <p:cxnSp>
        <p:nvCxnSpPr>
          <p:cNvPr id="58" name="直接连接符 57"/>
          <p:cNvCxnSpPr>
            <a:stCxn id="48" idx="6"/>
            <a:endCxn id="53" idx="2"/>
          </p:cNvCxnSpPr>
          <p:nvPr/>
        </p:nvCxnSpPr>
        <p:spPr>
          <a:xfrm>
            <a:off x="2081052" y="565885"/>
            <a:ext cx="2033748" cy="2628"/>
          </a:xfrm>
          <a:prstGeom prst="line">
            <a:avLst/>
          </a:prstGeom>
          <a:ln w="38100">
            <a:solidFill>
              <a:srgbClr val="7030A0"/>
            </a:solidFill>
            <a:prstDash val="sysDot"/>
          </a:ln>
        </p:spPr>
        <p:style>
          <a:lnRef idx="1">
            <a:schemeClr val="accent1"/>
          </a:lnRef>
          <a:fillRef idx="0">
            <a:schemeClr val="accent1"/>
          </a:fillRef>
          <a:effectRef idx="0">
            <a:schemeClr val="accent1"/>
          </a:effectRef>
          <a:fontRef idx="minor">
            <a:schemeClr val="tx1"/>
          </a:fontRef>
        </p:style>
      </p:cxnSp>
      <p:cxnSp>
        <p:nvCxnSpPr>
          <p:cNvPr id="59" name="直接连接符 58"/>
          <p:cNvCxnSpPr>
            <a:stCxn id="53" idx="6"/>
            <a:endCxn id="56" idx="2"/>
          </p:cNvCxnSpPr>
          <p:nvPr/>
        </p:nvCxnSpPr>
        <p:spPr>
          <a:xfrm flipV="1">
            <a:off x="4976652" y="565885"/>
            <a:ext cx="2136879" cy="2628"/>
          </a:xfrm>
          <a:prstGeom prst="line">
            <a:avLst/>
          </a:prstGeom>
          <a:ln w="38100">
            <a:solidFill>
              <a:srgbClr val="7030A0"/>
            </a:solidFill>
            <a:prstDash val="sysDot"/>
          </a:ln>
        </p:spPr>
        <p:style>
          <a:lnRef idx="1">
            <a:schemeClr val="accent1"/>
          </a:lnRef>
          <a:fillRef idx="0">
            <a:schemeClr val="accent1"/>
          </a:fillRef>
          <a:effectRef idx="0">
            <a:schemeClr val="accent1"/>
          </a:effectRef>
          <a:fontRef idx="minor">
            <a:schemeClr val="tx1"/>
          </a:fontRef>
        </p:style>
      </p:cxnSp>
      <p:sp>
        <p:nvSpPr>
          <p:cNvPr id="60" name="矩形 59"/>
          <p:cNvSpPr/>
          <p:nvPr/>
        </p:nvSpPr>
        <p:spPr>
          <a:xfrm>
            <a:off x="3415248" y="1224141"/>
            <a:ext cx="2260953" cy="319438"/>
          </a:xfrm>
          <a:prstGeom prst="rect">
            <a:avLst/>
          </a:prstGeom>
          <a:solidFill>
            <a:schemeClr val="accent5">
              <a:lumMod val="20000"/>
              <a:lumOff val="80000"/>
            </a:schemeClr>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US" altLang="zh-CN" sz="2000" dirty="0" smtClean="0">
                <a:solidFill>
                  <a:srgbClr val="7030A0"/>
                </a:solidFill>
                <a:latin typeface="Calibri" panose="020F0502020204030204" pitchFamily="34" charset="0"/>
                <a:ea typeface="新細明體" charset="-120"/>
                <a:cs typeface="Calibri" panose="020F0502020204030204" pitchFamily="34" charset="0"/>
              </a:rPr>
              <a:t>Primitive Operation</a:t>
            </a:r>
            <a:endParaRPr kumimoji="0" lang="zh-CN" altLang="en-US" sz="2000" dirty="0">
              <a:solidFill>
                <a:srgbClr val="7030A0"/>
              </a:solidFill>
              <a:latin typeface="Calibri" panose="020F0502020204030204" pitchFamily="34" charset="0"/>
              <a:ea typeface="新細明體" charset="-120"/>
              <a:cs typeface="Calibri" panose="020F0502020204030204" pitchFamily="34" charset="0"/>
            </a:endParaRPr>
          </a:p>
        </p:txBody>
      </p:sp>
      <p:cxnSp>
        <p:nvCxnSpPr>
          <p:cNvPr id="61" name="直接箭头连接符 60"/>
          <p:cNvCxnSpPr>
            <a:stCxn id="53" idx="4"/>
            <a:endCxn id="60" idx="0"/>
          </p:cNvCxnSpPr>
          <p:nvPr/>
        </p:nvCxnSpPr>
        <p:spPr>
          <a:xfrm flipH="1">
            <a:off x="4545725" y="1009007"/>
            <a:ext cx="1" cy="215134"/>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62" name="矩形 61"/>
          <p:cNvSpPr/>
          <p:nvPr/>
        </p:nvSpPr>
        <p:spPr>
          <a:xfrm>
            <a:off x="2923300" y="1761341"/>
            <a:ext cx="3264093" cy="319438"/>
          </a:xfrm>
          <a:prstGeom prst="rect">
            <a:avLst/>
          </a:prstGeom>
          <a:solidFill>
            <a:schemeClr val="bg1"/>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US" altLang="zh-CN" sz="2000" dirty="0" smtClean="0">
                <a:solidFill>
                  <a:srgbClr val="7030A0"/>
                </a:solidFill>
                <a:latin typeface="Calibri" panose="020F0502020204030204" pitchFamily="34" charset="0"/>
                <a:cs typeface="Calibri" panose="020F0502020204030204" pitchFamily="34" charset="0"/>
              </a:rPr>
              <a:t>Header Movement </a:t>
            </a:r>
            <a:r>
              <a:rPr kumimoji="0" lang="en-US" altLang="zh-CN" sz="2000" dirty="0">
                <a:solidFill>
                  <a:srgbClr val="7030A0"/>
                </a:solidFill>
                <a:latin typeface="Calibri" panose="020F0502020204030204" pitchFamily="34" charset="0"/>
                <a:cs typeface="Calibri" panose="020F0502020204030204" pitchFamily="34" charset="0"/>
              </a:rPr>
              <a:t>Prediction</a:t>
            </a:r>
            <a:endParaRPr kumimoji="0" lang="zh-CN" altLang="en-US" sz="2000" dirty="0">
              <a:solidFill>
                <a:srgbClr val="7030A0"/>
              </a:solidFill>
              <a:latin typeface="Calibri" panose="020F0502020204030204" pitchFamily="34" charset="0"/>
              <a:cs typeface="Calibri" panose="020F0502020204030204" pitchFamily="34" charset="0"/>
            </a:endParaRPr>
          </a:p>
        </p:txBody>
      </p:sp>
      <p:cxnSp>
        <p:nvCxnSpPr>
          <p:cNvPr id="63" name="直接箭头连接符 62"/>
          <p:cNvCxnSpPr>
            <a:stCxn id="60" idx="2"/>
            <a:endCxn id="62" idx="0"/>
          </p:cNvCxnSpPr>
          <p:nvPr/>
        </p:nvCxnSpPr>
        <p:spPr>
          <a:xfrm>
            <a:off x="4545725" y="1543579"/>
            <a:ext cx="9622" cy="217762"/>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92556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a:blip r:embed="rId2"/>
          <a:stretch>
            <a:fillRect/>
          </a:stretch>
        </p:blipFill>
        <p:spPr>
          <a:xfrm>
            <a:off x="4684985" y="2518077"/>
            <a:ext cx="3849415" cy="3882723"/>
          </a:xfrm>
          <a:prstGeom prst="rect">
            <a:avLst/>
          </a:prstGeom>
        </p:spPr>
      </p:pic>
      <p:sp>
        <p:nvSpPr>
          <p:cNvPr id="34" name="矩形 33"/>
          <p:cNvSpPr/>
          <p:nvPr/>
        </p:nvSpPr>
        <p:spPr>
          <a:xfrm>
            <a:off x="381000" y="3678093"/>
            <a:ext cx="1143002" cy="62279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US" altLang="zh-CN" dirty="0" smtClean="0">
                <a:solidFill>
                  <a:schemeClr val="tx1"/>
                </a:solidFill>
                <a:latin typeface="Calibri" panose="020F0502020204030204" pitchFamily="34" charset="0"/>
                <a:ea typeface="新細明體" charset="-120"/>
                <a:cs typeface="Calibri" panose="020F0502020204030204" pitchFamily="34" charset="0"/>
              </a:rPr>
              <a:t>Primitive Operation</a:t>
            </a:r>
            <a:endParaRPr kumimoji="0" lang="zh-CN" altLang="en-US" dirty="0">
              <a:solidFill>
                <a:schemeClr val="tx1"/>
              </a:solidFill>
              <a:latin typeface="Calibri" panose="020F0502020204030204" pitchFamily="34" charset="0"/>
              <a:ea typeface="新細明體" charset="-120"/>
              <a:cs typeface="Calibri" panose="020F0502020204030204" pitchFamily="34" charset="0"/>
            </a:endParaRPr>
          </a:p>
        </p:txBody>
      </p:sp>
      <p:pic>
        <p:nvPicPr>
          <p:cNvPr id="2" name="图片 1"/>
          <p:cNvPicPr>
            <a:picLocks noChangeAspect="1"/>
          </p:cNvPicPr>
          <p:nvPr/>
        </p:nvPicPr>
        <p:blipFill>
          <a:blip r:embed="rId3"/>
          <a:stretch>
            <a:fillRect/>
          </a:stretch>
        </p:blipFill>
        <p:spPr>
          <a:xfrm>
            <a:off x="1524002" y="3161417"/>
            <a:ext cx="299847" cy="1733303"/>
          </a:xfrm>
          <a:prstGeom prst="rect">
            <a:avLst/>
          </a:prstGeom>
        </p:spPr>
      </p:pic>
      <p:sp>
        <p:nvSpPr>
          <p:cNvPr id="4" name="矩形 3"/>
          <p:cNvSpPr/>
          <p:nvPr/>
        </p:nvSpPr>
        <p:spPr>
          <a:xfrm>
            <a:off x="1661557" y="3191675"/>
            <a:ext cx="1800045" cy="369332"/>
          </a:xfrm>
          <a:prstGeom prst="rect">
            <a:avLst/>
          </a:prstGeom>
        </p:spPr>
        <p:txBody>
          <a:bodyPr wrap="none">
            <a:spAutoFit/>
          </a:bodyPr>
          <a:lstStyle/>
          <a:p>
            <a:pPr algn="ctr"/>
            <a:r>
              <a:rPr kumimoji="0" lang="en-US" altLang="zh-CN" b="1" dirty="0" smtClean="0">
                <a:latin typeface="Calibri" panose="020F0502020204030204" pitchFamily="34" charset="0"/>
                <a:cs typeface="Calibri" panose="020F0502020204030204" pitchFamily="34" charset="0"/>
              </a:rPr>
              <a:t>Layer Movement</a:t>
            </a:r>
            <a:endParaRPr kumimoji="0" lang="zh-CN" altLang="en-US" b="1" dirty="0">
              <a:latin typeface="Calibri" panose="020F0502020204030204" pitchFamily="34" charset="0"/>
              <a:cs typeface="Calibri" panose="020F0502020204030204" pitchFamily="34" charset="0"/>
            </a:endParaRPr>
          </a:p>
        </p:txBody>
      </p:sp>
      <p:sp>
        <p:nvSpPr>
          <p:cNvPr id="35" name="矩形 34"/>
          <p:cNvSpPr/>
          <p:nvPr/>
        </p:nvSpPr>
        <p:spPr>
          <a:xfrm>
            <a:off x="1662552" y="3637207"/>
            <a:ext cx="1984710" cy="369332"/>
          </a:xfrm>
          <a:prstGeom prst="rect">
            <a:avLst/>
          </a:prstGeom>
        </p:spPr>
        <p:txBody>
          <a:bodyPr wrap="none">
            <a:spAutoFit/>
          </a:bodyPr>
          <a:lstStyle/>
          <a:p>
            <a:pPr algn="ctr"/>
            <a:r>
              <a:rPr kumimoji="0" lang="en-US" altLang="zh-CN" b="1" dirty="0" smtClean="0">
                <a:latin typeface="Calibri" panose="020F0502020204030204" pitchFamily="34" charset="0"/>
                <a:cs typeface="Calibri" panose="020F0502020204030204" pitchFamily="34" charset="0"/>
              </a:rPr>
              <a:t>Header Movement</a:t>
            </a:r>
            <a:endParaRPr kumimoji="0" lang="zh-CN" altLang="en-US" b="1" dirty="0">
              <a:latin typeface="Calibri" panose="020F0502020204030204" pitchFamily="34" charset="0"/>
              <a:cs typeface="Calibri" panose="020F0502020204030204" pitchFamily="34" charset="0"/>
            </a:endParaRPr>
          </a:p>
        </p:txBody>
      </p:sp>
      <p:sp>
        <p:nvSpPr>
          <p:cNvPr id="36" name="矩形 35"/>
          <p:cNvSpPr/>
          <p:nvPr/>
        </p:nvSpPr>
        <p:spPr>
          <a:xfrm>
            <a:off x="1684242" y="4054782"/>
            <a:ext cx="1760290" cy="369332"/>
          </a:xfrm>
          <a:prstGeom prst="rect">
            <a:avLst/>
          </a:prstGeom>
        </p:spPr>
        <p:txBody>
          <a:bodyPr wrap="none">
            <a:spAutoFit/>
          </a:bodyPr>
          <a:lstStyle/>
          <a:p>
            <a:pPr algn="ctr"/>
            <a:r>
              <a:rPr kumimoji="0" lang="en-US" altLang="zh-CN" b="1" dirty="0" smtClean="0">
                <a:latin typeface="Calibri" panose="020F0502020204030204" pitchFamily="34" charset="0"/>
                <a:cs typeface="Calibri" panose="020F0502020204030204" pitchFamily="34" charset="0"/>
              </a:rPr>
              <a:t>Axial Movement</a:t>
            </a:r>
            <a:endParaRPr kumimoji="0" lang="zh-CN" altLang="en-US" b="1" dirty="0">
              <a:latin typeface="Calibri" panose="020F0502020204030204" pitchFamily="34" charset="0"/>
              <a:cs typeface="Calibri" panose="020F0502020204030204" pitchFamily="34" charset="0"/>
            </a:endParaRPr>
          </a:p>
        </p:txBody>
      </p:sp>
      <p:sp>
        <p:nvSpPr>
          <p:cNvPr id="37" name="矩形 36"/>
          <p:cNvSpPr/>
          <p:nvPr/>
        </p:nvSpPr>
        <p:spPr>
          <a:xfrm>
            <a:off x="1655114" y="4503054"/>
            <a:ext cx="2334806" cy="369332"/>
          </a:xfrm>
          <a:prstGeom prst="rect">
            <a:avLst/>
          </a:prstGeom>
        </p:spPr>
        <p:txBody>
          <a:bodyPr wrap="none">
            <a:spAutoFit/>
          </a:bodyPr>
          <a:lstStyle/>
          <a:p>
            <a:pPr algn="ctr"/>
            <a:r>
              <a:rPr kumimoji="0" lang="en-US" altLang="zh-CN" b="1" dirty="0" smtClean="0">
                <a:latin typeface="Calibri" panose="020F0502020204030204" pitchFamily="34" charset="0"/>
                <a:cs typeface="Calibri" panose="020F0502020204030204" pitchFamily="34" charset="0"/>
              </a:rPr>
              <a:t>Directional Movement</a:t>
            </a:r>
            <a:endParaRPr kumimoji="0" lang="zh-CN" altLang="en-US" b="1" dirty="0">
              <a:latin typeface="Calibri" panose="020F0502020204030204" pitchFamily="34" charset="0"/>
              <a:cs typeface="Calibri" panose="020F0502020204030204" pitchFamily="34" charset="0"/>
            </a:endParaRPr>
          </a:p>
        </p:txBody>
      </p:sp>
      <p:sp>
        <p:nvSpPr>
          <p:cNvPr id="6" name="矩形 5"/>
          <p:cNvSpPr/>
          <p:nvPr/>
        </p:nvSpPr>
        <p:spPr>
          <a:xfrm>
            <a:off x="1143000" y="2006025"/>
            <a:ext cx="1698094" cy="584775"/>
          </a:xfrm>
          <a:prstGeom prst="rect">
            <a:avLst/>
          </a:prstGeom>
        </p:spPr>
        <p:txBody>
          <a:bodyPr wrap="none">
            <a:spAutoFit/>
          </a:bodyPr>
          <a:lstStyle/>
          <a:p>
            <a:pPr algn="ctr"/>
            <a:r>
              <a:rPr kumimoji="0" lang="en-US" altLang="zh-CN" sz="3200" b="1" dirty="0" smtClean="0">
                <a:latin typeface="Calibri" panose="020F0502020204030204" pitchFamily="34" charset="0"/>
                <a:cs typeface="Calibri" panose="020F0502020204030204" pitchFamily="34" charset="0"/>
              </a:rPr>
              <a:t>Category</a:t>
            </a:r>
            <a:endParaRPr kumimoji="0" lang="zh-CN" altLang="en-US" sz="3200" b="1" dirty="0">
              <a:latin typeface="Calibri" panose="020F0502020204030204" pitchFamily="34" charset="0"/>
              <a:cs typeface="Calibri" panose="020F0502020204030204" pitchFamily="34" charset="0"/>
            </a:endParaRPr>
          </a:p>
        </p:txBody>
      </p:sp>
      <p:sp>
        <p:nvSpPr>
          <p:cNvPr id="47" name="矩形 46"/>
          <p:cNvSpPr/>
          <p:nvPr/>
        </p:nvSpPr>
        <p:spPr>
          <a:xfrm>
            <a:off x="5410200" y="2000770"/>
            <a:ext cx="2303644" cy="584775"/>
          </a:xfrm>
          <a:prstGeom prst="rect">
            <a:avLst/>
          </a:prstGeom>
        </p:spPr>
        <p:txBody>
          <a:bodyPr wrap="none">
            <a:spAutoFit/>
          </a:bodyPr>
          <a:lstStyle/>
          <a:p>
            <a:pPr algn="ctr"/>
            <a:r>
              <a:rPr kumimoji="0" lang="en-US" altLang="zh-CN" sz="3200" b="1" dirty="0" smtClean="0">
                <a:latin typeface="Calibri" panose="020F0502020204030204" pitchFamily="34" charset="0"/>
                <a:cs typeface="Calibri" panose="020F0502020204030204" pitchFamily="34" charset="0"/>
              </a:rPr>
              <a:t>Relationship</a:t>
            </a:r>
            <a:endParaRPr kumimoji="0" lang="zh-CN" altLang="en-US" b="1" dirty="0">
              <a:latin typeface="Calibri" panose="020F0502020204030204" pitchFamily="34" charset="0"/>
              <a:cs typeface="Calibri" panose="020F0502020204030204" pitchFamily="34" charset="0"/>
            </a:endParaRPr>
          </a:p>
        </p:txBody>
      </p:sp>
      <p:sp>
        <p:nvSpPr>
          <p:cNvPr id="48" name="圆角矩形 47"/>
          <p:cNvSpPr/>
          <p:nvPr/>
        </p:nvSpPr>
        <p:spPr>
          <a:xfrm>
            <a:off x="5181600" y="2451120"/>
            <a:ext cx="1752600" cy="736826"/>
          </a:xfrm>
          <a:prstGeom prst="roundRect">
            <a:avLst>
              <a:gd name="adj" fmla="val 0"/>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2" name="组合 51"/>
          <p:cNvGrpSpPr/>
          <p:nvPr/>
        </p:nvGrpSpPr>
        <p:grpSpPr>
          <a:xfrm>
            <a:off x="1219200" y="125391"/>
            <a:ext cx="861852" cy="880988"/>
            <a:chOff x="914400" y="1914420"/>
            <a:chExt cx="1488650" cy="1438380"/>
          </a:xfrm>
        </p:grpSpPr>
        <p:sp>
          <p:nvSpPr>
            <p:cNvPr id="53" name="椭圆 52"/>
            <p:cNvSpPr/>
            <p:nvPr/>
          </p:nvSpPr>
          <p:spPr>
            <a:xfrm>
              <a:off x="914400" y="1914420"/>
              <a:ext cx="1488650" cy="1438380"/>
            </a:xfrm>
            <a:prstGeom prst="ellipse">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4" name="图片 5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4721" y="2285152"/>
              <a:ext cx="1391435" cy="762848"/>
            </a:xfrm>
            <a:prstGeom prst="rect">
              <a:avLst/>
            </a:prstGeom>
          </p:spPr>
        </p:pic>
      </p:grpSp>
      <p:sp>
        <p:nvSpPr>
          <p:cNvPr id="56" name="椭圆 55"/>
          <p:cNvSpPr/>
          <p:nvPr/>
        </p:nvSpPr>
        <p:spPr>
          <a:xfrm>
            <a:off x="4114800" y="128019"/>
            <a:ext cx="861852" cy="880988"/>
          </a:xfrm>
          <a:prstGeom prst="ellipse">
            <a:avLst/>
          </a:prstGeom>
          <a:solidFill>
            <a:schemeClr val="accent5">
              <a:lumMod val="20000"/>
              <a:lumOff val="80000"/>
            </a:schemeClr>
          </a:solid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7" name="图片 5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40447" y="291927"/>
            <a:ext cx="629800" cy="555519"/>
          </a:xfrm>
          <a:prstGeom prst="rect">
            <a:avLst/>
          </a:prstGeom>
        </p:spPr>
      </p:pic>
      <p:grpSp>
        <p:nvGrpSpPr>
          <p:cNvPr id="58" name="组合 57"/>
          <p:cNvGrpSpPr/>
          <p:nvPr/>
        </p:nvGrpSpPr>
        <p:grpSpPr>
          <a:xfrm>
            <a:off x="7113531" y="125391"/>
            <a:ext cx="861852" cy="880988"/>
            <a:chOff x="6732531" y="1676400"/>
            <a:chExt cx="1706617" cy="1676400"/>
          </a:xfrm>
        </p:grpSpPr>
        <p:sp>
          <p:nvSpPr>
            <p:cNvPr id="59" name="椭圆 58"/>
            <p:cNvSpPr/>
            <p:nvPr/>
          </p:nvSpPr>
          <p:spPr>
            <a:xfrm>
              <a:off x="6732531" y="1676400"/>
              <a:ext cx="1706617" cy="1676400"/>
            </a:xfrm>
            <a:prstGeom prst="ellipse">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0" name="图片 5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34200" y="1905000"/>
              <a:ext cx="1358199" cy="1365424"/>
            </a:xfrm>
            <a:prstGeom prst="rect">
              <a:avLst/>
            </a:prstGeom>
          </p:spPr>
        </p:pic>
      </p:grpSp>
      <p:cxnSp>
        <p:nvCxnSpPr>
          <p:cNvPr id="61" name="直接连接符 60"/>
          <p:cNvCxnSpPr>
            <a:stCxn id="53" idx="6"/>
            <a:endCxn id="56" idx="2"/>
          </p:cNvCxnSpPr>
          <p:nvPr/>
        </p:nvCxnSpPr>
        <p:spPr>
          <a:xfrm>
            <a:off x="2081052" y="565885"/>
            <a:ext cx="2033748" cy="2628"/>
          </a:xfrm>
          <a:prstGeom prst="line">
            <a:avLst/>
          </a:prstGeom>
          <a:ln w="38100">
            <a:solidFill>
              <a:srgbClr val="7030A0"/>
            </a:solidFill>
            <a:prstDash val="sysDot"/>
          </a:ln>
        </p:spPr>
        <p:style>
          <a:lnRef idx="1">
            <a:schemeClr val="accent1"/>
          </a:lnRef>
          <a:fillRef idx="0">
            <a:schemeClr val="accent1"/>
          </a:fillRef>
          <a:effectRef idx="0">
            <a:schemeClr val="accent1"/>
          </a:effectRef>
          <a:fontRef idx="minor">
            <a:schemeClr val="tx1"/>
          </a:fontRef>
        </p:style>
      </p:cxnSp>
      <p:cxnSp>
        <p:nvCxnSpPr>
          <p:cNvPr id="62" name="直接连接符 61"/>
          <p:cNvCxnSpPr>
            <a:stCxn id="56" idx="6"/>
            <a:endCxn id="59" idx="2"/>
          </p:cNvCxnSpPr>
          <p:nvPr/>
        </p:nvCxnSpPr>
        <p:spPr>
          <a:xfrm flipV="1">
            <a:off x="4976652" y="565885"/>
            <a:ext cx="2136879" cy="2628"/>
          </a:xfrm>
          <a:prstGeom prst="line">
            <a:avLst/>
          </a:prstGeom>
          <a:ln w="38100">
            <a:solidFill>
              <a:srgbClr val="7030A0"/>
            </a:solidFill>
            <a:prstDash val="sysDot"/>
          </a:ln>
        </p:spPr>
        <p:style>
          <a:lnRef idx="1">
            <a:schemeClr val="accent1"/>
          </a:lnRef>
          <a:fillRef idx="0">
            <a:schemeClr val="accent1"/>
          </a:fillRef>
          <a:effectRef idx="0">
            <a:schemeClr val="accent1"/>
          </a:effectRef>
          <a:fontRef idx="minor">
            <a:schemeClr val="tx1"/>
          </a:fontRef>
        </p:style>
      </p:cxnSp>
      <p:sp>
        <p:nvSpPr>
          <p:cNvPr id="64" name="矩形 63"/>
          <p:cNvSpPr/>
          <p:nvPr/>
        </p:nvSpPr>
        <p:spPr>
          <a:xfrm>
            <a:off x="3415249" y="1242431"/>
            <a:ext cx="2260953" cy="319438"/>
          </a:xfrm>
          <a:prstGeom prst="rect">
            <a:avLst/>
          </a:prstGeom>
          <a:solidFill>
            <a:schemeClr val="bg1"/>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US" altLang="zh-CN" sz="2000" dirty="0" smtClean="0">
                <a:solidFill>
                  <a:srgbClr val="7030A0"/>
                </a:solidFill>
                <a:latin typeface="Calibri" panose="020F0502020204030204" pitchFamily="34" charset="0"/>
                <a:ea typeface="新細明體" charset="-120"/>
                <a:cs typeface="Calibri" panose="020F0502020204030204" pitchFamily="34" charset="0"/>
              </a:rPr>
              <a:t>Primitive Operation</a:t>
            </a:r>
            <a:endParaRPr kumimoji="0" lang="zh-CN" altLang="en-US" sz="2000" dirty="0">
              <a:solidFill>
                <a:srgbClr val="7030A0"/>
              </a:solidFill>
              <a:latin typeface="Calibri" panose="020F0502020204030204" pitchFamily="34" charset="0"/>
              <a:ea typeface="新細明體" charset="-120"/>
              <a:cs typeface="Calibri" panose="020F0502020204030204" pitchFamily="34" charset="0"/>
            </a:endParaRPr>
          </a:p>
        </p:txBody>
      </p:sp>
      <p:cxnSp>
        <p:nvCxnSpPr>
          <p:cNvPr id="65" name="直接箭头连接符 64"/>
          <p:cNvCxnSpPr>
            <a:stCxn id="56" idx="4"/>
            <a:endCxn id="64" idx="0"/>
          </p:cNvCxnSpPr>
          <p:nvPr/>
        </p:nvCxnSpPr>
        <p:spPr>
          <a:xfrm>
            <a:off x="4545726" y="1009007"/>
            <a:ext cx="0" cy="233424"/>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97666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additive="base">
                                        <p:cTn id="7" dur="500" fill="hold"/>
                                        <p:tgtEl>
                                          <p:spTgt spid="48"/>
                                        </p:tgtEl>
                                        <p:attrNameLst>
                                          <p:attrName>ppt_x</p:attrName>
                                        </p:attrNameLst>
                                      </p:cBhvr>
                                      <p:tavLst>
                                        <p:tav tm="0">
                                          <p:val>
                                            <p:strVal val="0-#ppt_w/2"/>
                                          </p:val>
                                        </p:tav>
                                        <p:tav tm="100000">
                                          <p:val>
                                            <p:strVal val="#ppt_x"/>
                                          </p:val>
                                        </p:tav>
                                      </p:tavLst>
                                    </p:anim>
                                    <p:anim calcmode="lin" valueType="num">
                                      <p:cBhvr additive="base">
                                        <p:cTn id="8" dur="500" fill="hold"/>
                                        <p:tgtEl>
                                          <p:spTgt spid="4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圆角矩形 67"/>
          <p:cNvSpPr/>
          <p:nvPr/>
        </p:nvSpPr>
        <p:spPr>
          <a:xfrm>
            <a:off x="4983964" y="2369442"/>
            <a:ext cx="4007636" cy="914400"/>
          </a:xfrm>
          <a:prstGeom prst="round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25" name="矩形 24"/>
          <p:cNvSpPr/>
          <p:nvPr/>
        </p:nvSpPr>
        <p:spPr>
          <a:xfrm>
            <a:off x="15766" y="2362200"/>
            <a:ext cx="4571999" cy="1200329"/>
          </a:xfrm>
          <a:prstGeom prst="rect">
            <a:avLst/>
          </a:prstGeom>
        </p:spPr>
        <p:txBody>
          <a:bodyPr wrap="square">
            <a:spAutoFit/>
          </a:bodyPr>
          <a:lstStyle/>
          <a:p>
            <a:pPr algn="ctr"/>
            <a:r>
              <a:rPr kumimoji="0" lang="en-US" altLang="zh-CN" sz="2400" b="1" i="1" u="sng" dirty="0" smtClean="0">
                <a:latin typeface="Calibri" panose="020F0502020204030204" pitchFamily="34" charset="0"/>
                <a:cs typeface="Calibri" panose="020F0502020204030204" pitchFamily="34" charset="0"/>
              </a:rPr>
              <a:t>Different Transmission System </a:t>
            </a:r>
            <a:r>
              <a:rPr kumimoji="0" lang="en-US" altLang="zh-CN" sz="2400" b="1" dirty="0" smtClean="0">
                <a:latin typeface="Calibri" panose="020F0502020204030204" pitchFamily="34" charset="0"/>
                <a:cs typeface="Calibri" panose="020F0502020204030204" pitchFamily="34" charset="0"/>
              </a:rPr>
              <a:t>for different </a:t>
            </a:r>
            <a:r>
              <a:rPr kumimoji="0" lang="en-US" altLang="zh-CN" sz="2400" b="1" dirty="0" smtClean="0">
                <a:latin typeface="Calibri" panose="020F0502020204030204" pitchFamily="34" charset="0"/>
                <a:cs typeface="Calibri" panose="020F0502020204030204" pitchFamily="34" charset="0"/>
              </a:rPr>
              <a:t>accuracy control, frequency </a:t>
            </a:r>
            <a:r>
              <a:rPr kumimoji="0" lang="en-US" altLang="zh-CN" sz="2400" b="1" dirty="0" smtClean="0">
                <a:latin typeface="Calibri" panose="020F0502020204030204" pitchFamily="34" charset="0"/>
                <a:cs typeface="Calibri" panose="020F0502020204030204" pitchFamily="34" charset="0"/>
              </a:rPr>
              <a:t>and </a:t>
            </a:r>
            <a:r>
              <a:rPr kumimoji="0" lang="en-US" altLang="zh-CN" sz="2400" b="1" dirty="0">
                <a:latin typeface="Calibri" panose="020F0502020204030204" pitchFamily="34" charset="0"/>
                <a:cs typeface="Calibri" panose="020F0502020204030204" pitchFamily="34" charset="0"/>
              </a:rPr>
              <a:t>work load</a:t>
            </a:r>
            <a:endParaRPr kumimoji="0" lang="zh-CN" altLang="en-US" sz="2400" b="1" dirty="0">
              <a:latin typeface="Calibri" panose="020F0502020204030204" pitchFamily="34" charset="0"/>
              <a:cs typeface="Calibri" panose="020F0502020204030204" pitchFamily="34" charset="0"/>
            </a:endParaRPr>
          </a:p>
        </p:txBody>
      </p:sp>
      <p:sp>
        <p:nvSpPr>
          <p:cNvPr id="46" name="矩形 45"/>
          <p:cNvSpPr/>
          <p:nvPr/>
        </p:nvSpPr>
        <p:spPr>
          <a:xfrm>
            <a:off x="4862165" y="2574538"/>
            <a:ext cx="4235252" cy="461665"/>
          </a:xfrm>
          <a:prstGeom prst="rect">
            <a:avLst/>
          </a:prstGeom>
        </p:spPr>
        <p:txBody>
          <a:bodyPr wrap="square">
            <a:spAutoFit/>
          </a:bodyPr>
          <a:lstStyle/>
          <a:p>
            <a:pPr algn="ctr"/>
            <a:r>
              <a:rPr kumimoji="0" lang="en-US" altLang="zh-CN" sz="2400" b="1" i="1" u="sng" dirty="0" smtClean="0">
                <a:solidFill>
                  <a:schemeClr val="bg1"/>
                </a:solidFill>
                <a:latin typeface="Calibri" panose="020F0502020204030204" pitchFamily="34" charset="0"/>
                <a:cs typeface="Calibri" panose="020F0502020204030204" pitchFamily="34" charset="0"/>
              </a:rPr>
              <a:t>Different </a:t>
            </a:r>
            <a:r>
              <a:rPr kumimoji="0" lang="en-US" altLang="zh-CN" sz="2400" b="1" dirty="0" smtClean="0">
                <a:solidFill>
                  <a:schemeClr val="bg1"/>
                </a:solidFill>
                <a:latin typeface="Calibri" panose="020F0502020204030204" pitchFamily="34" charset="0"/>
                <a:cs typeface="Calibri" panose="020F0502020204030204" pitchFamily="34" charset="0"/>
              </a:rPr>
              <a:t>acoustic side channel</a:t>
            </a:r>
            <a:endParaRPr kumimoji="0" lang="zh-CN" altLang="en-US" sz="2400" b="1" dirty="0">
              <a:solidFill>
                <a:schemeClr val="bg1"/>
              </a:solidFill>
              <a:latin typeface="Calibri" panose="020F0502020204030204" pitchFamily="34" charset="0"/>
              <a:cs typeface="Calibri" panose="020F0502020204030204" pitchFamily="34" charset="0"/>
            </a:endParaRPr>
          </a:p>
        </p:txBody>
      </p:sp>
      <p:sp>
        <p:nvSpPr>
          <p:cNvPr id="12" name="右大括号 11"/>
          <p:cNvSpPr/>
          <p:nvPr/>
        </p:nvSpPr>
        <p:spPr>
          <a:xfrm rot="5400000">
            <a:off x="5562258" y="3416728"/>
            <a:ext cx="228600" cy="1142317"/>
          </a:xfrm>
          <a:prstGeom prst="rightBrace">
            <a:avLst/>
          </a:prstGeom>
          <a:ln w="28575">
            <a:solidFill>
              <a:srgbClr val="0000F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47" name="矩形 46"/>
          <p:cNvSpPr/>
          <p:nvPr/>
        </p:nvSpPr>
        <p:spPr>
          <a:xfrm>
            <a:off x="4983964" y="4178388"/>
            <a:ext cx="1385187" cy="369332"/>
          </a:xfrm>
          <a:prstGeom prst="rect">
            <a:avLst/>
          </a:prstGeom>
        </p:spPr>
        <p:txBody>
          <a:bodyPr wrap="none">
            <a:spAutoFit/>
          </a:bodyPr>
          <a:lstStyle/>
          <a:p>
            <a:pPr algn="ctr"/>
            <a:r>
              <a:rPr kumimoji="0" lang="en-US" altLang="zh-CN" b="1" dirty="0" smtClean="0">
                <a:solidFill>
                  <a:srgbClr val="0000F2"/>
                </a:solidFill>
                <a:latin typeface="Calibri" panose="020F0502020204030204" pitchFamily="34" charset="0"/>
                <a:cs typeface="Calibri" panose="020F0502020204030204" pitchFamily="34" charset="0"/>
              </a:rPr>
              <a:t>Z movement</a:t>
            </a:r>
            <a:endParaRPr kumimoji="0" lang="zh-CN" altLang="en-US" b="1" dirty="0">
              <a:solidFill>
                <a:srgbClr val="0000F2"/>
              </a:solidFill>
              <a:latin typeface="Calibri" panose="020F0502020204030204" pitchFamily="34" charset="0"/>
              <a:cs typeface="Calibri" panose="020F0502020204030204" pitchFamily="34" charset="0"/>
            </a:endParaRPr>
          </a:p>
        </p:txBody>
      </p:sp>
      <p:pic>
        <p:nvPicPr>
          <p:cNvPr id="2" name="图片 1"/>
          <p:cNvPicPr>
            <a:picLocks noChangeAspect="1"/>
          </p:cNvPicPr>
          <p:nvPr/>
        </p:nvPicPr>
        <p:blipFill>
          <a:blip r:embed="rId2"/>
          <a:stretch>
            <a:fillRect/>
          </a:stretch>
        </p:blipFill>
        <p:spPr>
          <a:xfrm>
            <a:off x="295788" y="3832398"/>
            <a:ext cx="1785264" cy="1558691"/>
          </a:xfrm>
          <a:prstGeom prst="rect">
            <a:avLst/>
          </a:prstGeom>
        </p:spPr>
      </p:pic>
      <p:sp>
        <p:nvSpPr>
          <p:cNvPr id="29" name="矩形 28"/>
          <p:cNvSpPr/>
          <p:nvPr/>
        </p:nvSpPr>
        <p:spPr>
          <a:xfrm>
            <a:off x="243158" y="5543490"/>
            <a:ext cx="1890523" cy="400110"/>
          </a:xfrm>
          <a:prstGeom prst="rect">
            <a:avLst/>
          </a:prstGeom>
        </p:spPr>
        <p:txBody>
          <a:bodyPr wrap="square">
            <a:spAutoFit/>
          </a:bodyPr>
          <a:lstStyle/>
          <a:p>
            <a:pPr algn="ctr"/>
            <a:r>
              <a:rPr kumimoji="0" lang="en-US" altLang="zh-CN" sz="2000" dirty="0" smtClean="0">
                <a:latin typeface="Calibri" panose="020F0502020204030204" pitchFamily="34" charset="0"/>
                <a:cs typeface="Calibri" panose="020F0502020204030204" pitchFamily="34" charset="0"/>
              </a:rPr>
              <a:t>X/Y belt-pulley </a:t>
            </a:r>
            <a:endParaRPr kumimoji="0" lang="zh-CN" altLang="en-US" sz="2000" dirty="0">
              <a:latin typeface="Calibri" panose="020F0502020204030204" pitchFamily="34" charset="0"/>
              <a:cs typeface="Calibri" panose="020F0502020204030204" pitchFamily="34" charset="0"/>
            </a:endParaRPr>
          </a:p>
        </p:txBody>
      </p:sp>
      <p:pic>
        <p:nvPicPr>
          <p:cNvPr id="3" name="图片 2"/>
          <p:cNvPicPr>
            <a:picLocks noChangeAspect="1"/>
          </p:cNvPicPr>
          <p:nvPr/>
        </p:nvPicPr>
        <p:blipFill>
          <a:blip r:embed="rId3"/>
          <a:stretch>
            <a:fillRect/>
          </a:stretch>
        </p:blipFill>
        <p:spPr>
          <a:xfrm>
            <a:off x="2663472" y="3819465"/>
            <a:ext cx="1733550" cy="1571625"/>
          </a:xfrm>
          <a:prstGeom prst="rect">
            <a:avLst/>
          </a:prstGeom>
        </p:spPr>
      </p:pic>
      <p:sp>
        <p:nvSpPr>
          <p:cNvPr id="48" name="矩形 47"/>
          <p:cNvSpPr/>
          <p:nvPr/>
        </p:nvSpPr>
        <p:spPr>
          <a:xfrm>
            <a:off x="2584985" y="5543490"/>
            <a:ext cx="1890523" cy="400110"/>
          </a:xfrm>
          <a:prstGeom prst="rect">
            <a:avLst/>
          </a:prstGeom>
        </p:spPr>
        <p:txBody>
          <a:bodyPr wrap="square">
            <a:spAutoFit/>
          </a:bodyPr>
          <a:lstStyle/>
          <a:p>
            <a:pPr algn="ctr"/>
            <a:r>
              <a:rPr kumimoji="0" lang="en-US" altLang="zh-CN" sz="2000" dirty="0">
                <a:latin typeface="Calibri" panose="020F0502020204030204" pitchFamily="34" charset="0"/>
                <a:cs typeface="Calibri" panose="020F0502020204030204" pitchFamily="34" charset="0"/>
              </a:rPr>
              <a:t>Z</a:t>
            </a:r>
            <a:r>
              <a:rPr kumimoji="0" lang="en-US" altLang="zh-CN" sz="2000" dirty="0" smtClean="0">
                <a:latin typeface="Calibri" panose="020F0502020204030204" pitchFamily="34" charset="0"/>
                <a:cs typeface="Calibri" panose="020F0502020204030204" pitchFamily="34" charset="0"/>
              </a:rPr>
              <a:t> Lead-screw</a:t>
            </a:r>
            <a:endParaRPr kumimoji="0" lang="zh-CN" altLang="en-US" sz="2000" dirty="0">
              <a:latin typeface="Calibri" panose="020F0502020204030204" pitchFamily="34" charset="0"/>
              <a:cs typeface="Calibri" panose="020F0502020204030204" pitchFamily="34" charset="0"/>
            </a:endParaRPr>
          </a:p>
        </p:txBody>
      </p:sp>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05400" y="3124200"/>
            <a:ext cx="3581400" cy="1120121"/>
          </a:xfrm>
          <a:prstGeom prst="rect">
            <a:avLst/>
          </a:prstGeom>
        </p:spPr>
      </p:pic>
      <p:sp>
        <p:nvSpPr>
          <p:cNvPr id="49" name="右大括号 48"/>
          <p:cNvSpPr/>
          <p:nvPr/>
        </p:nvSpPr>
        <p:spPr>
          <a:xfrm rot="5400000">
            <a:off x="6890686" y="3525274"/>
            <a:ext cx="228600" cy="925228"/>
          </a:xfrm>
          <a:prstGeom prst="rightBrace">
            <a:avLst/>
          </a:prstGeom>
          <a:ln w="28575">
            <a:solidFill>
              <a:srgbClr val="0000F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50" name="矩形 49"/>
          <p:cNvSpPr/>
          <p:nvPr/>
        </p:nvSpPr>
        <p:spPr>
          <a:xfrm>
            <a:off x="6371183" y="4178389"/>
            <a:ext cx="1401217" cy="369332"/>
          </a:xfrm>
          <a:prstGeom prst="rect">
            <a:avLst/>
          </a:prstGeom>
        </p:spPr>
        <p:txBody>
          <a:bodyPr wrap="none">
            <a:spAutoFit/>
          </a:bodyPr>
          <a:lstStyle/>
          <a:p>
            <a:pPr algn="ctr"/>
            <a:r>
              <a:rPr kumimoji="0" lang="en-US" altLang="zh-CN" b="1" dirty="0" smtClean="0">
                <a:solidFill>
                  <a:srgbClr val="0000F2"/>
                </a:solidFill>
                <a:latin typeface="Calibri" panose="020F0502020204030204" pitchFamily="34" charset="0"/>
                <a:cs typeface="Calibri" panose="020F0502020204030204" pitchFamily="34" charset="0"/>
              </a:rPr>
              <a:t>Y movement</a:t>
            </a:r>
            <a:endParaRPr kumimoji="0" lang="zh-CN" altLang="en-US" b="1" dirty="0">
              <a:solidFill>
                <a:srgbClr val="0000F2"/>
              </a:solidFill>
              <a:latin typeface="Calibri" panose="020F0502020204030204" pitchFamily="34" charset="0"/>
              <a:cs typeface="Calibri" panose="020F0502020204030204" pitchFamily="34" charset="0"/>
            </a:endParaRPr>
          </a:p>
        </p:txBody>
      </p:sp>
      <p:sp>
        <p:nvSpPr>
          <p:cNvPr id="51" name="右大括号 50"/>
          <p:cNvSpPr/>
          <p:nvPr/>
        </p:nvSpPr>
        <p:spPr>
          <a:xfrm rot="5400000">
            <a:off x="8215703" y="3525273"/>
            <a:ext cx="228600" cy="925228"/>
          </a:xfrm>
          <a:prstGeom prst="rightBrace">
            <a:avLst/>
          </a:prstGeom>
          <a:ln w="28575">
            <a:solidFill>
              <a:srgbClr val="0000F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52" name="矩形 51"/>
          <p:cNvSpPr/>
          <p:nvPr/>
        </p:nvSpPr>
        <p:spPr>
          <a:xfrm>
            <a:off x="7696200" y="4178388"/>
            <a:ext cx="1401217" cy="369332"/>
          </a:xfrm>
          <a:prstGeom prst="rect">
            <a:avLst/>
          </a:prstGeom>
        </p:spPr>
        <p:txBody>
          <a:bodyPr wrap="none">
            <a:spAutoFit/>
          </a:bodyPr>
          <a:lstStyle/>
          <a:p>
            <a:pPr algn="ctr"/>
            <a:r>
              <a:rPr kumimoji="0" lang="en-US" altLang="zh-CN" b="1" dirty="0">
                <a:solidFill>
                  <a:srgbClr val="0000F2"/>
                </a:solidFill>
                <a:latin typeface="Calibri" panose="020F0502020204030204" pitchFamily="34" charset="0"/>
                <a:cs typeface="Calibri" panose="020F0502020204030204" pitchFamily="34" charset="0"/>
              </a:rPr>
              <a:t>X</a:t>
            </a:r>
            <a:r>
              <a:rPr kumimoji="0" lang="en-US" altLang="zh-CN" b="1" dirty="0" smtClean="0">
                <a:solidFill>
                  <a:srgbClr val="0000F2"/>
                </a:solidFill>
                <a:latin typeface="Calibri" panose="020F0502020204030204" pitchFamily="34" charset="0"/>
                <a:cs typeface="Calibri" panose="020F0502020204030204" pitchFamily="34" charset="0"/>
              </a:rPr>
              <a:t> movement</a:t>
            </a:r>
            <a:endParaRPr kumimoji="0" lang="zh-CN" altLang="en-US" b="1" dirty="0">
              <a:solidFill>
                <a:srgbClr val="0000F2"/>
              </a:solidFill>
              <a:latin typeface="Calibri" panose="020F0502020204030204" pitchFamily="34" charset="0"/>
              <a:cs typeface="Calibri" panose="020F0502020204030204" pitchFamily="34" charset="0"/>
            </a:endParaRPr>
          </a:p>
        </p:txBody>
      </p:sp>
      <p:grpSp>
        <p:nvGrpSpPr>
          <p:cNvPr id="53" name="组合 52"/>
          <p:cNvGrpSpPr/>
          <p:nvPr/>
        </p:nvGrpSpPr>
        <p:grpSpPr>
          <a:xfrm>
            <a:off x="1219200" y="125391"/>
            <a:ext cx="861852" cy="880988"/>
            <a:chOff x="914400" y="1914420"/>
            <a:chExt cx="1488650" cy="1438380"/>
          </a:xfrm>
        </p:grpSpPr>
        <p:sp>
          <p:nvSpPr>
            <p:cNvPr id="54" name="椭圆 53"/>
            <p:cNvSpPr/>
            <p:nvPr/>
          </p:nvSpPr>
          <p:spPr>
            <a:xfrm>
              <a:off x="914400" y="1914420"/>
              <a:ext cx="1488650" cy="1438380"/>
            </a:xfrm>
            <a:prstGeom prst="ellipse">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5" name="图片 5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4721" y="2285152"/>
              <a:ext cx="1391435" cy="762848"/>
            </a:xfrm>
            <a:prstGeom prst="rect">
              <a:avLst/>
            </a:prstGeom>
          </p:spPr>
        </p:pic>
      </p:grpSp>
      <p:grpSp>
        <p:nvGrpSpPr>
          <p:cNvPr id="56" name="组合 55"/>
          <p:cNvGrpSpPr/>
          <p:nvPr/>
        </p:nvGrpSpPr>
        <p:grpSpPr>
          <a:xfrm>
            <a:off x="4114800" y="128019"/>
            <a:ext cx="861852" cy="880988"/>
            <a:chOff x="3699641" y="1679028"/>
            <a:chExt cx="1706617" cy="1676400"/>
          </a:xfrm>
          <a:solidFill>
            <a:schemeClr val="accent5">
              <a:lumMod val="20000"/>
              <a:lumOff val="80000"/>
            </a:schemeClr>
          </a:solidFill>
        </p:grpSpPr>
        <p:sp>
          <p:nvSpPr>
            <p:cNvPr id="57" name="椭圆 56"/>
            <p:cNvSpPr/>
            <p:nvPr/>
          </p:nvSpPr>
          <p:spPr>
            <a:xfrm>
              <a:off x="3699641" y="1679028"/>
              <a:ext cx="1706617" cy="1676400"/>
            </a:xfrm>
            <a:prstGeom prst="ellipse">
              <a:avLst/>
            </a:prstGeom>
            <a:grp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8" name="图片 5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48443" y="1990923"/>
              <a:ext cx="1247113" cy="1057077"/>
            </a:xfrm>
            <a:prstGeom prst="rect">
              <a:avLst/>
            </a:prstGeom>
            <a:grpFill/>
          </p:spPr>
        </p:pic>
      </p:grpSp>
      <p:grpSp>
        <p:nvGrpSpPr>
          <p:cNvPr id="59" name="组合 58"/>
          <p:cNvGrpSpPr/>
          <p:nvPr/>
        </p:nvGrpSpPr>
        <p:grpSpPr>
          <a:xfrm>
            <a:off x="7113531" y="125391"/>
            <a:ext cx="861852" cy="880988"/>
            <a:chOff x="6732531" y="1676400"/>
            <a:chExt cx="1706617" cy="1676400"/>
          </a:xfrm>
        </p:grpSpPr>
        <p:sp>
          <p:nvSpPr>
            <p:cNvPr id="60" name="椭圆 59"/>
            <p:cNvSpPr/>
            <p:nvPr/>
          </p:nvSpPr>
          <p:spPr>
            <a:xfrm>
              <a:off x="6732531" y="1676400"/>
              <a:ext cx="1706617" cy="1676400"/>
            </a:xfrm>
            <a:prstGeom prst="ellipse">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1" name="图片 6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34200" y="1905000"/>
              <a:ext cx="1358199" cy="1365424"/>
            </a:xfrm>
            <a:prstGeom prst="rect">
              <a:avLst/>
            </a:prstGeom>
          </p:spPr>
        </p:pic>
      </p:grpSp>
      <p:cxnSp>
        <p:nvCxnSpPr>
          <p:cNvPr id="62" name="直接连接符 61"/>
          <p:cNvCxnSpPr>
            <a:stCxn id="54" idx="6"/>
            <a:endCxn id="57" idx="2"/>
          </p:cNvCxnSpPr>
          <p:nvPr/>
        </p:nvCxnSpPr>
        <p:spPr>
          <a:xfrm>
            <a:off x="2081052" y="565885"/>
            <a:ext cx="2033748" cy="2628"/>
          </a:xfrm>
          <a:prstGeom prst="line">
            <a:avLst/>
          </a:prstGeom>
          <a:ln w="38100">
            <a:solidFill>
              <a:srgbClr val="7030A0"/>
            </a:solidFill>
            <a:prstDash val="sysDot"/>
          </a:ln>
        </p:spPr>
        <p:style>
          <a:lnRef idx="1">
            <a:schemeClr val="accent1"/>
          </a:lnRef>
          <a:fillRef idx="0">
            <a:schemeClr val="accent1"/>
          </a:fillRef>
          <a:effectRef idx="0">
            <a:schemeClr val="accent1"/>
          </a:effectRef>
          <a:fontRef idx="minor">
            <a:schemeClr val="tx1"/>
          </a:fontRef>
        </p:style>
      </p:cxnSp>
      <p:cxnSp>
        <p:nvCxnSpPr>
          <p:cNvPr id="63" name="直接连接符 62"/>
          <p:cNvCxnSpPr>
            <a:stCxn id="57" idx="6"/>
            <a:endCxn id="60" idx="2"/>
          </p:cNvCxnSpPr>
          <p:nvPr/>
        </p:nvCxnSpPr>
        <p:spPr>
          <a:xfrm flipV="1">
            <a:off x="4976652" y="565885"/>
            <a:ext cx="2136879" cy="2628"/>
          </a:xfrm>
          <a:prstGeom prst="line">
            <a:avLst/>
          </a:prstGeom>
          <a:ln w="38100">
            <a:solidFill>
              <a:srgbClr val="7030A0"/>
            </a:solidFill>
            <a:prstDash val="sysDot"/>
          </a:ln>
        </p:spPr>
        <p:style>
          <a:lnRef idx="1">
            <a:schemeClr val="accent1"/>
          </a:lnRef>
          <a:fillRef idx="0">
            <a:schemeClr val="accent1"/>
          </a:fillRef>
          <a:effectRef idx="0">
            <a:schemeClr val="accent1"/>
          </a:effectRef>
          <a:fontRef idx="minor">
            <a:schemeClr val="tx1"/>
          </a:fontRef>
        </p:style>
      </p:cxnSp>
      <p:sp>
        <p:nvSpPr>
          <p:cNvPr id="64" name="矩形 63"/>
          <p:cNvSpPr/>
          <p:nvPr/>
        </p:nvSpPr>
        <p:spPr>
          <a:xfrm>
            <a:off x="3415248" y="1224141"/>
            <a:ext cx="2260953" cy="319438"/>
          </a:xfrm>
          <a:prstGeom prst="rect">
            <a:avLst/>
          </a:prstGeom>
          <a:solidFill>
            <a:schemeClr val="accent5">
              <a:lumMod val="20000"/>
              <a:lumOff val="80000"/>
            </a:schemeClr>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US" altLang="zh-CN" sz="2000" dirty="0" smtClean="0">
                <a:solidFill>
                  <a:srgbClr val="7030A0"/>
                </a:solidFill>
                <a:latin typeface="Calibri" panose="020F0502020204030204" pitchFamily="34" charset="0"/>
                <a:ea typeface="新細明體" charset="-120"/>
                <a:cs typeface="Calibri" panose="020F0502020204030204" pitchFamily="34" charset="0"/>
              </a:rPr>
              <a:t>Primitive Operation</a:t>
            </a:r>
            <a:endParaRPr kumimoji="0" lang="zh-CN" altLang="en-US" sz="2000" dirty="0">
              <a:solidFill>
                <a:srgbClr val="7030A0"/>
              </a:solidFill>
              <a:latin typeface="Calibri" panose="020F0502020204030204" pitchFamily="34" charset="0"/>
              <a:ea typeface="新細明體" charset="-120"/>
              <a:cs typeface="Calibri" panose="020F0502020204030204" pitchFamily="34" charset="0"/>
            </a:endParaRPr>
          </a:p>
        </p:txBody>
      </p:sp>
      <p:cxnSp>
        <p:nvCxnSpPr>
          <p:cNvPr id="65" name="直接箭头连接符 64"/>
          <p:cNvCxnSpPr>
            <a:stCxn id="57" idx="4"/>
            <a:endCxn id="64" idx="0"/>
          </p:cNvCxnSpPr>
          <p:nvPr/>
        </p:nvCxnSpPr>
        <p:spPr>
          <a:xfrm flipH="1">
            <a:off x="4545725" y="1009007"/>
            <a:ext cx="1" cy="215134"/>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66" name="矩形 65"/>
          <p:cNvSpPr/>
          <p:nvPr/>
        </p:nvSpPr>
        <p:spPr>
          <a:xfrm>
            <a:off x="2923300" y="1761341"/>
            <a:ext cx="3264093" cy="319438"/>
          </a:xfrm>
          <a:prstGeom prst="rect">
            <a:avLst/>
          </a:prstGeom>
          <a:solidFill>
            <a:schemeClr val="bg1"/>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US" altLang="zh-CN" sz="2000" dirty="0" smtClean="0">
                <a:solidFill>
                  <a:srgbClr val="7030A0"/>
                </a:solidFill>
                <a:latin typeface="Calibri" panose="020F0502020204030204" pitchFamily="34" charset="0"/>
                <a:cs typeface="Calibri" panose="020F0502020204030204" pitchFamily="34" charset="0"/>
              </a:rPr>
              <a:t>Layer Movement </a:t>
            </a:r>
            <a:r>
              <a:rPr kumimoji="0" lang="en-US" altLang="zh-CN" sz="2000" dirty="0">
                <a:solidFill>
                  <a:srgbClr val="7030A0"/>
                </a:solidFill>
                <a:latin typeface="Calibri" panose="020F0502020204030204" pitchFamily="34" charset="0"/>
                <a:cs typeface="Calibri" panose="020F0502020204030204" pitchFamily="34" charset="0"/>
              </a:rPr>
              <a:t>Prediction</a:t>
            </a:r>
            <a:endParaRPr kumimoji="0" lang="zh-CN" altLang="en-US" sz="2000" dirty="0">
              <a:solidFill>
                <a:srgbClr val="7030A0"/>
              </a:solidFill>
              <a:latin typeface="Calibri" panose="020F0502020204030204" pitchFamily="34" charset="0"/>
              <a:cs typeface="Calibri" panose="020F0502020204030204" pitchFamily="34" charset="0"/>
            </a:endParaRPr>
          </a:p>
        </p:txBody>
      </p:sp>
      <p:cxnSp>
        <p:nvCxnSpPr>
          <p:cNvPr id="67" name="直接箭头连接符 66"/>
          <p:cNvCxnSpPr>
            <a:stCxn id="64" idx="2"/>
            <a:endCxn id="66" idx="0"/>
          </p:cNvCxnSpPr>
          <p:nvPr/>
        </p:nvCxnSpPr>
        <p:spPr>
          <a:xfrm>
            <a:off x="4545725" y="1543579"/>
            <a:ext cx="9622" cy="217762"/>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pic>
        <p:nvPicPr>
          <p:cNvPr id="5" name="图片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25987" y="4495801"/>
            <a:ext cx="3384613" cy="2286000"/>
          </a:xfrm>
          <a:prstGeom prst="rect">
            <a:avLst/>
          </a:prstGeom>
        </p:spPr>
      </p:pic>
    </p:spTree>
    <p:extLst>
      <p:ext uri="{BB962C8B-B14F-4D97-AF65-F5344CB8AC3E}">
        <p14:creationId xmlns:p14="http://schemas.microsoft.com/office/powerpoint/2010/main" val="24532542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组合 51"/>
          <p:cNvGrpSpPr/>
          <p:nvPr/>
        </p:nvGrpSpPr>
        <p:grpSpPr>
          <a:xfrm>
            <a:off x="1219200" y="125391"/>
            <a:ext cx="861852" cy="880988"/>
            <a:chOff x="914400" y="1914420"/>
            <a:chExt cx="1488650" cy="1438380"/>
          </a:xfrm>
        </p:grpSpPr>
        <p:sp>
          <p:nvSpPr>
            <p:cNvPr id="53" name="椭圆 52"/>
            <p:cNvSpPr/>
            <p:nvPr/>
          </p:nvSpPr>
          <p:spPr>
            <a:xfrm>
              <a:off x="914400" y="1914420"/>
              <a:ext cx="1488650" cy="1438380"/>
            </a:xfrm>
            <a:prstGeom prst="ellipse">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4" name="图片 5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4721" y="2285152"/>
              <a:ext cx="1391435" cy="762848"/>
            </a:xfrm>
            <a:prstGeom prst="rect">
              <a:avLst/>
            </a:prstGeom>
          </p:spPr>
        </p:pic>
      </p:grpSp>
      <p:sp>
        <p:nvSpPr>
          <p:cNvPr id="56" name="椭圆 55"/>
          <p:cNvSpPr/>
          <p:nvPr/>
        </p:nvSpPr>
        <p:spPr>
          <a:xfrm>
            <a:off x="4114800" y="128019"/>
            <a:ext cx="861852" cy="880988"/>
          </a:xfrm>
          <a:prstGeom prst="ellipse">
            <a:avLst/>
          </a:prstGeom>
          <a:solidFill>
            <a:schemeClr val="accent5">
              <a:lumMod val="20000"/>
              <a:lumOff val="80000"/>
            </a:schemeClr>
          </a:solid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7" name="图片 5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40447" y="291927"/>
            <a:ext cx="629800" cy="555519"/>
          </a:xfrm>
          <a:prstGeom prst="rect">
            <a:avLst/>
          </a:prstGeom>
        </p:spPr>
      </p:pic>
      <p:grpSp>
        <p:nvGrpSpPr>
          <p:cNvPr id="58" name="组合 57"/>
          <p:cNvGrpSpPr/>
          <p:nvPr/>
        </p:nvGrpSpPr>
        <p:grpSpPr>
          <a:xfrm>
            <a:off x="7113531" y="125391"/>
            <a:ext cx="861852" cy="880988"/>
            <a:chOff x="6732531" y="1676400"/>
            <a:chExt cx="1706617" cy="1676400"/>
          </a:xfrm>
        </p:grpSpPr>
        <p:sp>
          <p:nvSpPr>
            <p:cNvPr id="59" name="椭圆 58"/>
            <p:cNvSpPr/>
            <p:nvPr/>
          </p:nvSpPr>
          <p:spPr>
            <a:xfrm>
              <a:off x="6732531" y="1676400"/>
              <a:ext cx="1706617" cy="1676400"/>
            </a:xfrm>
            <a:prstGeom prst="ellipse">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0" name="图片 5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34200" y="1905000"/>
              <a:ext cx="1358199" cy="1365424"/>
            </a:xfrm>
            <a:prstGeom prst="rect">
              <a:avLst/>
            </a:prstGeom>
          </p:spPr>
        </p:pic>
      </p:grpSp>
      <p:cxnSp>
        <p:nvCxnSpPr>
          <p:cNvPr id="61" name="直接连接符 60"/>
          <p:cNvCxnSpPr>
            <a:stCxn id="53" idx="6"/>
            <a:endCxn id="56" idx="2"/>
          </p:cNvCxnSpPr>
          <p:nvPr/>
        </p:nvCxnSpPr>
        <p:spPr>
          <a:xfrm>
            <a:off x="2081052" y="565885"/>
            <a:ext cx="2033748" cy="2628"/>
          </a:xfrm>
          <a:prstGeom prst="line">
            <a:avLst/>
          </a:prstGeom>
          <a:ln w="38100">
            <a:solidFill>
              <a:srgbClr val="7030A0"/>
            </a:solidFill>
            <a:prstDash val="sysDot"/>
          </a:ln>
        </p:spPr>
        <p:style>
          <a:lnRef idx="1">
            <a:schemeClr val="accent1"/>
          </a:lnRef>
          <a:fillRef idx="0">
            <a:schemeClr val="accent1"/>
          </a:fillRef>
          <a:effectRef idx="0">
            <a:schemeClr val="accent1"/>
          </a:effectRef>
          <a:fontRef idx="minor">
            <a:schemeClr val="tx1"/>
          </a:fontRef>
        </p:style>
      </p:cxnSp>
      <p:cxnSp>
        <p:nvCxnSpPr>
          <p:cNvPr id="62" name="直接连接符 61"/>
          <p:cNvCxnSpPr>
            <a:stCxn id="56" idx="6"/>
            <a:endCxn id="59" idx="2"/>
          </p:cNvCxnSpPr>
          <p:nvPr/>
        </p:nvCxnSpPr>
        <p:spPr>
          <a:xfrm flipV="1">
            <a:off x="4976652" y="565885"/>
            <a:ext cx="2136879" cy="2628"/>
          </a:xfrm>
          <a:prstGeom prst="line">
            <a:avLst/>
          </a:prstGeom>
          <a:ln w="38100">
            <a:solidFill>
              <a:srgbClr val="7030A0"/>
            </a:solidFill>
            <a:prstDash val="sysDot"/>
          </a:ln>
        </p:spPr>
        <p:style>
          <a:lnRef idx="1">
            <a:schemeClr val="accent1"/>
          </a:lnRef>
          <a:fillRef idx="0">
            <a:schemeClr val="accent1"/>
          </a:fillRef>
          <a:effectRef idx="0">
            <a:schemeClr val="accent1"/>
          </a:effectRef>
          <a:fontRef idx="minor">
            <a:schemeClr val="tx1"/>
          </a:fontRef>
        </p:style>
      </p:cxnSp>
      <p:sp>
        <p:nvSpPr>
          <p:cNvPr id="64" name="矩形 63"/>
          <p:cNvSpPr/>
          <p:nvPr/>
        </p:nvSpPr>
        <p:spPr>
          <a:xfrm>
            <a:off x="3114911" y="1249819"/>
            <a:ext cx="2861630" cy="319438"/>
          </a:xfrm>
          <a:prstGeom prst="rect">
            <a:avLst/>
          </a:prstGeom>
          <a:solidFill>
            <a:schemeClr val="bg1"/>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US" altLang="zh-CN" sz="2000" dirty="0">
                <a:solidFill>
                  <a:srgbClr val="7030A0"/>
                </a:solidFill>
                <a:latin typeface="Calibri" panose="020F0502020204030204" pitchFamily="34" charset="0"/>
                <a:cs typeface="Calibri" panose="020F0502020204030204" pitchFamily="34" charset="0"/>
              </a:rPr>
              <a:t>Printing Status </a:t>
            </a:r>
            <a:r>
              <a:rPr kumimoji="0" lang="en-US" altLang="zh-CN" sz="2000" dirty="0" smtClean="0">
                <a:solidFill>
                  <a:srgbClr val="7030A0"/>
                </a:solidFill>
                <a:latin typeface="Calibri" panose="020F0502020204030204" pitchFamily="34" charset="0"/>
                <a:cs typeface="Calibri" panose="020F0502020204030204" pitchFamily="34" charset="0"/>
              </a:rPr>
              <a:t>Prediction</a:t>
            </a:r>
            <a:endParaRPr kumimoji="0" lang="zh-CN" altLang="en-US" sz="2000" dirty="0">
              <a:solidFill>
                <a:srgbClr val="7030A0"/>
              </a:solidFill>
              <a:latin typeface="Calibri" panose="020F0502020204030204" pitchFamily="34" charset="0"/>
              <a:ea typeface="新細明體" charset="-120"/>
              <a:cs typeface="Calibri" panose="020F0502020204030204" pitchFamily="34" charset="0"/>
            </a:endParaRPr>
          </a:p>
        </p:txBody>
      </p:sp>
      <p:cxnSp>
        <p:nvCxnSpPr>
          <p:cNvPr id="65" name="直接箭头连接符 64"/>
          <p:cNvCxnSpPr>
            <a:stCxn id="56" idx="4"/>
            <a:endCxn id="64" idx="0"/>
          </p:cNvCxnSpPr>
          <p:nvPr/>
        </p:nvCxnSpPr>
        <p:spPr>
          <a:xfrm>
            <a:off x="4545726" y="1009007"/>
            <a:ext cx="0" cy="240812"/>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pic>
        <p:nvPicPr>
          <p:cNvPr id="9" name="图片 8"/>
          <p:cNvPicPr>
            <a:picLocks noChangeAspect="1"/>
          </p:cNvPicPr>
          <p:nvPr/>
        </p:nvPicPr>
        <p:blipFill>
          <a:blip r:embed="rId6"/>
          <a:stretch>
            <a:fillRect/>
          </a:stretch>
        </p:blipFill>
        <p:spPr>
          <a:xfrm>
            <a:off x="918779" y="1791676"/>
            <a:ext cx="7253893" cy="4724098"/>
          </a:xfrm>
          <a:prstGeom prst="rect">
            <a:avLst/>
          </a:prstGeom>
        </p:spPr>
      </p:pic>
      <p:pic>
        <p:nvPicPr>
          <p:cNvPr id="2" name="图片 1">
            <a:hlinkClick r:id="rId7" action="ppaction://hlinksldjump"/>
          </p:cNvPr>
          <p:cNvPicPr>
            <a:picLocks noChangeAspect="1"/>
          </p:cNvPicPr>
          <p:nvPr/>
        </p:nvPicPr>
        <p:blipFill>
          <a:blip r:embed="rId8"/>
          <a:stretch>
            <a:fillRect/>
          </a:stretch>
        </p:blipFill>
        <p:spPr>
          <a:xfrm>
            <a:off x="5756738" y="2473830"/>
            <a:ext cx="1558462" cy="574170"/>
          </a:xfrm>
          <a:prstGeom prst="rect">
            <a:avLst/>
          </a:prstGeom>
        </p:spPr>
      </p:pic>
      <p:sp>
        <p:nvSpPr>
          <p:cNvPr id="16" name="矩形 15"/>
          <p:cNvSpPr/>
          <p:nvPr/>
        </p:nvSpPr>
        <p:spPr>
          <a:xfrm>
            <a:off x="4151556" y="3166646"/>
            <a:ext cx="1077283" cy="338554"/>
          </a:xfrm>
          <a:prstGeom prst="rect">
            <a:avLst/>
          </a:prstGeom>
        </p:spPr>
        <p:txBody>
          <a:bodyPr wrap="none">
            <a:spAutoFit/>
          </a:bodyPr>
          <a:lstStyle/>
          <a:p>
            <a:pPr algn="ctr"/>
            <a:r>
              <a:rPr kumimoji="0" lang="en-US" altLang="zh-CN" sz="1600" b="1" dirty="0" smtClean="0">
                <a:latin typeface="Calibri" panose="020F0502020204030204" pitchFamily="34" charset="0"/>
                <a:cs typeface="Calibri" panose="020F0502020204030204" pitchFamily="34" charset="0"/>
              </a:rPr>
              <a:t>Frame size</a:t>
            </a:r>
            <a:endParaRPr kumimoji="0" lang="zh-CN" altLang="en-US" sz="16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180380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组合 51"/>
          <p:cNvGrpSpPr/>
          <p:nvPr/>
        </p:nvGrpSpPr>
        <p:grpSpPr>
          <a:xfrm>
            <a:off x="1219200" y="125391"/>
            <a:ext cx="861852" cy="880988"/>
            <a:chOff x="914400" y="1914420"/>
            <a:chExt cx="1488650" cy="1438380"/>
          </a:xfrm>
        </p:grpSpPr>
        <p:sp>
          <p:nvSpPr>
            <p:cNvPr id="53" name="椭圆 52"/>
            <p:cNvSpPr/>
            <p:nvPr/>
          </p:nvSpPr>
          <p:spPr>
            <a:xfrm>
              <a:off x="914400" y="1914420"/>
              <a:ext cx="1488650" cy="1438380"/>
            </a:xfrm>
            <a:prstGeom prst="ellipse">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4" name="图片 5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4721" y="2285152"/>
              <a:ext cx="1391435" cy="762848"/>
            </a:xfrm>
            <a:prstGeom prst="rect">
              <a:avLst/>
            </a:prstGeom>
          </p:spPr>
        </p:pic>
      </p:grpSp>
      <p:sp>
        <p:nvSpPr>
          <p:cNvPr id="56" name="椭圆 55"/>
          <p:cNvSpPr/>
          <p:nvPr/>
        </p:nvSpPr>
        <p:spPr>
          <a:xfrm>
            <a:off x="4114800" y="128019"/>
            <a:ext cx="861852" cy="880988"/>
          </a:xfrm>
          <a:prstGeom prst="ellipse">
            <a:avLst/>
          </a:prstGeom>
          <a:solidFill>
            <a:schemeClr val="accent5">
              <a:lumMod val="20000"/>
              <a:lumOff val="80000"/>
            </a:schemeClr>
          </a:solid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7" name="图片 5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40447" y="291927"/>
            <a:ext cx="629800" cy="555519"/>
          </a:xfrm>
          <a:prstGeom prst="rect">
            <a:avLst/>
          </a:prstGeom>
        </p:spPr>
      </p:pic>
      <p:grpSp>
        <p:nvGrpSpPr>
          <p:cNvPr id="58" name="组合 57"/>
          <p:cNvGrpSpPr/>
          <p:nvPr/>
        </p:nvGrpSpPr>
        <p:grpSpPr>
          <a:xfrm>
            <a:off x="7113531" y="125391"/>
            <a:ext cx="861852" cy="880988"/>
            <a:chOff x="6732531" y="1676400"/>
            <a:chExt cx="1706617" cy="1676400"/>
          </a:xfrm>
        </p:grpSpPr>
        <p:sp>
          <p:nvSpPr>
            <p:cNvPr id="59" name="椭圆 58"/>
            <p:cNvSpPr/>
            <p:nvPr/>
          </p:nvSpPr>
          <p:spPr>
            <a:xfrm>
              <a:off x="6732531" y="1676400"/>
              <a:ext cx="1706617" cy="1676400"/>
            </a:xfrm>
            <a:prstGeom prst="ellipse">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0" name="图片 5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34200" y="1905000"/>
              <a:ext cx="1358199" cy="1365424"/>
            </a:xfrm>
            <a:prstGeom prst="rect">
              <a:avLst/>
            </a:prstGeom>
          </p:spPr>
        </p:pic>
      </p:grpSp>
      <p:cxnSp>
        <p:nvCxnSpPr>
          <p:cNvPr id="61" name="直接连接符 60"/>
          <p:cNvCxnSpPr>
            <a:stCxn id="53" idx="6"/>
            <a:endCxn id="56" idx="2"/>
          </p:cNvCxnSpPr>
          <p:nvPr/>
        </p:nvCxnSpPr>
        <p:spPr>
          <a:xfrm>
            <a:off x="2081052" y="565885"/>
            <a:ext cx="2033748" cy="2628"/>
          </a:xfrm>
          <a:prstGeom prst="line">
            <a:avLst/>
          </a:prstGeom>
          <a:ln w="38100">
            <a:solidFill>
              <a:srgbClr val="7030A0"/>
            </a:solidFill>
            <a:prstDash val="sysDot"/>
          </a:ln>
        </p:spPr>
        <p:style>
          <a:lnRef idx="1">
            <a:schemeClr val="accent1"/>
          </a:lnRef>
          <a:fillRef idx="0">
            <a:schemeClr val="accent1"/>
          </a:fillRef>
          <a:effectRef idx="0">
            <a:schemeClr val="accent1"/>
          </a:effectRef>
          <a:fontRef idx="minor">
            <a:schemeClr val="tx1"/>
          </a:fontRef>
        </p:style>
      </p:cxnSp>
      <p:cxnSp>
        <p:nvCxnSpPr>
          <p:cNvPr id="62" name="直接连接符 61"/>
          <p:cNvCxnSpPr>
            <a:stCxn id="56" idx="6"/>
            <a:endCxn id="59" idx="2"/>
          </p:cNvCxnSpPr>
          <p:nvPr/>
        </p:nvCxnSpPr>
        <p:spPr>
          <a:xfrm flipV="1">
            <a:off x="4976652" y="565885"/>
            <a:ext cx="2136879" cy="2628"/>
          </a:xfrm>
          <a:prstGeom prst="line">
            <a:avLst/>
          </a:prstGeom>
          <a:ln w="38100">
            <a:solidFill>
              <a:srgbClr val="7030A0"/>
            </a:solidFill>
            <a:prstDash val="sysDot"/>
          </a:ln>
        </p:spPr>
        <p:style>
          <a:lnRef idx="1">
            <a:schemeClr val="accent1"/>
          </a:lnRef>
          <a:fillRef idx="0">
            <a:schemeClr val="accent1"/>
          </a:fillRef>
          <a:effectRef idx="0">
            <a:schemeClr val="accent1"/>
          </a:effectRef>
          <a:fontRef idx="minor">
            <a:schemeClr val="tx1"/>
          </a:fontRef>
        </p:style>
      </p:cxnSp>
      <p:sp>
        <p:nvSpPr>
          <p:cNvPr id="64" name="矩形 63">
            <a:hlinkClick r:id="rId6" action="ppaction://hlinksldjump"/>
          </p:cNvPr>
          <p:cNvSpPr/>
          <p:nvPr/>
        </p:nvSpPr>
        <p:spPr>
          <a:xfrm>
            <a:off x="3114911" y="1249819"/>
            <a:ext cx="2861630" cy="319438"/>
          </a:xfrm>
          <a:prstGeom prst="rect">
            <a:avLst/>
          </a:prstGeom>
          <a:solidFill>
            <a:schemeClr val="bg1"/>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US" altLang="zh-CN" sz="2000" dirty="0">
                <a:solidFill>
                  <a:srgbClr val="7030A0"/>
                </a:solidFill>
                <a:latin typeface="Calibri" panose="020F0502020204030204" pitchFamily="34" charset="0"/>
                <a:cs typeface="Calibri" panose="020F0502020204030204" pitchFamily="34" charset="0"/>
              </a:rPr>
              <a:t>Printing Status </a:t>
            </a:r>
            <a:r>
              <a:rPr kumimoji="0" lang="en-US" altLang="zh-CN" sz="2000" dirty="0" smtClean="0">
                <a:solidFill>
                  <a:srgbClr val="7030A0"/>
                </a:solidFill>
                <a:latin typeface="Calibri" panose="020F0502020204030204" pitchFamily="34" charset="0"/>
                <a:cs typeface="Calibri" panose="020F0502020204030204" pitchFamily="34" charset="0"/>
              </a:rPr>
              <a:t>Prediction</a:t>
            </a:r>
            <a:endParaRPr kumimoji="0" lang="zh-CN" altLang="en-US" sz="2000" dirty="0">
              <a:solidFill>
                <a:srgbClr val="7030A0"/>
              </a:solidFill>
              <a:latin typeface="Calibri" panose="020F0502020204030204" pitchFamily="34" charset="0"/>
              <a:ea typeface="新細明體" charset="-120"/>
              <a:cs typeface="Calibri" panose="020F0502020204030204" pitchFamily="34" charset="0"/>
            </a:endParaRPr>
          </a:p>
        </p:txBody>
      </p:sp>
      <p:cxnSp>
        <p:nvCxnSpPr>
          <p:cNvPr id="65" name="直接箭头连接符 64"/>
          <p:cNvCxnSpPr>
            <a:stCxn id="56" idx="4"/>
            <a:endCxn id="64" idx="0"/>
          </p:cNvCxnSpPr>
          <p:nvPr/>
        </p:nvCxnSpPr>
        <p:spPr>
          <a:xfrm>
            <a:off x="4545726" y="1009007"/>
            <a:ext cx="0" cy="240812"/>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pic>
        <p:nvPicPr>
          <p:cNvPr id="15" name="图片 14"/>
          <p:cNvPicPr>
            <a:picLocks noChangeAspect="1"/>
          </p:cNvPicPr>
          <p:nvPr/>
        </p:nvPicPr>
        <p:blipFill>
          <a:blip r:embed="rId7"/>
          <a:stretch>
            <a:fillRect/>
          </a:stretch>
        </p:blipFill>
        <p:spPr>
          <a:xfrm>
            <a:off x="2209800" y="1939289"/>
            <a:ext cx="4769600" cy="2209800"/>
          </a:xfrm>
          <a:prstGeom prst="rect">
            <a:avLst/>
          </a:prstGeom>
        </p:spPr>
      </p:pic>
      <p:pic>
        <p:nvPicPr>
          <p:cNvPr id="2" name="图片 1"/>
          <p:cNvPicPr>
            <a:picLocks noChangeAspect="1"/>
          </p:cNvPicPr>
          <p:nvPr/>
        </p:nvPicPr>
        <p:blipFill>
          <a:blip r:embed="rId8"/>
          <a:stretch>
            <a:fillRect/>
          </a:stretch>
        </p:blipFill>
        <p:spPr>
          <a:xfrm>
            <a:off x="2209800" y="4267199"/>
            <a:ext cx="4769600" cy="2388231"/>
          </a:xfrm>
          <a:prstGeom prst="rect">
            <a:avLst/>
          </a:prstGeom>
        </p:spPr>
      </p:pic>
    </p:spTree>
    <p:extLst>
      <p:ext uri="{BB962C8B-B14F-4D97-AF65-F5344CB8AC3E}">
        <p14:creationId xmlns:p14="http://schemas.microsoft.com/office/powerpoint/2010/main" val="27535863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矩形 46"/>
          <p:cNvSpPr/>
          <p:nvPr/>
        </p:nvSpPr>
        <p:spPr>
          <a:xfrm>
            <a:off x="3568091" y="3742809"/>
            <a:ext cx="1888466" cy="400110"/>
          </a:xfrm>
          <a:prstGeom prst="rect">
            <a:avLst/>
          </a:prstGeom>
        </p:spPr>
        <p:txBody>
          <a:bodyPr wrap="none">
            <a:spAutoFit/>
          </a:bodyPr>
          <a:lstStyle/>
          <a:p>
            <a:pPr algn="ctr"/>
            <a:r>
              <a:rPr kumimoji="0" lang="en-US" altLang="zh-CN" sz="2000" b="1" dirty="0" smtClean="0">
                <a:latin typeface="Calibri" panose="020F0502020204030204" pitchFamily="34" charset="0"/>
                <a:cs typeface="Calibri" panose="020F0502020204030204" pitchFamily="34" charset="0"/>
              </a:rPr>
              <a:t>G-code Protocol</a:t>
            </a:r>
            <a:endParaRPr kumimoji="0" lang="zh-CN" altLang="en-US" sz="2000" b="1" dirty="0">
              <a:latin typeface="Calibri" panose="020F0502020204030204" pitchFamily="34" charset="0"/>
              <a:cs typeface="Calibri" panose="020F0502020204030204" pitchFamily="34" charset="0"/>
            </a:endParaRPr>
          </a:p>
        </p:txBody>
      </p:sp>
      <p:grpSp>
        <p:nvGrpSpPr>
          <p:cNvPr id="52" name="组合 51"/>
          <p:cNvGrpSpPr/>
          <p:nvPr/>
        </p:nvGrpSpPr>
        <p:grpSpPr>
          <a:xfrm>
            <a:off x="1219200" y="125391"/>
            <a:ext cx="861852" cy="880988"/>
            <a:chOff x="914400" y="1914420"/>
            <a:chExt cx="1488650" cy="1438380"/>
          </a:xfrm>
        </p:grpSpPr>
        <p:sp>
          <p:nvSpPr>
            <p:cNvPr id="53" name="椭圆 52"/>
            <p:cNvSpPr/>
            <p:nvPr/>
          </p:nvSpPr>
          <p:spPr>
            <a:xfrm>
              <a:off x="914400" y="1914420"/>
              <a:ext cx="1488650" cy="1438380"/>
            </a:xfrm>
            <a:prstGeom prst="ellipse">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4" name="图片 5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4721" y="2285152"/>
              <a:ext cx="1391435" cy="762848"/>
            </a:xfrm>
            <a:prstGeom prst="rect">
              <a:avLst/>
            </a:prstGeom>
          </p:spPr>
        </p:pic>
      </p:grpSp>
      <p:grpSp>
        <p:nvGrpSpPr>
          <p:cNvPr id="55" name="组合 54"/>
          <p:cNvGrpSpPr/>
          <p:nvPr/>
        </p:nvGrpSpPr>
        <p:grpSpPr>
          <a:xfrm>
            <a:off x="4114800" y="128019"/>
            <a:ext cx="861852" cy="880988"/>
            <a:chOff x="3699641" y="1679028"/>
            <a:chExt cx="1706617" cy="1676400"/>
          </a:xfrm>
        </p:grpSpPr>
        <p:sp>
          <p:nvSpPr>
            <p:cNvPr id="56" name="椭圆 55"/>
            <p:cNvSpPr/>
            <p:nvPr/>
          </p:nvSpPr>
          <p:spPr>
            <a:xfrm>
              <a:off x="3699641" y="1679028"/>
              <a:ext cx="1706617" cy="1676400"/>
            </a:xfrm>
            <a:prstGeom prst="ellipse">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7" name="图片 5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48443" y="1990923"/>
              <a:ext cx="1247113" cy="1057077"/>
            </a:xfrm>
            <a:prstGeom prst="rect">
              <a:avLst/>
            </a:prstGeom>
          </p:spPr>
        </p:pic>
      </p:grpSp>
      <p:sp>
        <p:nvSpPr>
          <p:cNvPr id="59" name="椭圆 58"/>
          <p:cNvSpPr/>
          <p:nvPr/>
        </p:nvSpPr>
        <p:spPr>
          <a:xfrm>
            <a:off x="7113531" y="125391"/>
            <a:ext cx="861852" cy="880988"/>
          </a:xfrm>
          <a:prstGeom prst="ellipse">
            <a:avLst/>
          </a:prstGeom>
          <a:solidFill>
            <a:schemeClr val="accent5">
              <a:lumMod val="20000"/>
              <a:lumOff val="80000"/>
            </a:schemeClr>
          </a:solid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0" name="图片 5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15375" y="245526"/>
            <a:ext cx="685899" cy="717563"/>
          </a:xfrm>
          <a:prstGeom prst="rect">
            <a:avLst/>
          </a:prstGeom>
        </p:spPr>
      </p:pic>
      <p:cxnSp>
        <p:nvCxnSpPr>
          <p:cNvPr id="61" name="直接连接符 60"/>
          <p:cNvCxnSpPr>
            <a:stCxn id="53" idx="6"/>
            <a:endCxn id="56" idx="2"/>
          </p:cNvCxnSpPr>
          <p:nvPr/>
        </p:nvCxnSpPr>
        <p:spPr>
          <a:xfrm>
            <a:off x="2081052" y="565885"/>
            <a:ext cx="2033748" cy="2628"/>
          </a:xfrm>
          <a:prstGeom prst="line">
            <a:avLst/>
          </a:prstGeom>
          <a:ln w="38100">
            <a:solidFill>
              <a:srgbClr val="7030A0"/>
            </a:solidFill>
            <a:prstDash val="sysDot"/>
          </a:ln>
        </p:spPr>
        <p:style>
          <a:lnRef idx="1">
            <a:schemeClr val="accent1"/>
          </a:lnRef>
          <a:fillRef idx="0">
            <a:schemeClr val="accent1"/>
          </a:fillRef>
          <a:effectRef idx="0">
            <a:schemeClr val="accent1"/>
          </a:effectRef>
          <a:fontRef idx="minor">
            <a:schemeClr val="tx1"/>
          </a:fontRef>
        </p:style>
      </p:cxnSp>
      <p:cxnSp>
        <p:nvCxnSpPr>
          <p:cNvPr id="62" name="直接连接符 61"/>
          <p:cNvCxnSpPr>
            <a:stCxn id="56" idx="6"/>
            <a:endCxn id="59" idx="2"/>
          </p:cNvCxnSpPr>
          <p:nvPr/>
        </p:nvCxnSpPr>
        <p:spPr>
          <a:xfrm flipV="1">
            <a:off x="4976652" y="565885"/>
            <a:ext cx="2136879" cy="2628"/>
          </a:xfrm>
          <a:prstGeom prst="line">
            <a:avLst/>
          </a:prstGeom>
          <a:ln w="38100">
            <a:solidFill>
              <a:srgbClr val="7030A0"/>
            </a:solidFill>
            <a:prstDash val="sysDot"/>
          </a:ln>
        </p:spPr>
        <p:style>
          <a:lnRef idx="1">
            <a:schemeClr val="accent1"/>
          </a:lnRef>
          <a:fillRef idx="0">
            <a:schemeClr val="accent1"/>
          </a:fillRef>
          <a:effectRef idx="0">
            <a:schemeClr val="accent1"/>
          </a:effectRef>
          <a:fontRef idx="minor">
            <a:schemeClr val="tx1"/>
          </a:fontRef>
        </p:style>
      </p:cxnSp>
      <p:sp>
        <p:nvSpPr>
          <p:cNvPr id="64" name="矩形 63"/>
          <p:cNvSpPr/>
          <p:nvPr/>
        </p:nvSpPr>
        <p:spPr>
          <a:xfrm>
            <a:off x="6250263" y="1241236"/>
            <a:ext cx="2588387" cy="319438"/>
          </a:xfrm>
          <a:prstGeom prst="rect">
            <a:avLst/>
          </a:prstGeom>
          <a:solidFill>
            <a:schemeClr val="bg1"/>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US" altLang="zh-CN" sz="2000" dirty="0" smtClean="0">
                <a:solidFill>
                  <a:srgbClr val="7030A0"/>
                </a:solidFill>
                <a:latin typeface="Calibri" panose="020F0502020204030204" pitchFamily="34" charset="0"/>
                <a:ea typeface="新細明體" charset="-120"/>
                <a:cs typeface="Calibri" panose="020F0502020204030204" pitchFamily="34" charset="0"/>
              </a:rPr>
              <a:t>G-code Reconstruction</a:t>
            </a:r>
            <a:endParaRPr kumimoji="0" lang="zh-CN" altLang="en-US" sz="2000" dirty="0">
              <a:solidFill>
                <a:srgbClr val="7030A0"/>
              </a:solidFill>
              <a:latin typeface="Calibri" panose="020F0502020204030204" pitchFamily="34" charset="0"/>
              <a:ea typeface="新細明體" charset="-120"/>
              <a:cs typeface="Calibri" panose="020F0502020204030204" pitchFamily="34" charset="0"/>
            </a:endParaRPr>
          </a:p>
        </p:txBody>
      </p:sp>
      <p:cxnSp>
        <p:nvCxnSpPr>
          <p:cNvPr id="65" name="直接箭头连接符 64"/>
          <p:cNvCxnSpPr>
            <a:stCxn id="59" idx="4"/>
            <a:endCxn id="64" idx="0"/>
          </p:cNvCxnSpPr>
          <p:nvPr/>
        </p:nvCxnSpPr>
        <p:spPr>
          <a:xfrm>
            <a:off x="7544457" y="1006379"/>
            <a:ext cx="0" cy="234857"/>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29" name="矩形 28"/>
          <p:cNvSpPr/>
          <p:nvPr/>
        </p:nvSpPr>
        <p:spPr>
          <a:xfrm>
            <a:off x="1811459" y="3074260"/>
            <a:ext cx="1157778" cy="53340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US" altLang="zh-CN" dirty="0" smtClean="0">
                <a:solidFill>
                  <a:schemeClr val="tx1"/>
                </a:solidFill>
                <a:latin typeface="Calibri" panose="020F0502020204030204" pitchFamily="34" charset="0"/>
                <a:ea typeface="新細明體" charset="-120"/>
                <a:cs typeface="Calibri" panose="020F0502020204030204" pitchFamily="34" charset="0"/>
              </a:rPr>
              <a:t>Predicted Primitive</a:t>
            </a:r>
            <a:endParaRPr kumimoji="0" lang="zh-CN" altLang="en-US" dirty="0">
              <a:solidFill>
                <a:schemeClr val="tx1"/>
              </a:solidFill>
              <a:latin typeface="Calibri" panose="020F0502020204030204" pitchFamily="34" charset="0"/>
              <a:ea typeface="新細明體" charset="-120"/>
              <a:cs typeface="Calibri" panose="020F0502020204030204" pitchFamily="34" charset="0"/>
            </a:endParaRPr>
          </a:p>
        </p:txBody>
      </p:sp>
      <p:sp>
        <p:nvSpPr>
          <p:cNvPr id="30" name="矩形 29"/>
          <p:cNvSpPr/>
          <p:nvPr/>
        </p:nvSpPr>
        <p:spPr>
          <a:xfrm>
            <a:off x="911837" y="3749320"/>
            <a:ext cx="1157778" cy="53340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US" altLang="zh-CN" dirty="0" smtClean="0">
                <a:solidFill>
                  <a:schemeClr val="tx1"/>
                </a:solidFill>
                <a:latin typeface="Calibri" panose="020F0502020204030204" pitchFamily="34" charset="0"/>
                <a:ea typeface="新細明體" charset="-120"/>
                <a:cs typeface="Calibri" panose="020F0502020204030204" pitchFamily="34" charset="0"/>
              </a:rPr>
              <a:t>Predicted Primitive</a:t>
            </a:r>
            <a:endParaRPr kumimoji="0" lang="zh-CN" altLang="en-US" dirty="0">
              <a:solidFill>
                <a:schemeClr val="tx1"/>
              </a:solidFill>
              <a:latin typeface="Calibri" panose="020F0502020204030204" pitchFamily="34" charset="0"/>
              <a:ea typeface="新細明體" charset="-120"/>
              <a:cs typeface="Calibri" panose="020F0502020204030204" pitchFamily="34" charset="0"/>
            </a:endParaRPr>
          </a:p>
        </p:txBody>
      </p:sp>
      <p:sp>
        <p:nvSpPr>
          <p:cNvPr id="9" name="矩形 8"/>
          <p:cNvSpPr/>
          <p:nvPr/>
        </p:nvSpPr>
        <p:spPr>
          <a:xfrm>
            <a:off x="1038437" y="4812268"/>
            <a:ext cx="2134559" cy="400110"/>
          </a:xfrm>
          <a:prstGeom prst="rect">
            <a:avLst/>
          </a:prstGeom>
        </p:spPr>
        <p:txBody>
          <a:bodyPr wrap="none">
            <a:spAutoFit/>
          </a:bodyPr>
          <a:lstStyle/>
          <a:p>
            <a:pPr algn="ctr"/>
            <a:r>
              <a:rPr kumimoji="0" lang="en-US" altLang="zh-CN" sz="2000" b="1" dirty="0" smtClean="0">
                <a:latin typeface="Calibri" panose="020F0502020204030204" pitchFamily="34" charset="0"/>
                <a:cs typeface="Calibri" panose="020F0502020204030204" pitchFamily="34" charset="0"/>
              </a:rPr>
              <a:t>Printing Status Set</a:t>
            </a:r>
            <a:endParaRPr kumimoji="0" lang="zh-CN" altLang="en-US" sz="2000" b="1" dirty="0">
              <a:latin typeface="Calibri" panose="020F0502020204030204" pitchFamily="34" charset="0"/>
              <a:cs typeface="Calibri" panose="020F0502020204030204" pitchFamily="34" charset="0"/>
            </a:endParaRPr>
          </a:p>
        </p:txBody>
      </p:sp>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75596" y="3350760"/>
            <a:ext cx="660241" cy="660241"/>
          </a:xfrm>
          <a:prstGeom prst="rect">
            <a:avLst/>
          </a:prstGeom>
        </p:spPr>
      </p:pic>
      <p:sp>
        <p:nvSpPr>
          <p:cNvPr id="38" name="矩形 37"/>
          <p:cNvSpPr/>
          <p:nvPr/>
        </p:nvSpPr>
        <p:spPr>
          <a:xfrm>
            <a:off x="781274" y="3886200"/>
            <a:ext cx="1157778" cy="53340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US" altLang="zh-CN" dirty="0" smtClean="0">
                <a:solidFill>
                  <a:schemeClr val="tx1"/>
                </a:solidFill>
                <a:latin typeface="Calibri" panose="020F0502020204030204" pitchFamily="34" charset="0"/>
                <a:ea typeface="新細明體" charset="-120"/>
                <a:cs typeface="Calibri" panose="020F0502020204030204" pitchFamily="34" charset="0"/>
              </a:rPr>
              <a:t>Predicted Primitive</a:t>
            </a:r>
            <a:endParaRPr kumimoji="0" lang="zh-CN" altLang="en-US" dirty="0">
              <a:solidFill>
                <a:schemeClr val="tx1"/>
              </a:solidFill>
              <a:latin typeface="Calibri" panose="020F0502020204030204" pitchFamily="34" charset="0"/>
              <a:ea typeface="新細明體" charset="-120"/>
              <a:cs typeface="Calibri" panose="020F0502020204030204" pitchFamily="34" charset="0"/>
            </a:endParaRPr>
          </a:p>
        </p:txBody>
      </p:sp>
      <p:pic>
        <p:nvPicPr>
          <p:cNvPr id="39" name="图片 38"/>
          <p:cNvPicPr>
            <a:picLocks noChangeAspect="1"/>
          </p:cNvPicPr>
          <p:nvPr/>
        </p:nvPicPr>
        <p:blipFill>
          <a:blip r:embed="rId7"/>
          <a:stretch>
            <a:fillRect/>
          </a:stretch>
        </p:blipFill>
        <p:spPr>
          <a:xfrm>
            <a:off x="3323963" y="4044950"/>
            <a:ext cx="2769474" cy="527050"/>
          </a:xfrm>
          <a:prstGeom prst="rect">
            <a:avLst/>
          </a:prstGeom>
        </p:spPr>
      </p:pic>
      <p:pic>
        <p:nvPicPr>
          <p:cNvPr id="14" name="图片 13"/>
          <p:cNvPicPr>
            <a:picLocks noChangeAspect="1"/>
          </p:cNvPicPr>
          <p:nvPr/>
        </p:nvPicPr>
        <p:blipFill>
          <a:blip r:embed="rId8"/>
          <a:stretch>
            <a:fillRect/>
          </a:stretch>
        </p:blipFill>
        <p:spPr>
          <a:xfrm>
            <a:off x="6222744" y="2886985"/>
            <a:ext cx="2250081" cy="18662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1" name="矩形 40"/>
          <p:cNvSpPr/>
          <p:nvPr/>
        </p:nvSpPr>
        <p:spPr>
          <a:xfrm>
            <a:off x="6103574" y="4812268"/>
            <a:ext cx="2525500" cy="400110"/>
          </a:xfrm>
          <a:prstGeom prst="rect">
            <a:avLst/>
          </a:prstGeom>
        </p:spPr>
        <p:txBody>
          <a:bodyPr wrap="none">
            <a:spAutoFit/>
          </a:bodyPr>
          <a:lstStyle/>
          <a:p>
            <a:pPr algn="ctr"/>
            <a:r>
              <a:rPr kumimoji="0" lang="en-US" altLang="zh-CN" sz="2000" b="1" dirty="0" smtClean="0">
                <a:latin typeface="Calibri" panose="020F0502020204030204" pitchFamily="34" charset="0"/>
                <a:cs typeface="Calibri" panose="020F0502020204030204" pitchFamily="34" charset="0"/>
              </a:rPr>
              <a:t>Reconstructed G-code</a:t>
            </a:r>
            <a:endParaRPr kumimoji="0" lang="zh-CN" altLang="en-US" sz="2000" b="1" dirty="0">
              <a:latin typeface="Calibri" panose="020F0502020204030204" pitchFamily="34" charset="0"/>
              <a:cs typeface="Calibri" panose="020F0502020204030204" pitchFamily="34" charset="0"/>
            </a:endParaRPr>
          </a:p>
        </p:txBody>
      </p:sp>
      <p:sp>
        <p:nvSpPr>
          <p:cNvPr id="23" name="矩形 22">
            <a:hlinkClick r:id="rId9" action="ppaction://hlinksldjump"/>
          </p:cNvPr>
          <p:cNvSpPr/>
          <p:nvPr/>
        </p:nvSpPr>
        <p:spPr>
          <a:xfrm>
            <a:off x="3706155" y="4485444"/>
            <a:ext cx="1596014" cy="400110"/>
          </a:xfrm>
          <a:prstGeom prst="rect">
            <a:avLst/>
          </a:prstGeom>
        </p:spPr>
        <p:txBody>
          <a:bodyPr wrap="none">
            <a:spAutoFit/>
          </a:bodyPr>
          <a:lstStyle/>
          <a:p>
            <a:pPr algn="ctr"/>
            <a:r>
              <a:rPr kumimoji="0" lang="en-US" altLang="zh-CN" sz="2000" b="1" dirty="0" smtClean="0">
                <a:latin typeface="Calibri" panose="020F0502020204030204" pitchFamily="34" charset="0"/>
                <a:cs typeface="Calibri" panose="020F0502020204030204" pitchFamily="34" charset="0"/>
              </a:rPr>
              <a:t>(Algorithm 1)</a:t>
            </a:r>
            <a:endParaRPr kumimoji="0" lang="zh-CN" altLang="en-US" sz="20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762612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组合 51"/>
          <p:cNvGrpSpPr/>
          <p:nvPr/>
        </p:nvGrpSpPr>
        <p:grpSpPr>
          <a:xfrm>
            <a:off x="1219200" y="125391"/>
            <a:ext cx="861852" cy="880988"/>
            <a:chOff x="914400" y="1914420"/>
            <a:chExt cx="1488650" cy="1438380"/>
          </a:xfrm>
        </p:grpSpPr>
        <p:sp>
          <p:nvSpPr>
            <p:cNvPr id="53" name="椭圆 52"/>
            <p:cNvSpPr/>
            <p:nvPr/>
          </p:nvSpPr>
          <p:spPr>
            <a:xfrm>
              <a:off x="914400" y="1914420"/>
              <a:ext cx="1488650" cy="1438380"/>
            </a:xfrm>
            <a:prstGeom prst="ellipse">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4" name="图片 5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4721" y="2285152"/>
              <a:ext cx="1391435" cy="762848"/>
            </a:xfrm>
            <a:prstGeom prst="rect">
              <a:avLst/>
            </a:prstGeom>
          </p:spPr>
        </p:pic>
      </p:grpSp>
      <p:grpSp>
        <p:nvGrpSpPr>
          <p:cNvPr id="55" name="组合 54"/>
          <p:cNvGrpSpPr/>
          <p:nvPr/>
        </p:nvGrpSpPr>
        <p:grpSpPr>
          <a:xfrm>
            <a:off x="4114800" y="128019"/>
            <a:ext cx="861852" cy="880988"/>
            <a:chOff x="3699641" y="1679028"/>
            <a:chExt cx="1706617" cy="1676400"/>
          </a:xfrm>
        </p:grpSpPr>
        <p:sp>
          <p:nvSpPr>
            <p:cNvPr id="56" name="椭圆 55"/>
            <p:cNvSpPr/>
            <p:nvPr/>
          </p:nvSpPr>
          <p:spPr>
            <a:xfrm>
              <a:off x="3699641" y="1679028"/>
              <a:ext cx="1706617" cy="1676400"/>
            </a:xfrm>
            <a:prstGeom prst="ellipse">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7" name="图片 5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48443" y="1990923"/>
              <a:ext cx="1247113" cy="1057077"/>
            </a:xfrm>
            <a:prstGeom prst="rect">
              <a:avLst/>
            </a:prstGeom>
          </p:spPr>
        </p:pic>
      </p:grpSp>
      <p:sp>
        <p:nvSpPr>
          <p:cNvPr id="59" name="椭圆 58"/>
          <p:cNvSpPr/>
          <p:nvPr/>
        </p:nvSpPr>
        <p:spPr>
          <a:xfrm>
            <a:off x="7113531" y="125391"/>
            <a:ext cx="861852" cy="880988"/>
          </a:xfrm>
          <a:prstGeom prst="ellipse">
            <a:avLst/>
          </a:prstGeom>
          <a:solidFill>
            <a:schemeClr val="accent5">
              <a:lumMod val="20000"/>
              <a:lumOff val="80000"/>
            </a:schemeClr>
          </a:solid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0" name="图片 5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15375" y="245526"/>
            <a:ext cx="685899" cy="717563"/>
          </a:xfrm>
          <a:prstGeom prst="rect">
            <a:avLst/>
          </a:prstGeom>
        </p:spPr>
      </p:pic>
      <p:cxnSp>
        <p:nvCxnSpPr>
          <p:cNvPr id="61" name="直接连接符 60"/>
          <p:cNvCxnSpPr>
            <a:stCxn id="53" idx="6"/>
            <a:endCxn id="56" idx="2"/>
          </p:cNvCxnSpPr>
          <p:nvPr/>
        </p:nvCxnSpPr>
        <p:spPr>
          <a:xfrm>
            <a:off x="2081052" y="565885"/>
            <a:ext cx="2033748" cy="2628"/>
          </a:xfrm>
          <a:prstGeom prst="line">
            <a:avLst/>
          </a:prstGeom>
          <a:ln w="38100">
            <a:solidFill>
              <a:srgbClr val="7030A0"/>
            </a:solidFill>
            <a:prstDash val="sysDot"/>
          </a:ln>
        </p:spPr>
        <p:style>
          <a:lnRef idx="1">
            <a:schemeClr val="accent1"/>
          </a:lnRef>
          <a:fillRef idx="0">
            <a:schemeClr val="accent1"/>
          </a:fillRef>
          <a:effectRef idx="0">
            <a:schemeClr val="accent1"/>
          </a:effectRef>
          <a:fontRef idx="minor">
            <a:schemeClr val="tx1"/>
          </a:fontRef>
        </p:style>
      </p:cxnSp>
      <p:cxnSp>
        <p:nvCxnSpPr>
          <p:cNvPr id="62" name="直接连接符 61"/>
          <p:cNvCxnSpPr>
            <a:stCxn id="56" idx="6"/>
            <a:endCxn id="59" idx="2"/>
          </p:cNvCxnSpPr>
          <p:nvPr/>
        </p:nvCxnSpPr>
        <p:spPr>
          <a:xfrm flipV="1">
            <a:off x="4976652" y="565885"/>
            <a:ext cx="2136879" cy="2628"/>
          </a:xfrm>
          <a:prstGeom prst="line">
            <a:avLst/>
          </a:prstGeom>
          <a:ln w="38100">
            <a:solidFill>
              <a:srgbClr val="7030A0"/>
            </a:solidFill>
            <a:prstDash val="sysDot"/>
          </a:ln>
        </p:spPr>
        <p:style>
          <a:lnRef idx="1">
            <a:schemeClr val="accent1"/>
          </a:lnRef>
          <a:fillRef idx="0">
            <a:schemeClr val="accent1"/>
          </a:fillRef>
          <a:effectRef idx="0">
            <a:schemeClr val="accent1"/>
          </a:effectRef>
          <a:fontRef idx="minor">
            <a:schemeClr val="tx1"/>
          </a:fontRef>
        </p:style>
      </p:cxnSp>
      <p:sp>
        <p:nvSpPr>
          <p:cNvPr id="64" name="矩形 63">
            <a:hlinkClick r:id="rId6" action="ppaction://hlinksldjump"/>
          </p:cNvPr>
          <p:cNvSpPr/>
          <p:nvPr/>
        </p:nvSpPr>
        <p:spPr>
          <a:xfrm>
            <a:off x="6250263" y="1241236"/>
            <a:ext cx="2588387" cy="319438"/>
          </a:xfrm>
          <a:prstGeom prst="rect">
            <a:avLst/>
          </a:prstGeom>
          <a:solidFill>
            <a:schemeClr val="bg1"/>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US" altLang="zh-CN" sz="2000" dirty="0" smtClean="0">
                <a:solidFill>
                  <a:srgbClr val="7030A0"/>
                </a:solidFill>
                <a:latin typeface="Calibri" panose="020F0502020204030204" pitchFamily="34" charset="0"/>
                <a:ea typeface="新細明體" charset="-120"/>
                <a:cs typeface="Calibri" panose="020F0502020204030204" pitchFamily="34" charset="0"/>
              </a:rPr>
              <a:t>G-code Reconstruction</a:t>
            </a:r>
            <a:endParaRPr kumimoji="0" lang="zh-CN" altLang="en-US" sz="2000" dirty="0">
              <a:solidFill>
                <a:srgbClr val="7030A0"/>
              </a:solidFill>
              <a:latin typeface="Calibri" panose="020F0502020204030204" pitchFamily="34" charset="0"/>
              <a:ea typeface="新細明體" charset="-120"/>
              <a:cs typeface="Calibri" panose="020F0502020204030204" pitchFamily="34" charset="0"/>
            </a:endParaRPr>
          </a:p>
        </p:txBody>
      </p:sp>
      <p:cxnSp>
        <p:nvCxnSpPr>
          <p:cNvPr id="65" name="直接箭头连接符 64"/>
          <p:cNvCxnSpPr>
            <a:stCxn id="59" idx="4"/>
            <a:endCxn id="64" idx="0"/>
          </p:cNvCxnSpPr>
          <p:nvPr/>
        </p:nvCxnSpPr>
        <p:spPr>
          <a:xfrm>
            <a:off x="7544457" y="1006379"/>
            <a:ext cx="0" cy="234857"/>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pic>
        <p:nvPicPr>
          <p:cNvPr id="2" name="图片 1"/>
          <p:cNvPicPr>
            <a:picLocks noChangeAspect="1"/>
          </p:cNvPicPr>
          <p:nvPr/>
        </p:nvPicPr>
        <p:blipFill>
          <a:blip r:embed="rId7"/>
          <a:stretch>
            <a:fillRect/>
          </a:stretch>
        </p:blipFill>
        <p:spPr>
          <a:xfrm>
            <a:off x="2819400" y="1597830"/>
            <a:ext cx="3318012" cy="5183970"/>
          </a:xfrm>
          <a:prstGeom prst="rect">
            <a:avLst/>
          </a:prstGeom>
        </p:spPr>
      </p:pic>
    </p:spTree>
    <p:extLst>
      <p:ext uri="{BB962C8B-B14F-4D97-AF65-F5344CB8AC3E}">
        <p14:creationId xmlns:p14="http://schemas.microsoft.com/office/powerpoint/2010/main" val="7792986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Content Placeholder 2"/>
          <p:cNvSpPr txBox="1">
            <a:spLocks/>
          </p:cNvSpPr>
          <p:nvPr/>
        </p:nvSpPr>
        <p:spPr bwMode="auto">
          <a:xfrm>
            <a:off x="533400" y="990600"/>
            <a:ext cx="8382000" cy="564184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19088" indent="-319088" algn="l" rtl="0" eaLnBrk="0" fontAlgn="base" hangingPunct="0">
              <a:spcBef>
                <a:spcPts val="700"/>
              </a:spcBef>
              <a:spcAft>
                <a:spcPct val="0"/>
              </a:spcAft>
              <a:buClr>
                <a:schemeClr val="accent2"/>
              </a:buClr>
              <a:buSzPct val="60000"/>
              <a:buFont typeface="Wingdings" pitchFamily="2" charset="2"/>
              <a:buChar char=""/>
              <a:defRPr sz="2800" b="1" kern="1200">
                <a:solidFill>
                  <a:schemeClr val="tx1"/>
                </a:solidFill>
                <a:latin typeface="Calibri" pitchFamily="34" charset="0"/>
                <a:ea typeface="+mn-ea"/>
                <a:cs typeface="Calibri" pitchFamily="34" charset="0"/>
              </a:defRPr>
            </a:lvl1pPr>
            <a:lvl2pPr marL="639763" indent="-273050" algn="l" rtl="0" eaLnBrk="0" fontAlgn="base" hangingPunct="0">
              <a:spcBef>
                <a:spcPts val="550"/>
              </a:spcBef>
              <a:spcAft>
                <a:spcPct val="0"/>
              </a:spcAft>
              <a:buClr>
                <a:schemeClr val="accent1"/>
              </a:buClr>
              <a:buSzPct val="70000"/>
              <a:buFont typeface="Wingdings 2" pitchFamily="18" charset="2"/>
              <a:buChar char=""/>
              <a:defRPr sz="2400" kern="1200">
                <a:solidFill>
                  <a:schemeClr val="tx1"/>
                </a:solidFill>
                <a:latin typeface="Calibri" pitchFamily="34" charset="0"/>
                <a:ea typeface="+mn-ea"/>
                <a:cs typeface="Calibri" pitchFamily="34" charset="0"/>
              </a:defRPr>
            </a:lvl2pPr>
            <a:lvl3pPr marL="914400" indent="-228600" algn="l" rtl="0" eaLnBrk="0" fontAlgn="base" hangingPunct="0">
              <a:spcBef>
                <a:spcPts val="500"/>
              </a:spcBef>
              <a:spcAft>
                <a:spcPct val="0"/>
              </a:spcAft>
              <a:buClr>
                <a:schemeClr val="accent2"/>
              </a:buClr>
              <a:buSzPct val="75000"/>
              <a:buFont typeface="Wingdings" pitchFamily="2" charset="2"/>
              <a:buChar char=""/>
              <a:defRPr sz="2400" kern="1200">
                <a:solidFill>
                  <a:schemeClr val="tx1"/>
                </a:solidFill>
                <a:latin typeface="Calibri" pitchFamily="34" charset="0"/>
                <a:ea typeface="+mn-ea"/>
                <a:cs typeface="Calibri" pitchFamily="34" charset="0"/>
              </a:defRPr>
            </a:lvl3pPr>
            <a:lvl4pPr marL="1371600" indent="-228600" algn="l" rtl="0" eaLnBrk="0" fontAlgn="base" hangingPunct="0">
              <a:spcBef>
                <a:spcPts val="400"/>
              </a:spcBef>
              <a:spcAft>
                <a:spcPct val="0"/>
              </a:spcAft>
              <a:buClr>
                <a:srgbClr val="9F2936"/>
              </a:buClr>
              <a:buSzPct val="75000"/>
              <a:buFont typeface="Wingdings" pitchFamily="2" charset="2"/>
              <a:buChar char=""/>
              <a:defRPr sz="2000" kern="1200">
                <a:solidFill>
                  <a:schemeClr val="tx1"/>
                </a:solidFill>
                <a:latin typeface="Calibri" pitchFamily="34" charset="0"/>
                <a:ea typeface="+mn-ea"/>
                <a:cs typeface="Calibri" pitchFamily="34" charset="0"/>
              </a:defRPr>
            </a:lvl4pPr>
            <a:lvl5pPr marL="1828800" indent="-228600" algn="l" rtl="0" eaLnBrk="0" fontAlgn="base" hangingPunct="0">
              <a:spcBef>
                <a:spcPts val="400"/>
              </a:spcBef>
              <a:spcAft>
                <a:spcPct val="0"/>
              </a:spcAft>
              <a:buClr>
                <a:srgbClr val="4E8542"/>
              </a:buClr>
              <a:buSzPct val="65000"/>
              <a:buFont typeface="Wingdings" pitchFamily="2" charset="2"/>
              <a:buChar char=""/>
              <a:defRPr sz="2000" kern="1200">
                <a:solidFill>
                  <a:schemeClr val="tx1"/>
                </a:solidFill>
                <a:latin typeface="Calibri" pitchFamily="34" charset="0"/>
                <a:ea typeface="+mn-ea"/>
                <a:cs typeface="Calibri" pitchFamily="34" charset="0"/>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r>
              <a:rPr kumimoji="0" lang="en-US" altLang="zh-CN" dirty="0" smtClean="0"/>
              <a:t>Primitive Operation Model Accuracy</a:t>
            </a:r>
            <a:endParaRPr kumimoji="0" lang="en-US" dirty="0" smtClean="0"/>
          </a:p>
          <a:p>
            <a:pPr lvl="1"/>
            <a:endParaRPr kumimoji="0" lang="en-US" dirty="0" smtClean="0"/>
          </a:p>
          <a:p>
            <a:endParaRPr kumimoji="0" lang="en-US" dirty="0" smtClean="0"/>
          </a:p>
          <a:p>
            <a:endParaRPr kumimoji="0" lang="en-US" dirty="0" smtClean="0"/>
          </a:p>
        </p:txBody>
      </p:sp>
      <p:sp>
        <p:nvSpPr>
          <p:cNvPr id="18" name="圆角矩形 17"/>
          <p:cNvSpPr/>
          <p:nvPr/>
        </p:nvSpPr>
        <p:spPr>
          <a:xfrm>
            <a:off x="6019800" y="4648200"/>
            <a:ext cx="2881848" cy="914400"/>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2" name="Title 1"/>
          <p:cNvSpPr>
            <a:spLocks noGrp="1"/>
          </p:cNvSpPr>
          <p:nvPr>
            <p:ph type="title"/>
          </p:nvPr>
        </p:nvSpPr>
        <p:spPr/>
        <p:txBody>
          <a:bodyPr/>
          <a:lstStyle/>
          <a:p>
            <a:r>
              <a:rPr lang="en-US" sz="4400" dirty="0" smtClean="0">
                <a:solidFill>
                  <a:schemeClr val="tx1"/>
                </a:solidFill>
              </a:rPr>
              <a:t>Evaluation (1/5)</a:t>
            </a:r>
            <a:endParaRPr lang="en-US" sz="4400" dirty="0"/>
          </a:p>
        </p:txBody>
      </p:sp>
      <p:sp>
        <p:nvSpPr>
          <p:cNvPr id="3" name="Content Placeholder 2"/>
          <p:cNvSpPr>
            <a:spLocks noGrp="1"/>
          </p:cNvSpPr>
          <p:nvPr>
            <p:ph sz="quarter" idx="1"/>
          </p:nvPr>
        </p:nvSpPr>
        <p:spPr>
          <a:xfrm>
            <a:off x="381000" y="838200"/>
            <a:ext cx="8382000" cy="5641848"/>
          </a:xfrm>
        </p:spPr>
        <p:txBody>
          <a:bodyPr/>
          <a:lstStyle/>
          <a:p>
            <a:pPr marL="685800" lvl="2" indent="0">
              <a:buNone/>
            </a:pPr>
            <a:endParaRPr lang="en-US" sz="4000" dirty="0"/>
          </a:p>
          <a:p>
            <a:endParaRPr lang="en-US" dirty="0"/>
          </a:p>
        </p:txBody>
      </p:sp>
      <p:sp>
        <p:nvSpPr>
          <p:cNvPr id="25" name="矩形 24"/>
          <p:cNvSpPr/>
          <p:nvPr/>
        </p:nvSpPr>
        <p:spPr>
          <a:xfrm>
            <a:off x="685800" y="3626858"/>
            <a:ext cx="2432397" cy="369332"/>
          </a:xfrm>
          <a:prstGeom prst="rect">
            <a:avLst/>
          </a:prstGeom>
        </p:spPr>
        <p:txBody>
          <a:bodyPr wrap="none">
            <a:spAutoFit/>
          </a:bodyPr>
          <a:lstStyle/>
          <a:p>
            <a:pPr algn="ctr"/>
            <a:r>
              <a:rPr kumimoji="0" lang="en-US" altLang="zh-CN" dirty="0" smtClean="0">
                <a:latin typeface="Calibri" panose="020F0502020204030204" pitchFamily="34" charset="0"/>
                <a:cs typeface="Calibri" panose="020F0502020204030204" pitchFamily="34" charset="0"/>
              </a:rPr>
              <a:t>Layer Movement Model</a:t>
            </a:r>
            <a:endParaRPr kumimoji="0" lang="zh-CN" altLang="en-US" dirty="0">
              <a:latin typeface="Calibri" panose="020F0502020204030204" pitchFamily="34" charset="0"/>
              <a:cs typeface="Calibri" panose="020F0502020204030204" pitchFamily="34" charset="0"/>
            </a:endParaRPr>
          </a:p>
        </p:txBody>
      </p:sp>
      <p:sp>
        <p:nvSpPr>
          <p:cNvPr id="26" name="矩形 25"/>
          <p:cNvSpPr/>
          <p:nvPr/>
        </p:nvSpPr>
        <p:spPr>
          <a:xfrm>
            <a:off x="3549040" y="3626858"/>
            <a:ext cx="2423485" cy="369332"/>
          </a:xfrm>
          <a:prstGeom prst="rect">
            <a:avLst/>
          </a:prstGeom>
        </p:spPr>
        <p:txBody>
          <a:bodyPr wrap="none">
            <a:spAutoFit/>
          </a:bodyPr>
          <a:lstStyle/>
          <a:p>
            <a:pPr algn="ctr"/>
            <a:r>
              <a:rPr kumimoji="0" lang="en-US" altLang="zh-CN" dirty="0" smtClean="0">
                <a:latin typeface="Calibri" panose="020F0502020204030204" pitchFamily="34" charset="0"/>
                <a:cs typeface="Calibri" panose="020F0502020204030204" pitchFamily="34" charset="0"/>
              </a:rPr>
              <a:t>Head Movement Model</a:t>
            </a:r>
            <a:endParaRPr kumimoji="0" lang="zh-CN" altLang="en-US" dirty="0">
              <a:latin typeface="Calibri" panose="020F0502020204030204" pitchFamily="34" charset="0"/>
              <a:cs typeface="Calibri" panose="020F0502020204030204" pitchFamily="34" charset="0"/>
            </a:endParaRPr>
          </a:p>
        </p:txBody>
      </p:sp>
      <p:sp>
        <p:nvSpPr>
          <p:cNvPr id="27" name="矩形 26"/>
          <p:cNvSpPr/>
          <p:nvPr/>
        </p:nvSpPr>
        <p:spPr>
          <a:xfrm>
            <a:off x="6306597" y="3626858"/>
            <a:ext cx="2380203" cy="369332"/>
          </a:xfrm>
          <a:prstGeom prst="rect">
            <a:avLst/>
          </a:prstGeom>
        </p:spPr>
        <p:txBody>
          <a:bodyPr wrap="none">
            <a:spAutoFit/>
          </a:bodyPr>
          <a:lstStyle/>
          <a:p>
            <a:pPr algn="ctr"/>
            <a:r>
              <a:rPr kumimoji="0" lang="en-US" altLang="zh-CN" dirty="0" smtClean="0">
                <a:latin typeface="Calibri" panose="020F0502020204030204" pitchFamily="34" charset="0"/>
                <a:cs typeface="Calibri" panose="020F0502020204030204" pitchFamily="34" charset="0"/>
              </a:rPr>
              <a:t>Axial Movement Model</a:t>
            </a:r>
            <a:endParaRPr kumimoji="0" lang="zh-CN" altLang="en-US" dirty="0">
              <a:latin typeface="Calibri" panose="020F0502020204030204" pitchFamily="34" charset="0"/>
              <a:cs typeface="Calibri" panose="020F0502020204030204" pitchFamily="34" charset="0"/>
            </a:endParaRPr>
          </a:p>
        </p:txBody>
      </p:sp>
      <p:pic>
        <p:nvPicPr>
          <p:cNvPr id="5" name="图片 4"/>
          <p:cNvPicPr>
            <a:picLocks noChangeAspect="1"/>
          </p:cNvPicPr>
          <p:nvPr/>
        </p:nvPicPr>
        <p:blipFill>
          <a:blip r:embed="rId2"/>
          <a:stretch>
            <a:fillRect/>
          </a:stretch>
        </p:blipFill>
        <p:spPr>
          <a:xfrm>
            <a:off x="801384" y="1745702"/>
            <a:ext cx="1981200" cy="1913422"/>
          </a:xfrm>
          <a:prstGeom prst="rect">
            <a:avLst/>
          </a:prstGeom>
        </p:spPr>
      </p:pic>
      <p:pic>
        <p:nvPicPr>
          <p:cNvPr id="7" name="图片 6"/>
          <p:cNvPicPr>
            <a:picLocks noChangeAspect="1"/>
          </p:cNvPicPr>
          <p:nvPr/>
        </p:nvPicPr>
        <p:blipFill>
          <a:blip r:embed="rId3"/>
          <a:stretch>
            <a:fillRect/>
          </a:stretch>
        </p:blipFill>
        <p:spPr>
          <a:xfrm>
            <a:off x="3696984" y="1745702"/>
            <a:ext cx="1998113" cy="1925454"/>
          </a:xfrm>
          <a:prstGeom prst="rect">
            <a:avLst/>
          </a:prstGeom>
        </p:spPr>
      </p:pic>
      <p:pic>
        <p:nvPicPr>
          <p:cNvPr id="10" name="图片 9"/>
          <p:cNvPicPr>
            <a:picLocks noChangeAspect="1"/>
          </p:cNvPicPr>
          <p:nvPr/>
        </p:nvPicPr>
        <p:blipFill>
          <a:blip r:embed="rId4"/>
          <a:stretch>
            <a:fillRect/>
          </a:stretch>
        </p:blipFill>
        <p:spPr>
          <a:xfrm>
            <a:off x="6465616" y="1745702"/>
            <a:ext cx="2062163" cy="1960920"/>
          </a:xfrm>
          <a:prstGeom prst="rect">
            <a:avLst/>
          </a:prstGeom>
        </p:spPr>
      </p:pic>
      <p:pic>
        <p:nvPicPr>
          <p:cNvPr id="12" name="图片 11"/>
          <p:cNvPicPr>
            <a:picLocks noChangeAspect="1"/>
          </p:cNvPicPr>
          <p:nvPr/>
        </p:nvPicPr>
        <p:blipFill>
          <a:blip r:embed="rId5"/>
          <a:stretch>
            <a:fillRect/>
          </a:stretch>
        </p:blipFill>
        <p:spPr>
          <a:xfrm>
            <a:off x="809103" y="4072390"/>
            <a:ext cx="1988744" cy="1949901"/>
          </a:xfrm>
          <a:prstGeom prst="rect">
            <a:avLst/>
          </a:prstGeom>
        </p:spPr>
      </p:pic>
      <p:pic>
        <p:nvPicPr>
          <p:cNvPr id="13" name="图片 12"/>
          <p:cNvPicPr>
            <a:picLocks noChangeAspect="1"/>
          </p:cNvPicPr>
          <p:nvPr/>
        </p:nvPicPr>
        <p:blipFill>
          <a:blip r:embed="rId6"/>
          <a:stretch>
            <a:fillRect/>
          </a:stretch>
        </p:blipFill>
        <p:spPr>
          <a:xfrm>
            <a:off x="3628478" y="4072390"/>
            <a:ext cx="1981225" cy="1949901"/>
          </a:xfrm>
          <a:prstGeom prst="rect">
            <a:avLst/>
          </a:prstGeom>
        </p:spPr>
      </p:pic>
      <p:sp>
        <p:nvSpPr>
          <p:cNvPr id="28" name="矩形 27"/>
          <p:cNvSpPr/>
          <p:nvPr/>
        </p:nvSpPr>
        <p:spPr>
          <a:xfrm>
            <a:off x="652865" y="6094583"/>
            <a:ext cx="2398122" cy="646331"/>
          </a:xfrm>
          <a:prstGeom prst="rect">
            <a:avLst/>
          </a:prstGeom>
        </p:spPr>
        <p:txBody>
          <a:bodyPr wrap="square">
            <a:spAutoFit/>
          </a:bodyPr>
          <a:lstStyle/>
          <a:p>
            <a:pPr algn="ctr"/>
            <a:r>
              <a:rPr kumimoji="0" lang="en-US" altLang="zh-CN" dirty="0" smtClean="0">
                <a:latin typeface="Calibri" panose="020F0502020204030204" pitchFamily="34" charset="0"/>
                <a:cs typeface="Calibri" panose="020F0502020204030204" pitchFamily="34" charset="0"/>
              </a:rPr>
              <a:t>X Directional Movement Model</a:t>
            </a:r>
            <a:endParaRPr kumimoji="0" lang="zh-CN" altLang="en-US" dirty="0">
              <a:latin typeface="Calibri" panose="020F0502020204030204" pitchFamily="34" charset="0"/>
              <a:cs typeface="Calibri" panose="020F0502020204030204" pitchFamily="34" charset="0"/>
            </a:endParaRPr>
          </a:p>
        </p:txBody>
      </p:sp>
      <p:sp>
        <p:nvSpPr>
          <p:cNvPr id="29" name="矩形 28"/>
          <p:cNvSpPr/>
          <p:nvPr/>
        </p:nvSpPr>
        <p:spPr>
          <a:xfrm>
            <a:off x="3545478" y="6017057"/>
            <a:ext cx="2398122" cy="646331"/>
          </a:xfrm>
          <a:prstGeom prst="rect">
            <a:avLst/>
          </a:prstGeom>
        </p:spPr>
        <p:txBody>
          <a:bodyPr wrap="square">
            <a:spAutoFit/>
          </a:bodyPr>
          <a:lstStyle/>
          <a:p>
            <a:pPr algn="ctr"/>
            <a:r>
              <a:rPr kumimoji="0" lang="en-US" altLang="zh-CN" dirty="0" smtClean="0">
                <a:latin typeface="Calibri" panose="020F0502020204030204" pitchFamily="34" charset="0"/>
                <a:cs typeface="Calibri" panose="020F0502020204030204" pitchFamily="34" charset="0"/>
              </a:rPr>
              <a:t>Y Directional Movement Model</a:t>
            </a:r>
            <a:endParaRPr kumimoji="0" lang="zh-CN" altLang="en-US" dirty="0">
              <a:latin typeface="Calibri" panose="020F0502020204030204" pitchFamily="34" charset="0"/>
              <a:cs typeface="Calibri" panose="020F0502020204030204" pitchFamily="34" charset="0"/>
            </a:endParaRPr>
          </a:p>
        </p:txBody>
      </p:sp>
      <p:sp>
        <p:nvSpPr>
          <p:cNvPr id="30" name="矩形 29"/>
          <p:cNvSpPr/>
          <p:nvPr/>
        </p:nvSpPr>
        <p:spPr>
          <a:xfrm>
            <a:off x="6079817" y="4658710"/>
            <a:ext cx="2766067" cy="830997"/>
          </a:xfrm>
          <a:prstGeom prst="rect">
            <a:avLst/>
          </a:prstGeom>
        </p:spPr>
        <p:txBody>
          <a:bodyPr wrap="square">
            <a:spAutoFit/>
          </a:bodyPr>
          <a:lstStyle/>
          <a:p>
            <a:pPr algn="ctr"/>
            <a:r>
              <a:rPr kumimoji="0" lang="en-US" altLang="zh-CN" sz="2400" b="1" dirty="0" smtClean="0">
                <a:solidFill>
                  <a:schemeClr val="bg1"/>
                </a:solidFill>
                <a:latin typeface="Calibri" panose="020F0502020204030204" pitchFamily="34" charset="0"/>
                <a:cs typeface="Calibri" panose="020F0502020204030204" pitchFamily="34" charset="0"/>
              </a:rPr>
              <a:t>Average accuracy=94.77%</a:t>
            </a:r>
            <a:endParaRPr kumimoji="0" lang="zh-CN" altLang="en-US" sz="2400" b="1"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133135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smtClean="0">
                <a:solidFill>
                  <a:schemeClr val="tx1"/>
                </a:solidFill>
              </a:rPr>
              <a:t>Evaluation </a:t>
            </a:r>
            <a:r>
              <a:rPr lang="en-US" altLang="zh-CN" sz="4400" dirty="0" smtClean="0">
                <a:solidFill>
                  <a:schemeClr val="tx1"/>
                </a:solidFill>
              </a:rPr>
              <a:t>(2/5</a:t>
            </a:r>
            <a:r>
              <a:rPr lang="en-US" altLang="zh-CN" sz="4400" dirty="0">
                <a:solidFill>
                  <a:schemeClr val="tx1"/>
                </a:solidFill>
              </a:rPr>
              <a:t>)</a:t>
            </a:r>
            <a:endParaRPr lang="en-US" sz="4400" dirty="0"/>
          </a:p>
        </p:txBody>
      </p:sp>
      <p:sp>
        <p:nvSpPr>
          <p:cNvPr id="3" name="Content Placeholder 2"/>
          <p:cNvSpPr>
            <a:spLocks noGrp="1"/>
          </p:cNvSpPr>
          <p:nvPr>
            <p:ph sz="quarter" idx="1"/>
          </p:nvPr>
        </p:nvSpPr>
        <p:spPr>
          <a:xfrm>
            <a:off x="381000" y="838200"/>
            <a:ext cx="8382000" cy="5641848"/>
          </a:xfrm>
        </p:spPr>
        <p:txBody>
          <a:bodyPr/>
          <a:lstStyle/>
          <a:p>
            <a:pPr marL="685800" lvl="2" indent="0">
              <a:buNone/>
            </a:pPr>
            <a:endParaRPr lang="en-US" sz="4000" dirty="0"/>
          </a:p>
          <a:p>
            <a:endParaRPr lang="en-US" dirty="0"/>
          </a:p>
        </p:txBody>
      </p:sp>
      <mc:AlternateContent xmlns:mc="http://schemas.openxmlformats.org/markup-compatibility/2006" xmlns:a14="http://schemas.microsoft.com/office/drawing/2010/main">
        <mc:Choice Requires="a14">
          <p:sp>
            <p:nvSpPr>
              <p:cNvPr id="24" name="Content Placeholder 2"/>
              <p:cNvSpPr txBox="1">
                <a:spLocks/>
              </p:cNvSpPr>
              <p:nvPr/>
            </p:nvSpPr>
            <p:spPr bwMode="auto">
              <a:xfrm>
                <a:off x="533400" y="990600"/>
                <a:ext cx="8077200" cy="1828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19088" indent="-319088" algn="l" rtl="0" eaLnBrk="0" fontAlgn="base" hangingPunct="0">
                  <a:spcBef>
                    <a:spcPts val="700"/>
                  </a:spcBef>
                  <a:spcAft>
                    <a:spcPct val="0"/>
                  </a:spcAft>
                  <a:buClr>
                    <a:schemeClr val="accent2"/>
                  </a:buClr>
                  <a:buSzPct val="60000"/>
                  <a:buFont typeface="Wingdings" pitchFamily="2" charset="2"/>
                  <a:buChar char=""/>
                  <a:defRPr sz="2800" b="1" kern="1200">
                    <a:solidFill>
                      <a:schemeClr val="tx1"/>
                    </a:solidFill>
                    <a:latin typeface="Calibri" pitchFamily="34" charset="0"/>
                    <a:ea typeface="+mn-ea"/>
                    <a:cs typeface="Calibri" pitchFamily="34" charset="0"/>
                  </a:defRPr>
                </a:lvl1pPr>
                <a:lvl2pPr marL="639763" indent="-273050" algn="l" rtl="0" eaLnBrk="0" fontAlgn="base" hangingPunct="0">
                  <a:spcBef>
                    <a:spcPts val="550"/>
                  </a:spcBef>
                  <a:spcAft>
                    <a:spcPct val="0"/>
                  </a:spcAft>
                  <a:buClr>
                    <a:schemeClr val="accent1"/>
                  </a:buClr>
                  <a:buSzPct val="70000"/>
                  <a:buFont typeface="Wingdings 2" pitchFamily="18" charset="2"/>
                  <a:buChar char=""/>
                  <a:defRPr sz="2400" kern="1200">
                    <a:solidFill>
                      <a:schemeClr val="tx1"/>
                    </a:solidFill>
                    <a:latin typeface="Calibri" pitchFamily="34" charset="0"/>
                    <a:ea typeface="+mn-ea"/>
                    <a:cs typeface="Calibri" pitchFamily="34" charset="0"/>
                  </a:defRPr>
                </a:lvl2pPr>
                <a:lvl3pPr marL="914400" indent="-228600" algn="l" rtl="0" eaLnBrk="0" fontAlgn="base" hangingPunct="0">
                  <a:spcBef>
                    <a:spcPts val="500"/>
                  </a:spcBef>
                  <a:spcAft>
                    <a:spcPct val="0"/>
                  </a:spcAft>
                  <a:buClr>
                    <a:schemeClr val="accent2"/>
                  </a:buClr>
                  <a:buSzPct val="75000"/>
                  <a:buFont typeface="Wingdings" pitchFamily="2" charset="2"/>
                  <a:buChar char=""/>
                  <a:defRPr sz="2400" kern="1200">
                    <a:solidFill>
                      <a:schemeClr val="tx1"/>
                    </a:solidFill>
                    <a:latin typeface="Calibri" pitchFamily="34" charset="0"/>
                    <a:ea typeface="+mn-ea"/>
                    <a:cs typeface="Calibri" pitchFamily="34" charset="0"/>
                  </a:defRPr>
                </a:lvl3pPr>
                <a:lvl4pPr marL="1371600" indent="-228600" algn="l" rtl="0" eaLnBrk="0" fontAlgn="base" hangingPunct="0">
                  <a:spcBef>
                    <a:spcPts val="400"/>
                  </a:spcBef>
                  <a:spcAft>
                    <a:spcPct val="0"/>
                  </a:spcAft>
                  <a:buClr>
                    <a:srgbClr val="9F2936"/>
                  </a:buClr>
                  <a:buSzPct val="75000"/>
                  <a:buFont typeface="Wingdings" pitchFamily="2" charset="2"/>
                  <a:buChar char=""/>
                  <a:defRPr sz="2000" kern="1200">
                    <a:solidFill>
                      <a:schemeClr val="tx1"/>
                    </a:solidFill>
                    <a:latin typeface="Calibri" pitchFamily="34" charset="0"/>
                    <a:ea typeface="+mn-ea"/>
                    <a:cs typeface="Calibri" pitchFamily="34" charset="0"/>
                  </a:defRPr>
                </a:lvl4pPr>
                <a:lvl5pPr marL="1828800" indent="-228600" algn="l" rtl="0" eaLnBrk="0" fontAlgn="base" hangingPunct="0">
                  <a:spcBef>
                    <a:spcPts val="400"/>
                  </a:spcBef>
                  <a:spcAft>
                    <a:spcPct val="0"/>
                  </a:spcAft>
                  <a:buClr>
                    <a:srgbClr val="4E8542"/>
                  </a:buClr>
                  <a:buSzPct val="65000"/>
                  <a:buFont typeface="Wingdings" pitchFamily="2" charset="2"/>
                  <a:buChar char=""/>
                  <a:defRPr sz="2000" kern="1200">
                    <a:solidFill>
                      <a:schemeClr val="tx1"/>
                    </a:solidFill>
                    <a:latin typeface="Calibri" pitchFamily="34" charset="0"/>
                    <a:ea typeface="+mn-ea"/>
                    <a:cs typeface="Calibri" pitchFamily="34" charset="0"/>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r>
                  <a:rPr kumimoji="0" lang="en-US" altLang="zh-CN" dirty="0" smtClean="0"/>
                  <a:t>Reconstruction Performance</a:t>
                </a:r>
              </a:p>
              <a:p>
                <a:pPr lvl="1"/>
                <a:r>
                  <a:rPr kumimoji="0" lang="en-US" dirty="0" smtClean="0"/>
                  <a:t>Geometric Similarity Metric</a:t>
                </a:r>
              </a:p>
              <a:p>
                <a:pPr lvl="2"/>
                <a:r>
                  <a:rPr kumimoji="0" lang="en-US" altLang="zh-CN" dirty="0"/>
                  <a:t>Given the number of points </a:t>
                </a:r>
                <a14:m>
                  <m:oMath xmlns:m="http://schemas.openxmlformats.org/officeDocument/2006/math">
                    <m:r>
                      <a:rPr kumimoji="0" lang="en-US" altLang="zh-CN" i="1">
                        <a:latin typeface="Cambria Math" panose="02040503050406030204" pitchFamily="18" charset="0"/>
                      </a:rPr>
                      <m:t>𝑛</m:t>
                    </m:r>
                  </m:oMath>
                </a14:m>
                <a:r>
                  <a:rPr kumimoji="0" lang="en-US" altLang="zh-CN" dirty="0"/>
                  <a:t>, origin points </a:t>
                </a:r>
                <a14:m>
                  <m:oMath xmlns:m="http://schemas.openxmlformats.org/officeDocument/2006/math">
                    <m:r>
                      <a:rPr kumimoji="0" lang="en-US" altLang="zh-CN" i="1" smtClean="0">
                        <a:solidFill>
                          <a:srgbClr val="FF0000"/>
                        </a:solidFill>
                        <a:latin typeface="Cambria Math" panose="02040503050406030204" pitchFamily="18" charset="0"/>
                      </a:rPr>
                      <m:t>𝐻𝑋</m:t>
                    </m:r>
                    <m:r>
                      <a:rPr kumimoji="0" lang="en-US" altLang="zh-CN" i="1" smtClean="0">
                        <a:solidFill>
                          <a:srgbClr val="FF0000"/>
                        </a:solidFill>
                        <a:latin typeface="Cambria Math" panose="02040503050406030204" pitchFamily="18" charset="0"/>
                      </a:rPr>
                      <m:t>, </m:t>
                    </m:r>
                    <m:r>
                      <a:rPr kumimoji="0" lang="en-US" altLang="zh-CN" i="1" smtClean="0">
                        <a:solidFill>
                          <a:srgbClr val="FF0000"/>
                        </a:solidFill>
                        <a:latin typeface="Cambria Math" panose="02040503050406030204" pitchFamily="18" charset="0"/>
                      </a:rPr>
                      <m:t>𝐻𝑌</m:t>
                    </m:r>
                  </m:oMath>
                </a14:m>
                <a:r>
                  <a:rPr kumimoji="0" lang="en-US" altLang="zh-CN" dirty="0"/>
                  <a:t>, reconstructed points </a:t>
                </a:r>
                <a14:m>
                  <m:oMath xmlns:m="http://schemas.openxmlformats.org/officeDocument/2006/math">
                    <m:r>
                      <a:rPr kumimoji="0" lang="en-US" altLang="zh-CN" i="1">
                        <a:latin typeface="Cambria Math" panose="02040503050406030204" pitchFamily="18" charset="0"/>
                      </a:rPr>
                      <m:t>𝐺𝑋</m:t>
                    </m:r>
                    <m:r>
                      <a:rPr kumimoji="0" lang="en-US" altLang="zh-CN" i="1">
                        <a:latin typeface="Cambria Math" panose="02040503050406030204" pitchFamily="18" charset="0"/>
                      </a:rPr>
                      <m:t>, </m:t>
                    </m:r>
                    <m:r>
                      <a:rPr kumimoji="0" lang="en-US" altLang="zh-CN" i="1">
                        <a:latin typeface="Cambria Math" panose="02040503050406030204" pitchFamily="18" charset="0"/>
                      </a:rPr>
                      <m:t>𝐺𝑌</m:t>
                    </m:r>
                  </m:oMath>
                </a14:m>
                <a:r>
                  <a:rPr kumimoji="0" lang="en-US" dirty="0" smtClean="0"/>
                  <a:t>.</a:t>
                </a:r>
              </a:p>
              <a:p>
                <a:pPr marL="366713" lvl="1" indent="0">
                  <a:buNone/>
                </a:pPr>
                <a:endParaRPr kumimoji="0" lang="en-US" dirty="0" smtClean="0"/>
              </a:p>
              <a:p>
                <a:pPr lvl="1"/>
                <a:endParaRPr kumimoji="0" lang="en-US" dirty="0" smtClean="0"/>
              </a:p>
              <a:p>
                <a:endParaRPr kumimoji="0" lang="en-US" dirty="0" smtClean="0"/>
              </a:p>
              <a:p>
                <a:endParaRPr kumimoji="0" lang="en-US" dirty="0" smtClean="0"/>
              </a:p>
            </p:txBody>
          </p:sp>
        </mc:Choice>
        <mc:Fallback xmlns="">
          <p:sp>
            <p:nvSpPr>
              <p:cNvPr id="24" name="Content Placeholder 2"/>
              <p:cNvSpPr txBox="1">
                <a:spLocks noRot="1" noChangeAspect="1" noMove="1" noResize="1" noEditPoints="1" noAdjustHandles="1" noChangeArrowheads="1" noChangeShapeType="1" noTextEdit="1"/>
              </p:cNvSpPr>
              <p:nvPr/>
            </p:nvSpPr>
            <p:spPr bwMode="auto">
              <a:xfrm>
                <a:off x="533400" y="990600"/>
                <a:ext cx="8077200" cy="1828800"/>
              </a:xfrm>
              <a:prstGeom prst="rect">
                <a:avLst/>
              </a:prstGeom>
              <a:blipFill rotWithShape="0">
                <a:blip r:embed="rId2"/>
                <a:stretch>
                  <a:fillRect l="-377" t="-3333" b="-3333"/>
                </a:stretch>
              </a:blipFill>
              <a:ln w="9525">
                <a:noFill/>
                <a:miter lim="800000"/>
                <a:headEnd/>
                <a:tailEnd/>
              </a:ln>
            </p:spPr>
            <p:txBody>
              <a:bodyPr/>
              <a:lstStyle/>
              <a:p>
                <a:r>
                  <a:rPr lang="zh-CN" altLang="en-US">
                    <a:noFill/>
                  </a:rPr>
                  <a:t> </a:t>
                </a:r>
              </a:p>
            </p:txBody>
          </p:sp>
        </mc:Fallback>
      </mc:AlternateContent>
      <p:pic>
        <p:nvPicPr>
          <p:cNvPr id="4" name="图片 3"/>
          <p:cNvPicPr>
            <a:picLocks noChangeAspect="1"/>
          </p:cNvPicPr>
          <p:nvPr/>
        </p:nvPicPr>
        <p:blipFill>
          <a:blip r:embed="rId3"/>
          <a:stretch>
            <a:fillRect/>
          </a:stretch>
        </p:blipFill>
        <p:spPr>
          <a:xfrm>
            <a:off x="1947859" y="3562846"/>
            <a:ext cx="5257800" cy="630486"/>
          </a:xfrm>
          <a:prstGeom prst="rect">
            <a:avLst/>
          </a:prstGeom>
        </p:spPr>
      </p:pic>
      <p:sp>
        <p:nvSpPr>
          <p:cNvPr id="7" name="矩形 6"/>
          <p:cNvSpPr/>
          <p:nvPr/>
        </p:nvSpPr>
        <p:spPr>
          <a:xfrm>
            <a:off x="2131169" y="4876800"/>
            <a:ext cx="1219200" cy="11430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2320355" y="4732283"/>
            <a:ext cx="1219200" cy="1143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1947859" y="6127481"/>
            <a:ext cx="1481816" cy="369332"/>
          </a:xfrm>
          <a:prstGeom prst="rect">
            <a:avLst/>
          </a:prstGeom>
        </p:spPr>
        <p:txBody>
          <a:bodyPr wrap="none">
            <a:spAutoFit/>
          </a:bodyPr>
          <a:lstStyle/>
          <a:p>
            <a:r>
              <a:rPr kumimoji="0" lang="en-US" altLang="zh-CN" b="1" dirty="0" smtClean="0">
                <a:latin typeface="Calibri" panose="020F0502020204030204" pitchFamily="34" charset="0"/>
                <a:cs typeface="Calibri" panose="020F0502020204030204" pitchFamily="34" charset="0"/>
              </a:rPr>
              <a:t>Certain offset</a:t>
            </a:r>
            <a:endParaRPr lang="zh-CN" altLang="en-US" dirty="0"/>
          </a:p>
        </p:txBody>
      </p:sp>
      <p:sp>
        <p:nvSpPr>
          <p:cNvPr id="11" name="圆角矩形 10"/>
          <p:cNvSpPr/>
          <p:nvPr/>
        </p:nvSpPr>
        <p:spPr>
          <a:xfrm>
            <a:off x="4433352" y="4700752"/>
            <a:ext cx="2881848" cy="472175"/>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12" name="矩形 11"/>
          <p:cNvSpPr/>
          <p:nvPr/>
        </p:nvSpPr>
        <p:spPr>
          <a:xfrm>
            <a:off x="4493369" y="4711262"/>
            <a:ext cx="2766067" cy="461665"/>
          </a:xfrm>
          <a:prstGeom prst="rect">
            <a:avLst/>
          </a:prstGeom>
        </p:spPr>
        <p:txBody>
          <a:bodyPr wrap="square">
            <a:spAutoFit/>
          </a:bodyPr>
          <a:lstStyle/>
          <a:p>
            <a:pPr algn="ctr"/>
            <a:r>
              <a:rPr kumimoji="0" lang="en-US" altLang="zh-CN" sz="2400" b="1" dirty="0" smtClean="0">
                <a:solidFill>
                  <a:schemeClr val="bg1"/>
                </a:solidFill>
                <a:latin typeface="Calibri" panose="020F0502020204030204" pitchFamily="34" charset="0"/>
                <a:cs typeface="Calibri" panose="020F0502020204030204" pitchFamily="34" charset="0"/>
              </a:rPr>
              <a:t>Euclidean Dist. &gt; 0 </a:t>
            </a:r>
            <a:endParaRPr kumimoji="0" lang="zh-CN" altLang="en-US" sz="2400" b="1" dirty="0">
              <a:solidFill>
                <a:schemeClr val="bg1"/>
              </a:solidFill>
              <a:latin typeface="Calibri" panose="020F0502020204030204" pitchFamily="34" charset="0"/>
              <a:cs typeface="Calibri" panose="020F0502020204030204" pitchFamily="34" charset="0"/>
            </a:endParaRPr>
          </a:p>
        </p:txBody>
      </p:sp>
      <p:sp>
        <p:nvSpPr>
          <p:cNvPr id="15" name="Content Placeholder 2"/>
          <p:cNvSpPr txBox="1">
            <a:spLocks/>
          </p:cNvSpPr>
          <p:nvPr/>
        </p:nvSpPr>
        <p:spPr bwMode="auto">
          <a:xfrm>
            <a:off x="533400" y="2740153"/>
            <a:ext cx="8077200" cy="54574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19088" indent="-319088" algn="l" rtl="0" eaLnBrk="0" fontAlgn="base" hangingPunct="0">
              <a:spcBef>
                <a:spcPts val="700"/>
              </a:spcBef>
              <a:spcAft>
                <a:spcPct val="0"/>
              </a:spcAft>
              <a:buClr>
                <a:schemeClr val="accent2"/>
              </a:buClr>
              <a:buSzPct val="60000"/>
              <a:buFont typeface="Wingdings" pitchFamily="2" charset="2"/>
              <a:buChar char=""/>
              <a:defRPr sz="2800" b="1" kern="1200">
                <a:solidFill>
                  <a:schemeClr val="tx1"/>
                </a:solidFill>
                <a:latin typeface="Calibri" pitchFamily="34" charset="0"/>
                <a:ea typeface="+mn-ea"/>
                <a:cs typeface="Calibri" pitchFamily="34" charset="0"/>
              </a:defRPr>
            </a:lvl1pPr>
            <a:lvl2pPr marL="639763" indent="-273050" algn="l" rtl="0" eaLnBrk="0" fontAlgn="base" hangingPunct="0">
              <a:spcBef>
                <a:spcPts val="550"/>
              </a:spcBef>
              <a:spcAft>
                <a:spcPct val="0"/>
              </a:spcAft>
              <a:buClr>
                <a:schemeClr val="accent1"/>
              </a:buClr>
              <a:buSzPct val="70000"/>
              <a:buFont typeface="Wingdings 2" pitchFamily="18" charset="2"/>
              <a:buChar char=""/>
              <a:defRPr sz="2400" kern="1200">
                <a:solidFill>
                  <a:schemeClr val="tx1"/>
                </a:solidFill>
                <a:latin typeface="Calibri" pitchFamily="34" charset="0"/>
                <a:ea typeface="+mn-ea"/>
                <a:cs typeface="Calibri" pitchFamily="34" charset="0"/>
              </a:defRPr>
            </a:lvl2pPr>
            <a:lvl3pPr marL="914400" indent="-228600" algn="l" rtl="0" eaLnBrk="0" fontAlgn="base" hangingPunct="0">
              <a:spcBef>
                <a:spcPts val="500"/>
              </a:spcBef>
              <a:spcAft>
                <a:spcPct val="0"/>
              </a:spcAft>
              <a:buClr>
                <a:schemeClr val="accent2"/>
              </a:buClr>
              <a:buSzPct val="75000"/>
              <a:buFont typeface="Wingdings" pitchFamily="2" charset="2"/>
              <a:buChar char=""/>
              <a:defRPr sz="2400" kern="1200">
                <a:solidFill>
                  <a:schemeClr val="tx1"/>
                </a:solidFill>
                <a:latin typeface="Calibri" pitchFamily="34" charset="0"/>
                <a:ea typeface="+mn-ea"/>
                <a:cs typeface="Calibri" pitchFamily="34" charset="0"/>
              </a:defRPr>
            </a:lvl3pPr>
            <a:lvl4pPr marL="1371600" indent="-228600" algn="l" rtl="0" eaLnBrk="0" fontAlgn="base" hangingPunct="0">
              <a:spcBef>
                <a:spcPts val="400"/>
              </a:spcBef>
              <a:spcAft>
                <a:spcPct val="0"/>
              </a:spcAft>
              <a:buClr>
                <a:srgbClr val="9F2936"/>
              </a:buClr>
              <a:buSzPct val="75000"/>
              <a:buFont typeface="Wingdings" pitchFamily="2" charset="2"/>
              <a:buChar char=""/>
              <a:defRPr sz="2000" kern="1200">
                <a:solidFill>
                  <a:schemeClr val="tx1"/>
                </a:solidFill>
                <a:latin typeface="Calibri" pitchFamily="34" charset="0"/>
                <a:ea typeface="+mn-ea"/>
                <a:cs typeface="Calibri" pitchFamily="34" charset="0"/>
              </a:defRPr>
            </a:lvl4pPr>
            <a:lvl5pPr marL="1828800" indent="-228600" algn="l" rtl="0" eaLnBrk="0" fontAlgn="base" hangingPunct="0">
              <a:spcBef>
                <a:spcPts val="400"/>
              </a:spcBef>
              <a:spcAft>
                <a:spcPct val="0"/>
              </a:spcAft>
              <a:buClr>
                <a:srgbClr val="4E8542"/>
              </a:buClr>
              <a:buSzPct val="65000"/>
              <a:buFont typeface="Wingdings" pitchFamily="2" charset="2"/>
              <a:buChar char=""/>
              <a:defRPr sz="2000" kern="1200">
                <a:solidFill>
                  <a:schemeClr val="tx1"/>
                </a:solidFill>
                <a:latin typeface="Calibri" pitchFamily="34" charset="0"/>
                <a:ea typeface="+mn-ea"/>
                <a:cs typeface="Calibri" pitchFamily="34" charset="0"/>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lvl="2"/>
            <a:r>
              <a:rPr kumimoji="0" lang="en-US" dirty="0" smtClean="0"/>
              <a:t>Mean Tendency Error (MTE)</a:t>
            </a:r>
          </a:p>
          <a:p>
            <a:pPr lvl="3"/>
            <a:r>
              <a:rPr kumimoji="0" lang="en-US" dirty="0" smtClean="0"/>
              <a:t>Calculate </a:t>
            </a:r>
            <a:r>
              <a:rPr kumimoji="0" lang="en-US" i="1" u="sng" dirty="0" smtClean="0"/>
              <a:t>relative</a:t>
            </a:r>
            <a:r>
              <a:rPr kumimoji="0" lang="en-US" dirty="0" smtClean="0"/>
              <a:t> similarity instead of absolute one.</a:t>
            </a:r>
          </a:p>
        </p:txBody>
      </p:sp>
      <p:sp>
        <p:nvSpPr>
          <p:cNvPr id="16" name="圆角矩形 15"/>
          <p:cNvSpPr/>
          <p:nvPr/>
        </p:nvSpPr>
        <p:spPr>
          <a:xfrm>
            <a:off x="4433352" y="5559973"/>
            <a:ext cx="2881848" cy="472175"/>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17" name="矩形 16"/>
          <p:cNvSpPr/>
          <p:nvPr/>
        </p:nvSpPr>
        <p:spPr>
          <a:xfrm>
            <a:off x="4493369" y="5570483"/>
            <a:ext cx="2766067" cy="461665"/>
          </a:xfrm>
          <a:prstGeom prst="rect">
            <a:avLst/>
          </a:prstGeom>
        </p:spPr>
        <p:txBody>
          <a:bodyPr wrap="square">
            <a:spAutoFit/>
          </a:bodyPr>
          <a:lstStyle/>
          <a:p>
            <a:pPr algn="ctr"/>
            <a:r>
              <a:rPr kumimoji="0" lang="en-US" altLang="zh-CN" sz="2400" b="1" dirty="0" smtClean="0">
                <a:solidFill>
                  <a:schemeClr val="bg1"/>
                </a:solidFill>
                <a:latin typeface="Calibri" panose="020F0502020204030204" pitchFamily="34" charset="0"/>
                <a:cs typeface="Calibri" panose="020F0502020204030204" pitchFamily="34" charset="0"/>
              </a:rPr>
              <a:t>MTE = 0 </a:t>
            </a:r>
            <a:endParaRPr kumimoji="0" lang="zh-CN" altLang="en-US" sz="2400" b="1"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320186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2"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 calcmode="lin" valueType="num">
                                      <p:cBhvr additive="base">
                                        <p:cTn id="32" dur="500" fill="hold"/>
                                        <p:tgtEl>
                                          <p:spTgt spid="4"/>
                                        </p:tgtEl>
                                        <p:attrNameLst>
                                          <p:attrName>ppt_x</p:attrName>
                                        </p:attrNameLst>
                                      </p:cBhvr>
                                      <p:tavLst>
                                        <p:tav tm="0">
                                          <p:val>
                                            <p:strVal val="1+#ppt_w/2"/>
                                          </p:val>
                                        </p:tav>
                                        <p:tav tm="100000">
                                          <p:val>
                                            <p:strVal val="#ppt_x"/>
                                          </p:val>
                                        </p:tav>
                                      </p:tavLst>
                                    </p:anim>
                                    <p:anim calcmode="lin" valueType="num">
                                      <p:cBhvr additive="base">
                                        <p:cTn id="33" dur="500" fill="hold"/>
                                        <p:tgtEl>
                                          <p:spTgt spid="4"/>
                                        </p:tgtEl>
                                        <p:attrNameLst>
                                          <p:attrName>ppt_y</p:attrName>
                                        </p:attrNameLst>
                                      </p:cBhvr>
                                      <p:tavLst>
                                        <p:tav tm="0">
                                          <p:val>
                                            <p:strVal val="#ppt_y"/>
                                          </p:val>
                                        </p:tav>
                                        <p:tav tm="100000">
                                          <p:val>
                                            <p:strVal val="#ppt_y"/>
                                          </p:val>
                                        </p:tav>
                                      </p:tavLst>
                                    </p:anim>
                                  </p:childTnLst>
                                </p:cTn>
                              </p:par>
                              <p:par>
                                <p:cTn id="34" presetID="2" presetClass="entr" presetSubtype="2"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additive="base">
                                        <p:cTn id="36" dur="500" fill="hold"/>
                                        <p:tgtEl>
                                          <p:spTgt spid="15"/>
                                        </p:tgtEl>
                                        <p:attrNameLst>
                                          <p:attrName>ppt_x</p:attrName>
                                        </p:attrNameLst>
                                      </p:cBhvr>
                                      <p:tavLst>
                                        <p:tav tm="0">
                                          <p:val>
                                            <p:strVal val="1+#ppt_w/2"/>
                                          </p:val>
                                        </p:tav>
                                        <p:tav tm="100000">
                                          <p:val>
                                            <p:strVal val="#ppt_x"/>
                                          </p:val>
                                        </p:tav>
                                      </p:tavLst>
                                    </p:anim>
                                    <p:anim calcmode="lin" valueType="num">
                                      <p:cBhvr additive="base">
                                        <p:cTn id="37"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barn(inVertical)">
                                      <p:cBhvr>
                                        <p:cTn id="42" dur="500"/>
                                        <p:tgtEl>
                                          <p:spTgt spid="16"/>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barn(inVertical)">
                                      <p:cBhvr>
                                        <p:cTn id="4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8" grpId="0"/>
      <p:bldP spid="11" grpId="0" animBg="1"/>
      <p:bldP spid="12" grpId="0"/>
      <p:bldP spid="15" grpId="0"/>
      <p:bldP spid="16" grpId="0" animBg="1"/>
      <p:bldP spid="1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800884" y="1109663"/>
            <a:ext cx="7428715" cy="914400"/>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10243" name="Content Placeholder 6"/>
          <p:cNvSpPr>
            <a:spLocks noGrp="1"/>
          </p:cNvSpPr>
          <p:nvPr>
            <p:ph idx="1"/>
          </p:nvPr>
        </p:nvSpPr>
        <p:spPr>
          <a:xfrm>
            <a:off x="1295400" y="1079536"/>
            <a:ext cx="6365517" cy="1130264"/>
          </a:xfrm>
        </p:spPr>
        <p:txBody>
          <a:bodyPr/>
          <a:lstStyle/>
          <a:p>
            <a:pPr marL="366713" lvl="1" indent="0">
              <a:buNone/>
            </a:pPr>
            <a:r>
              <a:rPr lang="en-US" altLang="zh-CN" dirty="0" smtClean="0">
                <a:solidFill>
                  <a:schemeClr val="bg1"/>
                </a:solidFill>
              </a:rPr>
              <a:t>Add layers of material one at a time to build the solid part from bottom to top</a:t>
            </a:r>
          </a:p>
        </p:txBody>
      </p:sp>
      <p:pic>
        <p:nvPicPr>
          <p:cNvPr id="8" name="Picture 7" descr="head.gif"/>
          <p:cNvPicPr>
            <a:picLocks noChangeAspect="1"/>
          </p:cNvPicPr>
          <p:nvPr/>
        </p:nvPicPr>
        <p:blipFill>
          <a:blip r:embed="rId2" cstate="print"/>
          <a:stretch>
            <a:fillRect/>
          </a:stretch>
        </p:blipFill>
        <p:spPr>
          <a:xfrm>
            <a:off x="5372101" y="2819400"/>
            <a:ext cx="1803789" cy="244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descr="color_image_head.gif"/>
          <p:cNvPicPr>
            <a:picLocks noChangeAspect="1"/>
          </p:cNvPicPr>
          <p:nvPr/>
        </p:nvPicPr>
        <p:blipFill>
          <a:blip r:embed="rId3" cstate="print"/>
          <a:stretch>
            <a:fillRect/>
          </a:stretch>
        </p:blipFill>
        <p:spPr>
          <a:xfrm>
            <a:off x="7254319" y="3371997"/>
            <a:ext cx="1813481" cy="134280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246" name="Picture 9" descr="solid head.bmp"/>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42901" y="2819400"/>
            <a:ext cx="1831975"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7" name="Picture 11" descr="sliced head.bmp"/>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857501" y="2819400"/>
            <a:ext cx="1763713"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Down Arrow 12"/>
          <p:cNvSpPr/>
          <p:nvPr/>
        </p:nvSpPr>
        <p:spPr>
          <a:xfrm rot="16200000">
            <a:off x="2362201" y="3700500"/>
            <a:ext cx="304800" cy="685800"/>
          </a:xfrm>
          <a:prstGeom prst="downArrow">
            <a:avLst/>
          </a:prstGeom>
          <a:solidFill>
            <a:srgbClr val="00B0F0"/>
          </a:solidFill>
          <a:ln>
            <a:noFill/>
          </a:ln>
          <a:effectLst>
            <a:glow rad="139700">
              <a:schemeClr val="accent2">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4" name="Down Arrow 13"/>
          <p:cNvSpPr/>
          <p:nvPr/>
        </p:nvSpPr>
        <p:spPr>
          <a:xfrm rot="16200000">
            <a:off x="4839102" y="3700501"/>
            <a:ext cx="304800" cy="685800"/>
          </a:xfrm>
          <a:prstGeom prst="downArrow">
            <a:avLst/>
          </a:prstGeom>
          <a:solidFill>
            <a:srgbClr val="00B0F0"/>
          </a:solidFill>
          <a:ln>
            <a:noFill/>
          </a:ln>
          <a:effectLst>
            <a:glow rad="139700">
              <a:schemeClr val="accent2">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0" name="矩形 9"/>
          <p:cNvSpPr/>
          <p:nvPr/>
        </p:nvSpPr>
        <p:spPr>
          <a:xfrm>
            <a:off x="676035" y="5943600"/>
            <a:ext cx="1306768" cy="584775"/>
          </a:xfrm>
          <a:prstGeom prst="rect">
            <a:avLst/>
          </a:prstGeom>
        </p:spPr>
        <p:txBody>
          <a:bodyPr wrap="none">
            <a:spAutoFit/>
          </a:bodyPr>
          <a:lstStyle/>
          <a:p>
            <a:r>
              <a:rPr kumimoji="0" lang="en-US" altLang="zh-CN" sz="3200" dirty="0" smtClean="0">
                <a:latin typeface="Calibri" panose="020F0502020204030204" pitchFamily="34" charset="0"/>
                <a:cs typeface="Calibri" panose="020F0502020204030204" pitchFamily="34" charset="0"/>
              </a:rPr>
              <a:t>Design</a:t>
            </a:r>
            <a:endParaRPr lang="zh-CN" altLang="en-US" sz="3200" dirty="0">
              <a:latin typeface="Calibri" panose="020F0502020204030204" pitchFamily="34" charset="0"/>
              <a:cs typeface="Calibri" panose="020F0502020204030204" pitchFamily="34" charset="0"/>
            </a:endParaRPr>
          </a:p>
        </p:txBody>
      </p:sp>
      <p:sp>
        <p:nvSpPr>
          <p:cNvPr id="11" name="矩形 10"/>
          <p:cNvSpPr/>
          <p:nvPr/>
        </p:nvSpPr>
        <p:spPr>
          <a:xfrm>
            <a:off x="3363032" y="5943600"/>
            <a:ext cx="1241045" cy="584775"/>
          </a:xfrm>
          <a:prstGeom prst="rect">
            <a:avLst/>
          </a:prstGeom>
        </p:spPr>
        <p:txBody>
          <a:bodyPr wrap="none">
            <a:spAutoFit/>
          </a:bodyPr>
          <a:lstStyle/>
          <a:p>
            <a:r>
              <a:rPr kumimoji="0" lang="en-US" altLang="zh-CN" sz="3200" dirty="0" smtClean="0">
                <a:latin typeface="Calibri" panose="020F0502020204030204" pitchFamily="34" charset="0"/>
                <a:cs typeface="Calibri" panose="020F0502020204030204" pitchFamily="34" charset="0"/>
              </a:rPr>
              <a:t>Slicing</a:t>
            </a:r>
            <a:endParaRPr lang="zh-CN" altLang="en-US" sz="3200" dirty="0">
              <a:latin typeface="Calibri" panose="020F0502020204030204" pitchFamily="34" charset="0"/>
              <a:cs typeface="Calibri" panose="020F0502020204030204" pitchFamily="34" charset="0"/>
            </a:endParaRPr>
          </a:p>
        </p:txBody>
      </p:sp>
      <p:sp>
        <p:nvSpPr>
          <p:cNvPr id="12" name="矩形 11"/>
          <p:cNvSpPr/>
          <p:nvPr/>
        </p:nvSpPr>
        <p:spPr>
          <a:xfrm>
            <a:off x="6494201" y="5943600"/>
            <a:ext cx="2043573" cy="584775"/>
          </a:xfrm>
          <a:prstGeom prst="rect">
            <a:avLst/>
          </a:prstGeom>
        </p:spPr>
        <p:txBody>
          <a:bodyPr wrap="none">
            <a:spAutoFit/>
          </a:bodyPr>
          <a:lstStyle/>
          <a:p>
            <a:r>
              <a:rPr kumimoji="0" lang="en-US" altLang="zh-CN" sz="3200" dirty="0" smtClean="0">
                <a:latin typeface="Calibri" panose="020F0502020204030204" pitchFamily="34" charset="0"/>
                <a:cs typeface="Calibri" panose="020F0502020204030204" pitchFamily="34" charset="0"/>
              </a:rPr>
              <a:t>3D Printing</a:t>
            </a:r>
            <a:endParaRPr lang="zh-CN" altLang="en-US" sz="3200" dirty="0">
              <a:latin typeface="Calibri" panose="020F0502020204030204" pitchFamily="34" charset="0"/>
              <a:cs typeface="Calibri" panose="020F0502020204030204" pitchFamily="34" charset="0"/>
            </a:endParaRPr>
          </a:p>
        </p:txBody>
      </p:sp>
      <p:sp>
        <p:nvSpPr>
          <p:cNvPr id="2" name="标题 1"/>
          <p:cNvSpPr>
            <a:spLocks noGrp="1"/>
          </p:cNvSpPr>
          <p:nvPr>
            <p:ph type="title"/>
          </p:nvPr>
        </p:nvSpPr>
        <p:spPr/>
        <p:txBody>
          <a:bodyPr/>
          <a:lstStyle/>
          <a:p>
            <a:r>
              <a:rPr lang="en-US" altLang="zh-CN" sz="4400" dirty="0" smtClean="0"/>
              <a:t>3D Printing Principle</a:t>
            </a:r>
            <a:endParaRPr lang="zh-CN" altLang="en-US" sz="4400" dirty="0"/>
          </a:p>
        </p:txBody>
      </p:sp>
      <p:sp>
        <p:nvSpPr>
          <p:cNvPr id="15" name="圆角矩形 14"/>
          <p:cNvSpPr/>
          <p:nvPr/>
        </p:nvSpPr>
        <p:spPr>
          <a:xfrm>
            <a:off x="2430857" y="5942751"/>
            <a:ext cx="4427143" cy="563379"/>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16" name="Content Placeholder 6"/>
          <p:cNvSpPr txBox="1">
            <a:spLocks/>
          </p:cNvSpPr>
          <p:nvPr/>
        </p:nvSpPr>
        <p:spPr bwMode="auto">
          <a:xfrm>
            <a:off x="2133600" y="5942751"/>
            <a:ext cx="4724400" cy="53424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19088" indent="-319088" algn="l" rtl="0" eaLnBrk="0" fontAlgn="base" hangingPunct="0">
              <a:spcBef>
                <a:spcPts val="700"/>
              </a:spcBef>
              <a:spcAft>
                <a:spcPct val="0"/>
              </a:spcAft>
              <a:buClr>
                <a:schemeClr val="accent2"/>
              </a:buClr>
              <a:buSzPct val="60000"/>
              <a:buFont typeface="Wingdings" pitchFamily="2" charset="2"/>
              <a:buChar char=""/>
              <a:defRPr sz="2800" b="1" kern="1200">
                <a:solidFill>
                  <a:schemeClr val="tx1"/>
                </a:solidFill>
                <a:latin typeface="Calibri" pitchFamily="34" charset="0"/>
                <a:ea typeface="+mn-ea"/>
                <a:cs typeface="Calibri" pitchFamily="34" charset="0"/>
              </a:defRPr>
            </a:lvl1pPr>
            <a:lvl2pPr marL="639763" indent="-273050" algn="l" rtl="0" eaLnBrk="0" fontAlgn="base" hangingPunct="0">
              <a:spcBef>
                <a:spcPts val="550"/>
              </a:spcBef>
              <a:spcAft>
                <a:spcPct val="0"/>
              </a:spcAft>
              <a:buClr>
                <a:schemeClr val="accent1"/>
              </a:buClr>
              <a:buSzPct val="70000"/>
              <a:buFont typeface="Wingdings 2" pitchFamily="18" charset="2"/>
              <a:buChar char=""/>
              <a:defRPr sz="2800" kern="1200">
                <a:solidFill>
                  <a:schemeClr val="tx1"/>
                </a:solidFill>
                <a:latin typeface="Calibri" pitchFamily="34" charset="0"/>
                <a:ea typeface="+mn-ea"/>
                <a:cs typeface="Calibri" pitchFamily="34" charset="0"/>
              </a:defRPr>
            </a:lvl2pPr>
            <a:lvl3pPr marL="914400" indent="-228600" algn="l" rtl="0" eaLnBrk="0" fontAlgn="base" hangingPunct="0">
              <a:spcBef>
                <a:spcPts val="500"/>
              </a:spcBef>
              <a:spcAft>
                <a:spcPct val="0"/>
              </a:spcAft>
              <a:buClr>
                <a:schemeClr val="accent2"/>
              </a:buClr>
              <a:buSzPct val="75000"/>
              <a:buFont typeface="Wingdings" pitchFamily="2" charset="2"/>
              <a:buChar char=""/>
              <a:defRPr sz="2400" kern="1200">
                <a:solidFill>
                  <a:schemeClr val="tx1"/>
                </a:solidFill>
                <a:latin typeface="Calibri" pitchFamily="34" charset="0"/>
                <a:ea typeface="+mn-ea"/>
                <a:cs typeface="Calibri" pitchFamily="34" charset="0"/>
              </a:defRPr>
            </a:lvl3pPr>
            <a:lvl4pPr marL="1371600" indent="-228600" algn="l" rtl="0" eaLnBrk="0" fontAlgn="base" hangingPunct="0">
              <a:spcBef>
                <a:spcPts val="400"/>
              </a:spcBef>
              <a:spcAft>
                <a:spcPct val="0"/>
              </a:spcAft>
              <a:buClr>
                <a:srgbClr val="9F2936"/>
              </a:buClr>
              <a:buSzPct val="75000"/>
              <a:buFont typeface="Wingdings" pitchFamily="2" charset="2"/>
              <a:buChar char=""/>
              <a:defRPr sz="2000" kern="1200">
                <a:solidFill>
                  <a:schemeClr val="tx1"/>
                </a:solidFill>
                <a:latin typeface="Calibri" pitchFamily="34" charset="0"/>
                <a:ea typeface="+mn-ea"/>
                <a:cs typeface="Calibri" pitchFamily="34" charset="0"/>
              </a:defRPr>
            </a:lvl4pPr>
            <a:lvl5pPr marL="1828800" indent="-228600" algn="l" rtl="0" eaLnBrk="0" fontAlgn="base" hangingPunct="0">
              <a:spcBef>
                <a:spcPts val="400"/>
              </a:spcBef>
              <a:spcAft>
                <a:spcPct val="0"/>
              </a:spcAft>
              <a:buClr>
                <a:srgbClr val="4E8542"/>
              </a:buClr>
              <a:buSzPct val="65000"/>
              <a:buFont typeface="Wingdings" pitchFamily="2" charset="2"/>
              <a:buChar char=""/>
              <a:defRPr sz="2000" kern="1200">
                <a:solidFill>
                  <a:schemeClr val="tx1"/>
                </a:solidFill>
                <a:latin typeface="Calibri" pitchFamily="34" charset="0"/>
                <a:ea typeface="+mn-ea"/>
                <a:cs typeface="Calibri" pitchFamily="34" charset="0"/>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366713" lvl="1" indent="0">
              <a:buFont typeface="Wingdings 2" pitchFamily="18" charset="2"/>
              <a:buNone/>
            </a:pPr>
            <a:r>
              <a:rPr kumimoji="0" lang="en-US" altLang="zh-CN" dirty="0" smtClean="0">
                <a:solidFill>
                  <a:schemeClr val="bg1"/>
                </a:solidFill>
              </a:rPr>
              <a:t>3D Printing =&gt; Structure-free</a:t>
            </a:r>
          </a:p>
        </p:txBody>
      </p:sp>
    </p:spTree>
    <p:extLst>
      <p:ext uri="{BB962C8B-B14F-4D97-AF65-F5344CB8AC3E}">
        <p14:creationId xmlns:p14="http://schemas.microsoft.com/office/powerpoint/2010/main" val="33931456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3" presetClass="entr" presetSubtype="1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linds(horizontal)">
                                      <p:cBhvr>
                                        <p:cTn id="11" dur="500"/>
                                        <p:tgtEl>
                                          <p:spTgt spid="8"/>
                                        </p:tgtEl>
                                      </p:cBhvr>
                                    </p:animEffect>
                                  </p:childTnLst>
                                </p:cTn>
                              </p:par>
                              <p:par>
                                <p:cTn id="12" presetID="3" presetClass="entr" presetSubtype="10"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linds(horizont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hidden"/>
                                      </p:to>
                                    </p:set>
                                  </p:childTnLst>
                                </p:cTn>
                              </p:par>
                              <p:par>
                                <p:cTn id="23" presetID="10"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0" grpId="0"/>
      <p:bldP spid="11" grpId="0"/>
      <p:bldP spid="12" grpId="0"/>
      <p:bldP spid="15" grpId="0" animBg="1"/>
      <p:bldP spid="1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solidFill>
                  <a:schemeClr val="tx1"/>
                </a:solidFill>
              </a:rPr>
              <a:t>Evaluation </a:t>
            </a:r>
            <a:r>
              <a:rPr lang="en-US" altLang="zh-CN" sz="4400" dirty="0">
                <a:solidFill>
                  <a:schemeClr val="tx1"/>
                </a:solidFill>
              </a:rPr>
              <a:t>(3/5)</a:t>
            </a:r>
            <a:endParaRPr lang="en-US" sz="4400" dirty="0">
              <a:solidFill>
                <a:schemeClr val="tx1"/>
              </a:solidFill>
            </a:endParaRPr>
          </a:p>
        </p:txBody>
      </p:sp>
      <p:sp>
        <p:nvSpPr>
          <p:cNvPr id="3" name="Content Placeholder 2"/>
          <p:cNvSpPr>
            <a:spLocks noGrp="1"/>
          </p:cNvSpPr>
          <p:nvPr>
            <p:ph sz="quarter" idx="1"/>
          </p:nvPr>
        </p:nvSpPr>
        <p:spPr>
          <a:xfrm>
            <a:off x="381000" y="838200"/>
            <a:ext cx="8382000" cy="5641848"/>
          </a:xfrm>
        </p:spPr>
        <p:txBody>
          <a:bodyPr/>
          <a:lstStyle/>
          <a:p>
            <a:pPr marL="685800" lvl="2" indent="0">
              <a:buNone/>
            </a:pPr>
            <a:endParaRPr lang="en-US" sz="4000" dirty="0"/>
          </a:p>
          <a:p>
            <a:endParaRPr lang="en-US" dirty="0"/>
          </a:p>
        </p:txBody>
      </p:sp>
      <p:sp>
        <p:nvSpPr>
          <p:cNvPr id="24" name="Content Placeholder 2"/>
          <p:cNvSpPr txBox="1">
            <a:spLocks/>
          </p:cNvSpPr>
          <p:nvPr/>
        </p:nvSpPr>
        <p:spPr bwMode="auto">
          <a:xfrm>
            <a:off x="533400" y="990600"/>
            <a:ext cx="8077200" cy="564184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19088" indent="-319088" algn="l" rtl="0" eaLnBrk="0" fontAlgn="base" hangingPunct="0">
              <a:spcBef>
                <a:spcPts val="700"/>
              </a:spcBef>
              <a:spcAft>
                <a:spcPct val="0"/>
              </a:spcAft>
              <a:buClr>
                <a:schemeClr val="accent2"/>
              </a:buClr>
              <a:buSzPct val="60000"/>
              <a:buFont typeface="Wingdings" pitchFamily="2" charset="2"/>
              <a:buChar char=""/>
              <a:defRPr sz="2800" b="1" kern="1200">
                <a:solidFill>
                  <a:schemeClr val="tx1"/>
                </a:solidFill>
                <a:latin typeface="Calibri" pitchFamily="34" charset="0"/>
                <a:ea typeface="+mn-ea"/>
                <a:cs typeface="Calibri" pitchFamily="34" charset="0"/>
              </a:defRPr>
            </a:lvl1pPr>
            <a:lvl2pPr marL="639763" indent="-273050" algn="l" rtl="0" eaLnBrk="0" fontAlgn="base" hangingPunct="0">
              <a:spcBef>
                <a:spcPts val="550"/>
              </a:spcBef>
              <a:spcAft>
                <a:spcPct val="0"/>
              </a:spcAft>
              <a:buClr>
                <a:schemeClr val="accent1"/>
              </a:buClr>
              <a:buSzPct val="70000"/>
              <a:buFont typeface="Wingdings 2" pitchFamily="18" charset="2"/>
              <a:buChar char=""/>
              <a:defRPr sz="2400" kern="1200">
                <a:solidFill>
                  <a:schemeClr val="tx1"/>
                </a:solidFill>
                <a:latin typeface="Calibri" pitchFamily="34" charset="0"/>
                <a:ea typeface="+mn-ea"/>
                <a:cs typeface="Calibri" pitchFamily="34" charset="0"/>
              </a:defRPr>
            </a:lvl2pPr>
            <a:lvl3pPr marL="914400" indent="-228600" algn="l" rtl="0" eaLnBrk="0" fontAlgn="base" hangingPunct="0">
              <a:spcBef>
                <a:spcPts val="500"/>
              </a:spcBef>
              <a:spcAft>
                <a:spcPct val="0"/>
              </a:spcAft>
              <a:buClr>
                <a:schemeClr val="accent2"/>
              </a:buClr>
              <a:buSzPct val="75000"/>
              <a:buFont typeface="Wingdings" pitchFamily="2" charset="2"/>
              <a:buChar char=""/>
              <a:defRPr sz="2400" kern="1200">
                <a:solidFill>
                  <a:schemeClr val="tx1"/>
                </a:solidFill>
                <a:latin typeface="Calibri" pitchFamily="34" charset="0"/>
                <a:ea typeface="+mn-ea"/>
                <a:cs typeface="Calibri" pitchFamily="34" charset="0"/>
              </a:defRPr>
            </a:lvl3pPr>
            <a:lvl4pPr marL="1371600" indent="-228600" algn="l" rtl="0" eaLnBrk="0" fontAlgn="base" hangingPunct="0">
              <a:spcBef>
                <a:spcPts val="400"/>
              </a:spcBef>
              <a:spcAft>
                <a:spcPct val="0"/>
              </a:spcAft>
              <a:buClr>
                <a:srgbClr val="9F2936"/>
              </a:buClr>
              <a:buSzPct val="75000"/>
              <a:buFont typeface="Wingdings" pitchFamily="2" charset="2"/>
              <a:buChar char=""/>
              <a:defRPr sz="2000" kern="1200">
                <a:solidFill>
                  <a:schemeClr val="tx1"/>
                </a:solidFill>
                <a:latin typeface="Calibri" pitchFamily="34" charset="0"/>
                <a:ea typeface="+mn-ea"/>
                <a:cs typeface="Calibri" pitchFamily="34" charset="0"/>
              </a:defRPr>
            </a:lvl4pPr>
            <a:lvl5pPr marL="1828800" indent="-228600" algn="l" rtl="0" eaLnBrk="0" fontAlgn="base" hangingPunct="0">
              <a:spcBef>
                <a:spcPts val="400"/>
              </a:spcBef>
              <a:spcAft>
                <a:spcPct val="0"/>
              </a:spcAft>
              <a:buClr>
                <a:srgbClr val="4E8542"/>
              </a:buClr>
              <a:buSzPct val="65000"/>
              <a:buFont typeface="Wingdings" pitchFamily="2" charset="2"/>
              <a:buChar char=""/>
              <a:defRPr sz="2000" kern="1200">
                <a:solidFill>
                  <a:schemeClr val="tx1"/>
                </a:solidFill>
                <a:latin typeface="Calibri" pitchFamily="34" charset="0"/>
                <a:ea typeface="+mn-ea"/>
                <a:cs typeface="Calibri" pitchFamily="34" charset="0"/>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r>
              <a:rPr kumimoji="0" lang="en-US" altLang="zh-CN" dirty="0" smtClean="0"/>
              <a:t>Reconstruction Performance</a:t>
            </a:r>
          </a:p>
          <a:p>
            <a:pPr lvl="1"/>
            <a:r>
              <a:rPr kumimoji="0" lang="en-US" dirty="0" smtClean="0"/>
              <a:t>Regular shape reconstruction</a:t>
            </a:r>
          </a:p>
          <a:p>
            <a:pPr lvl="2"/>
            <a:r>
              <a:rPr kumimoji="0" lang="en-US" dirty="0" smtClean="0"/>
              <a:t>4-layer shape: </a:t>
            </a:r>
          </a:p>
          <a:p>
            <a:pPr lvl="1"/>
            <a:endParaRPr kumimoji="0" lang="en-US" dirty="0" smtClean="0"/>
          </a:p>
          <a:p>
            <a:endParaRPr kumimoji="0" lang="en-US" dirty="0" smtClean="0"/>
          </a:p>
          <a:p>
            <a:endParaRPr kumimoji="0" lang="en-US" dirty="0" smtClean="0"/>
          </a:p>
        </p:txBody>
      </p:sp>
      <p:pic>
        <p:nvPicPr>
          <p:cNvPr id="5" name="图片 4"/>
          <p:cNvPicPr>
            <a:picLocks noChangeAspect="1"/>
          </p:cNvPicPr>
          <p:nvPr/>
        </p:nvPicPr>
        <p:blipFill>
          <a:blip r:embed="rId2"/>
          <a:stretch>
            <a:fillRect/>
          </a:stretch>
        </p:blipFill>
        <p:spPr>
          <a:xfrm>
            <a:off x="257092" y="2592324"/>
            <a:ext cx="8629816" cy="2438400"/>
          </a:xfrm>
          <a:prstGeom prst="rect">
            <a:avLst/>
          </a:prstGeom>
        </p:spPr>
      </p:pic>
      <p:sp>
        <p:nvSpPr>
          <p:cNvPr id="9" name="圆角矩形 8"/>
          <p:cNvSpPr/>
          <p:nvPr/>
        </p:nvSpPr>
        <p:spPr>
          <a:xfrm>
            <a:off x="3276600" y="5410200"/>
            <a:ext cx="2881848" cy="472175"/>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10" name="矩形 9"/>
          <p:cNvSpPr/>
          <p:nvPr/>
        </p:nvSpPr>
        <p:spPr>
          <a:xfrm>
            <a:off x="3336617" y="5420710"/>
            <a:ext cx="2766067" cy="461665"/>
          </a:xfrm>
          <a:prstGeom prst="rect">
            <a:avLst/>
          </a:prstGeom>
        </p:spPr>
        <p:txBody>
          <a:bodyPr wrap="square">
            <a:spAutoFit/>
          </a:bodyPr>
          <a:lstStyle/>
          <a:p>
            <a:pPr algn="ctr"/>
            <a:r>
              <a:rPr kumimoji="0" lang="en-US" altLang="zh-CN" sz="2400" b="1" dirty="0" smtClean="0">
                <a:solidFill>
                  <a:schemeClr val="bg1"/>
                </a:solidFill>
                <a:latin typeface="Calibri" panose="020F0502020204030204" pitchFamily="34" charset="0"/>
                <a:cs typeface="Calibri" panose="020F0502020204030204" pitchFamily="34" charset="0"/>
              </a:rPr>
              <a:t>MTE = 5.87% </a:t>
            </a:r>
            <a:endParaRPr kumimoji="0" lang="zh-CN" altLang="en-US" sz="2400" b="1" dirty="0">
              <a:solidFill>
                <a:schemeClr val="bg1"/>
              </a:solidFill>
              <a:latin typeface="Calibri" panose="020F0502020204030204" pitchFamily="34" charset="0"/>
              <a:cs typeface="Calibri" panose="020F0502020204030204" pitchFamily="34" charset="0"/>
            </a:endParaRPr>
          </a:p>
        </p:txBody>
      </p:sp>
      <p:pic>
        <p:nvPicPr>
          <p:cNvPr id="7" name="图片 6"/>
          <p:cNvPicPr>
            <a:picLocks noChangeAspect="1"/>
          </p:cNvPicPr>
          <p:nvPr/>
        </p:nvPicPr>
        <p:blipFill>
          <a:blip r:embed="rId3"/>
          <a:stretch>
            <a:fillRect/>
          </a:stretch>
        </p:blipFill>
        <p:spPr>
          <a:xfrm>
            <a:off x="331411" y="3200400"/>
            <a:ext cx="234351" cy="826961"/>
          </a:xfrm>
          <a:prstGeom prst="rect">
            <a:avLst/>
          </a:prstGeom>
        </p:spPr>
      </p:pic>
      <p:pic>
        <p:nvPicPr>
          <p:cNvPr id="11" name="图片 10"/>
          <p:cNvPicPr>
            <a:picLocks noChangeAspect="1"/>
          </p:cNvPicPr>
          <p:nvPr/>
        </p:nvPicPr>
        <p:blipFill>
          <a:blip r:embed="rId3"/>
          <a:stretch>
            <a:fillRect/>
          </a:stretch>
        </p:blipFill>
        <p:spPr>
          <a:xfrm rot="5400000">
            <a:off x="1515505" y="4422344"/>
            <a:ext cx="234351" cy="826961"/>
          </a:xfrm>
          <a:prstGeom prst="rect">
            <a:avLst/>
          </a:prstGeom>
        </p:spPr>
      </p:pic>
    </p:spTree>
    <p:extLst>
      <p:ext uri="{BB962C8B-B14F-4D97-AF65-F5344CB8AC3E}">
        <p14:creationId xmlns:p14="http://schemas.microsoft.com/office/powerpoint/2010/main" val="28185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Content Placeholder 2"/>
          <p:cNvSpPr txBox="1">
            <a:spLocks/>
          </p:cNvSpPr>
          <p:nvPr/>
        </p:nvSpPr>
        <p:spPr bwMode="auto">
          <a:xfrm>
            <a:off x="533400" y="990600"/>
            <a:ext cx="8077200" cy="564184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19088" indent="-319088" algn="l" rtl="0" eaLnBrk="0" fontAlgn="base" hangingPunct="0">
              <a:spcBef>
                <a:spcPts val="700"/>
              </a:spcBef>
              <a:spcAft>
                <a:spcPct val="0"/>
              </a:spcAft>
              <a:buClr>
                <a:schemeClr val="accent2"/>
              </a:buClr>
              <a:buSzPct val="60000"/>
              <a:buFont typeface="Wingdings" pitchFamily="2" charset="2"/>
              <a:buChar char=""/>
              <a:defRPr sz="2800" b="1" kern="1200">
                <a:solidFill>
                  <a:schemeClr val="tx1"/>
                </a:solidFill>
                <a:latin typeface="Calibri" pitchFamily="34" charset="0"/>
                <a:ea typeface="+mn-ea"/>
                <a:cs typeface="Calibri" pitchFamily="34" charset="0"/>
              </a:defRPr>
            </a:lvl1pPr>
            <a:lvl2pPr marL="639763" indent="-273050" algn="l" rtl="0" eaLnBrk="0" fontAlgn="base" hangingPunct="0">
              <a:spcBef>
                <a:spcPts val="550"/>
              </a:spcBef>
              <a:spcAft>
                <a:spcPct val="0"/>
              </a:spcAft>
              <a:buClr>
                <a:schemeClr val="accent1"/>
              </a:buClr>
              <a:buSzPct val="70000"/>
              <a:buFont typeface="Wingdings 2" pitchFamily="18" charset="2"/>
              <a:buChar char=""/>
              <a:defRPr sz="2400" kern="1200">
                <a:solidFill>
                  <a:schemeClr val="tx1"/>
                </a:solidFill>
                <a:latin typeface="Calibri" pitchFamily="34" charset="0"/>
                <a:ea typeface="+mn-ea"/>
                <a:cs typeface="Calibri" pitchFamily="34" charset="0"/>
              </a:defRPr>
            </a:lvl2pPr>
            <a:lvl3pPr marL="914400" indent="-228600" algn="l" rtl="0" eaLnBrk="0" fontAlgn="base" hangingPunct="0">
              <a:spcBef>
                <a:spcPts val="500"/>
              </a:spcBef>
              <a:spcAft>
                <a:spcPct val="0"/>
              </a:spcAft>
              <a:buClr>
                <a:schemeClr val="accent2"/>
              </a:buClr>
              <a:buSzPct val="75000"/>
              <a:buFont typeface="Wingdings" pitchFamily="2" charset="2"/>
              <a:buChar char=""/>
              <a:defRPr sz="2400" kern="1200">
                <a:solidFill>
                  <a:schemeClr val="tx1"/>
                </a:solidFill>
                <a:latin typeface="Calibri" pitchFamily="34" charset="0"/>
                <a:ea typeface="+mn-ea"/>
                <a:cs typeface="Calibri" pitchFamily="34" charset="0"/>
              </a:defRPr>
            </a:lvl3pPr>
            <a:lvl4pPr marL="1371600" indent="-228600" algn="l" rtl="0" eaLnBrk="0" fontAlgn="base" hangingPunct="0">
              <a:spcBef>
                <a:spcPts val="400"/>
              </a:spcBef>
              <a:spcAft>
                <a:spcPct val="0"/>
              </a:spcAft>
              <a:buClr>
                <a:srgbClr val="9F2936"/>
              </a:buClr>
              <a:buSzPct val="75000"/>
              <a:buFont typeface="Wingdings" pitchFamily="2" charset="2"/>
              <a:buChar char=""/>
              <a:defRPr sz="2000" kern="1200">
                <a:solidFill>
                  <a:schemeClr val="tx1"/>
                </a:solidFill>
                <a:latin typeface="Calibri" pitchFamily="34" charset="0"/>
                <a:ea typeface="+mn-ea"/>
                <a:cs typeface="Calibri" pitchFamily="34" charset="0"/>
              </a:defRPr>
            </a:lvl4pPr>
            <a:lvl5pPr marL="1828800" indent="-228600" algn="l" rtl="0" eaLnBrk="0" fontAlgn="base" hangingPunct="0">
              <a:spcBef>
                <a:spcPts val="400"/>
              </a:spcBef>
              <a:spcAft>
                <a:spcPct val="0"/>
              </a:spcAft>
              <a:buClr>
                <a:srgbClr val="4E8542"/>
              </a:buClr>
              <a:buSzPct val="65000"/>
              <a:buFont typeface="Wingdings" pitchFamily="2" charset="2"/>
              <a:buChar char=""/>
              <a:defRPr sz="2000" kern="1200">
                <a:solidFill>
                  <a:schemeClr val="tx1"/>
                </a:solidFill>
                <a:latin typeface="Calibri" pitchFamily="34" charset="0"/>
                <a:ea typeface="+mn-ea"/>
                <a:cs typeface="Calibri" pitchFamily="34" charset="0"/>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r>
              <a:rPr kumimoji="0" lang="en-US" altLang="zh-CN" dirty="0" smtClean="0"/>
              <a:t>Reconstruction Performance</a:t>
            </a:r>
          </a:p>
          <a:p>
            <a:pPr lvl="1"/>
            <a:r>
              <a:rPr kumimoji="0" lang="en-US" dirty="0" smtClean="0"/>
              <a:t>Complex shape reconstruction</a:t>
            </a:r>
          </a:p>
          <a:p>
            <a:pPr lvl="2"/>
            <a:r>
              <a:rPr kumimoji="0" lang="en-US" dirty="0" smtClean="0"/>
              <a:t>10-layer shape: </a:t>
            </a:r>
          </a:p>
          <a:p>
            <a:pPr lvl="1"/>
            <a:endParaRPr kumimoji="0" lang="en-US" dirty="0" smtClean="0"/>
          </a:p>
          <a:p>
            <a:endParaRPr kumimoji="0" lang="en-US" dirty="0" smtClean="0"/>
          </a:p>
          <a:p>
            <a:endParaRPr kumimoji="0" lang="en-US" dirty="0" smtClean="0"/>
          </a:p>
        </p:txBody>
      </p:sp>
      <p:sp>
        <p:nvSpPr>
          <p:cNvPr id="14" name="圆角矩形 13"/>
          <p:cNvSpPr/>
          <p:nvPr/>
        </p:nvSpPr>
        <p:spPr>
          <a:xfrm>
            <a:off x="304800" y="5395225"/>
            <a:ext cx="3565217" cy="472175"/>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15" name="矩形 14">
            <a:hlinkClick r:id="rId3" action="ppaction://hlinksldjump"/>
          </p:cNvPr>
          <p:cNvSpPr/>
          <p:nvPr/>
        </p:nvSpPr>
        <p:spPr>
          <a:xfrm>
            <a:off x="364818" y="5405735"/>
            <a:ext cx="3505200" cy="461665"/>
          </a:xfrm>
          <a:prstGeom prst="rect">
            <a:avLst/>
          </a:prstGeom>
        </p:spPr>
        <p:txBody>
          <a:bodyPr wrap="square">
            <a:spAutoFit/>
          </a:bodyPr>
          <a:lstStyle/>
          <a:p>
            <a:pPr algn="ctr"/>
            <a:r>
              <a:rPr kumimoji="0" lang="en-US" altLang="zh-CN" sz="2400" b="1" dirty="0" smtClean="0">
                <a:solidFill>
                  <a:schemeClr val="bg1"/>
                </a:solidFill>
                <a:latin typeface="Calibri" panose="020F0502020204030204" pitchFamily="34" charset="0"/>
                <a:cs typeface="Calibri" panose="020F0502020204030204" pitchFamily="34" charset="0"/>
              </a:rPr>
              <a:t>Most bias appear in X Dir.</a:t>
            </a:r>
            <a:endParaRPr kumimoji="0" lang="zh-CN" altLang="en-US" sz="2400" b="1" dirty="0">
              <a:solidFill>
                <a:schemeClr val="bg1"/>
              </a:solidFill>
              <a:latin typeface="Calibri" panose="020F0502020204030204" pitchFamily="34" charset="0"/>
              <a:cs typeface="Calibri" panose="020F0502020204030204" pitchFamily="34" charset="0"/>
            </a:endParaRPr>
          </a:p>
        </p:txBody>
      </p:sp>
      <p:sp>
        <p:nvSpPr>
          <p:cNvPr id="4" name="矩形 3"/>
          <p:cNvSpPr/>
          <p:nvPr/>
        </p:nvSpPr>
        <p:spPr>
          <a:xfrm>
            <a:off x="152400" y="5159829"/>
            <a:ext cx="8077200" cy="15850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Title 1"/>
          <p:cNvSpPr>
            <a:spLocks noGrp="1"/>
          </p:cNvSpPr>
          <p:nvPr>
            <p:ph type="title"/>
          </p:nvPr>
        </p:nvSpPr>
        <p:spPr/>
        <p:txBody>
          <a:bodyPr/>
          <a:lstStyle/>
          <a:p>
            <a:r>
              <a:rPr lang="en-US" sz="4400" dirty="0">
                <a:solidFill>
                  <a:schemeClr val="tx1"/>
                </a:solidFill>
              </a:rPr>
              <a:t>Evaluation </a:t>
            </a:r>
            <a:r>
              <a:rPr lang="en-US" altLang="zh-CN" sz="4400" dirty="0">
                <a:solidFill>
                  <a:schemeClr val="tx1"/>
                </a:solidFill>
              </a:rPr>
              <a:t>(4/5)</a:t>
            </a:r>
            <a:endParaRPr lang="en-US" sz="4400" dirty="0">
              <a:solidFill>
                <a:schemeClr val="tx1"/>
              </a:solidFill>
            </a:endParaRPr>
          </a:p>
        </p:txBody>
      </p:sp>
      <p:sp>
        <p:nvSpPr>
          <p:cNvPr id="3" name="Content Placeholder 2"/>
          <p:cNvSpPr>
            <a:spLocks noGrp="1"/>
          </p:cNvSpPr>
          <p:nvPr>
            <p:ph sz="quarter" idx="1"/>
          </p:nvPr>
        </p:nvSpPr>
        <p:spPr>
          <a:xfrm>
            <a:off x="381000" y="838200"/>
            <a:ext cx="8382000" cy="5641848"/>
          </a:xfrm>
        </p:spPr>
        <p:txBody>
          <a:bodyPr/>
          <a:lstStyle/>
          <a:p>
            <a:pPr marL="685800" lvl="2" indent="0">
              <a:buNone/>
            </a:pPr>
            <a:endParaRPr lang="en-US" sz="4000" dirty="0"/>
          </a:p>
          <a:p>
            <a:endParaRPr lang="en-US" dirty="0"/>
          </a:p>
        </p:txBody>
      </p:sp>
      <p:pic>
        <p:nvPicPr>
          <p:cNvPr id="6" name="图片 5"/>
          <p:cNvPicPr>
            <a:picLocks noChangeAspect="1"/>
          </p:cNvPicPr>
          <p:nvPr/>
        </p:nvPicPr>
        <p:blipFill>
          <a:blip r:embed="rId4"/>
          <a:stretch>
            <a:fillRect/>
          </a:stretch>
        </p:blipFill>
        <p:spPr>
          <a:xfrm>
            <a:off x="762000" y="2667000"/>
            <a:ext cx="2999754" cy="2514600"/>
          </a:xfrm>
          <a:prstGeom prst="rect">
            <a:avLst/>
          </a:prstGeom>
        </p:spPr>
      </p:pic>
      <p:pic>
        <p:nvPicPr>
          <p:cNvPr id="8" name="图片 7"/>
          <p:cNvPicPr>
            <a:picLocks noChangeAspect="1"/>
          </p:cNvPicPr>
          <p:nvPr/>
        </p:nvPicPr>
        <p:blipFill>
          <a:blip r:embed="rId5"/>
          <a:stretch>
            <a:fillRect/>
          </a:stretch>
        </p:blipFill>
        <p:spPr>
          <a:xfrm>
            <a:off x="5705785" y="2620094"/>
            <a:ext cx="2828615" cy="2561506"/>
          </a:xfrm>
          <a:prstGeom prst="rect">
            <a:avLst/>
          </a:prstGeom>
        </p:spPr>
      </p:pic>
      <p:sp>
        <p:nvSpPr>
          <p:cNvPr id="10" name="矩形 9"/>
          <p:cNvSpPr/>
          <p:nvPr/>
        </p:nvSpPr>
        <p:spPr>
          <a:xfrm>
            <a:off x="3678428" y="3162816"/>
            <a:ext cx="2043701" cy="400110"/>
          </a:xfrm>
          <a:prstGeom prst="rect">
            <a:avLst/>
          </a:prstGeom>
        </p:spPr>
        <p:txBody>
          <a:bodyPr wrap="none">
            <a:spAutoFit/>
          </a:bodyPr>
          <a:lstStyle/>
          <a:p>
            <a:pPr algn="ctr"/>
            <a:r>
              <a:rPr kumimoji="0" lang="en-US" altLang="zh-CN" sz="2000" b="1" dirty="0" smtClean="0">
                <a:latin typeface="Calibri" panose="020F0502020204030204" pitchFamily="34" charset="0"/>
                <a:cs typeface="Calibri" panose="020F0502020204030204" pitchFamily="34" charset="0"/>
              </a:rPr>
              <a:t>Average 10 layers</a:t>
            </a:r>
            <a:endParaRPr kumimoji="0" lang="zh-CN" altLang="en-US" sz="2000" b="1" dirty="0">
              <a:latin typeface="Calibri" panose="020F0502020204030204" pitchFamily="34" charset="0"/>
              <a:cs typeface="Calibri" panose="020F0502020204030204" pitchFamily="34" charset="0"/>
            </a:endParaRPr>
          </a:p>
        </p:txBody>
      </p:sp>
      <p:pic>
        <p:nvPicPr>
          <p:cNvPr id="11" name="图片 10"/>
          <p:cNvPicPr>
            <a:picLocks noChangeAspect="1"/>
          </p:cNvPicPr>
          <p:nvPr/>
        </p:nvPicPr>
        <p:blipFill>
          <a:blip r:embed="rId6"/>
          <a:stretch>
            <a:fillRect/>
          </a:stretch>
        </p:blipFill>
        <p:spPr>
          <a:xfrm>
            <a:off x="4075226" y="4001016"/>
            <a:ext cx="1275991" cy="527050"/>
          </a:xfrm>
          <a:prstGeom prst="rect">
            <a:avLst/>
          </a:prstGeom>
        </p:spPr>
      </p:pic>
      <p:sp>
        <p:nvSpPr>
          <p:cNvPr id="12" name="圆角矩形 11"/>
          <p:cNvSpPr/>
          <p:nvPr/>
        </p:nvSpPr>
        <p:spPr>
          <a:xfrm>
            <a:off x="3276600" y="5754849"/>
            <a:ext cx="2881848" cy="472175"/>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13" name="矩形 12"/>
          <p:cNvSpPr/>
          <p:nvPr/>
        </p:nvSpPr>
        <p:spPr>
          <a:xfrm>
            <a:off x="3336617" y="5765359"/>
            <a:ext cx="2766067" cy="461665"/>
          </a:xfrm>
          <a:prstGeom prst="rect">
            <a:avLst/>
          </a:prstGeom>
        </p:spPr>
        <p:txBody>
          <a:bodyPr wrap="square">
            <a:spAutoFit/>
          </a:bodyPr>
          <a:lstStyle/>
          <a:p>
            <a:pPr algn="ctr"/>
            <a:r>
              <a:rPr kumimoji="0" lang="en-US" altLang="zh-CN" sz="2400" b="1" dirty="0" smtClean="0">
                <a:solidFill>
                  <a:schemeClr val="bg1"/>
                </a:solidFill>
                <a:latin typeface="Calibri" panose="020F0502020204030204" pitchFamily="34" charset="0"/>
                <a:cs typeface="Calibri" panose="020F0502020204030204" pitchFamily="34" charset="0"/>
              </a:rPr>
              <a:t>MTE = 9.67% </a:t>
            </a:r>
            <a:endParaRPr kumimoji="0" lang="zh-CN" altLang="en-US" sz="2400" b="1"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122468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solidFill>
                  <a:schemeClr val="tx1"/>
                </a:solidFill>
              </a:rPr>
              <a:t>Evaluation </a:t>
            </a:r>
            <a:r>
              <a:rPr lang="en-US" altLang="zh-CN" sz="4400" dirty="0">
                <a:solidFill>
                  <a:schemeClr val="tx1"/>
                </a:solidFill>
              </a:rPr>
              <a:t>(5/5)</a:t>
            </a:r>
            <a:endParaRPr lang="en-US" sz="4400" dirty="0">
              <a:solidFill>
                <a:schemeClr val="tx1"/>
              </a:solidFill>
            </a:endParaRPr>
          </a:p>
        </p:txBody>
      </p:sp>
      <p:sp>
        <p:nvSpPr>
          <p:cNvPr id="3" name="Content Placeholder 2"/>
          <p:cNvSpPr>
            <a:spLocks noGrp="1"/>
          </p:cNvSpPr>
          <p:nvPr>
            <p:ph sz="quarter" idx="1"/>
          </p:nvPr>
        </p:nvSpPr>
        <p:spPr>
          <a:xfrm>
            <a:off x="381000" y="838200"/>
            <a:ext cx="8382000" cy="5641848"/>
          </a:xfrm>
        </p:spPr>
        <p:txBody>
          <a:bodyPr/>
          <a:lstStyle/>
          <a:p>
            <a:pPr marL="685800" lvl="2" indent="0">
              <a:buNone/>
            </a:pPr>
            <a:endParaRPr lang="en-US" sz="4000" dirty="0"/>
          </a:p>
          <a:p>
            <a:endParaRPr lang="en-US" dirty="0"/>
          </a:p>
        </p:txBody>
      </p:sp>
      <p:sp>
        <p:nvSpPr>
          <p:cNvPr id="24" name="Content Placeholder 2"/>
          <p:cNvSpPr txBox="1">
            <a:spLocks/>
          </p:cNvSpPr>
          <p:nvPr/>
        </p:nvSpPr>
        <p:spPr bwMode="auto">
          <a:xfrm>
            <a:off x="533400" y="990600"/>
            <a:ext cx="8077200" cy="564184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19088" indent="-319088" algn="l" rtl="0" eaLnBrk="0" fontAlgn="base" hangingPunct="0">
              <a:spcBef>
                <a:spcPts val="700"/>
              </a:spcBef>
              <a:spcAft>
                <a:spcPct val="0"/>
              </a:spcAft>
              <a:buClr>
                <a:schemeClr val="accent2"/>
              </a:buClr>
              <a:buSzPct val="60000"/>
              <a:buFont typeface="Wingdings" pitchFamily="2" charset="2"/>
              <a:buChar char=""/>
              <a:defRPr sz="2800" b="1" kern="1200">
                <a:solidFill>
                  <a:schemeClr val="tx1"/>
                </a:solidFill>
                <a:latin typeface="Calibri" pitchFamily="34" charset="0"/>
                <a:ea typeface="+mn-ea"/>
                <a:cs typeface="Calibri" pitchFamily="34" charset="0"/>
              </a:defRPr>
            </a:lvl1pPr>
            <a:lvl2pPr marL="639763" indent="-273050" algn="l" rtl="0" eaLnBrk="0" fontAlgn="base" hangingPunct="0">
              <a:spcBef>
                <a:spcPts val="550"/>
              </a:spcBef>
              <a:spcAft>
                <a:spcPct val="0"/>
              </a:spcAft>
              <a:buClr>
                <a:schemeClr val="accent1"/>
              </a:buClr>
              <a:buSzPct val="70000"/>
              <a:buFont typeface="Wingdings 2" pitchFamily="18" charset="2"/>
              <a:buChar char=""/>
              <a:defRPr sz="2400" kern="1200">
                <a:solidFill>
                  <a:schemeClr val="tx1"/>
                </a:solidFill>
                <a:latin typeface="Calibri" pitchFamily="34" charset="0"/>
                <a:ea typeface="+mn-ea"/>
                <a:cs typeface="Calibri" pitchFamily="34" charset="0"/>
              </a:defRPr>
            </a:lvl2pPr>
            <a:lvl3pPr marL="914400" indent="-228600" algn="l" rtl="0" eaLnBrk="0" fontAlgn="base" hangingPunct="0">
              <a:spcBef>
                <a:spcPts val="500"/>
              </a:spcBef>
              <a:spcAft>
                <a:spcPct val="0"/>
              </a:spcAft>
              <a:buClr>
                <a:schemeClr val="accent2"/>
              </a:buClr>
              <a:buSzPct val="75000"/>
              <a:buFont typeface="Wingdings" pitchFamily="2" charset="2"/>
              <a:buChar char=""/>
              <a:defRPr sz="2400" kern="1200">
                <a:solidFill>
                  <a:schemeClr val="tx1"/>
                </a:solidFill>
                <a:latin typeface="Calibri" pitchFamily="34" charset="0"/>
                <a:ea typeface="+mn-ea"/>
                <a:cs typeface="Calibri" pitchFamily="34" charset="0"/>
              </a:defRPr>
            </a:lvl3pPr>
            <a:lvl4pPr marL="1371600" indent="-228600" algn="l" rtl="0" eaLnBrk="0" fontAlgn="base" hangingPunct="0">
              <a:spcBef>
                <a:spcPts val="400"/>
              </a:spcBef>
              <a:spcAft>
                <a:spcPct val="0"/>
              </a:spcAft>
              <a:buClr>
                <a:srgbClr val="9F2936"/>
              </a:buClr>
              <a:buSzPct val="75000"/>
              <a:buFont typeface="Wingdings" pitchFamily="2" charset="2"/>
              <a:buChar char=""/>
              <a:defRPr sz="2000" kern="1200">
                <a:solidFill>
                  <a:schemeClr val="tx1"/>
                </a:solidFill>
                <a:latin typeface="Calibri" pitchFamily="34" charset="0"/>
                <a:ea typeface="+mn-ea"/>
                <a:cs typeface="Calibri" pitchFamily="34" charset="0"/>
              </a:defRPr>
            </a:lvl4pPr>
            <a:lvl5pPr marL="1828800" indent="-228600" algn="l" rtl="0" eaLnBrk="0" fontAlgn="base" hangingPunct="0">
              <a:spcBef>
                <a:spcPts val="400"/>
              </a:spcBef>
              <a:spcAft>
                <a:spcPct val="0"/>
              </a:spcAft>
              <a:buClr>
                <a:srgbClr val="4E8542"/>
              </a:buClr>
              <a:buSzPct val="65000"/>
              <a:buFont typeface="Wingdings" pitchFamily="2" charset="2"/>
              <a:buChar char=""/>
              <a:defRPr sz="2000" kern="1200">
                <a:solidFill>
                  <a:schemeClr val="tx1"/>
                </a:solidFill>
                <a:latin typeface="Calibri" pitchFamily="34" charset="0"/>
                <a:ea typeface="+mn-ea"/>
                <a:cs typeface="Calibri" pitchFamily="34" charset="0"/>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r>
              <a:rPr kumimoji="0" lang="en-US" altLang="zh-CN" dirty="0" smtClean="0"/>
              <a:t>Reconstruction Performance</a:t>
            </a:r>
          </a:p>
          <a:p>
            <a:pPr lvl="1"/>
            <a:r>
              <a:rPr kumimoji="0" lang="en-US" dirty="0" smtClean="0"/>
              <a:t>Complex shape reconstruction</a:t>
            </a:r>
          </a:p>
          <a:p>
            <a:pPr lvl="2"/>
            <a:r>
              <a:rPr kumimoji="0" lang="en-US" dirty="0" smtClean="0"/>
              <a:t>10-layer shape: </a:t>
            </a:r>
          </a:p>
          <a:p>
            <a:pPr lvl="1"/>
            <a:endParaRPr kumimoji="0" lang="en-US" dirty="0" smtClean="0"/>
          </a:p>
          <a:p>
            <a:endParaRPr kumimoji="0" lang="en-US" dirty="0" smtClean="0"/>
          </a:p>
          <a:p>
            <a:endParaRPr kumimoji="0" lang="en-US" dirty="0" smtClean="0"/>
          </a:p>
        </p:txBody>
      </p:sp>
      <p:pic>
        <p:nvPicPr>
          <p:cNvPr id="4" name="图片 3"/>
          <p:cNvPicPr>
            <a:picLocks noChangeAspect="1"/>
          </p:cNvPicPr>
          <p:nvPr/>
        </p:nvPicPr>
        <p:blipFill>
          <a:blip r:embed="rId2"/>
          <a:stretch>
            <a:fillRect/>
          </a:stretch>
        </p:blipFill>
        <p:spPr>
          <a:xfrm>
            <a:off x="914400" y="2743200"/>
            <a:ext cx="7546765" cy="2013014"/>
          </a:xfrm>
          <a:prstGeom prst="rect">
            <a:avLst/>
          </a:prstGeom>
        </p:spPr>
      </p:pic>
      <p:sp>
        <p:nvSpPr>
          <p:cNvPr id="12" name="矩形 11"/>
          <p:cNvSpPr/>
          <p:nvPr/>
        </p:nvSpPr>
        <p:spPr>
          <a:xfrm>
            <a:off x="1708963" y="4908614"/>
            <a:ext cx="2090637" cy="461665"/>
          </a:xfrm>
          <a:prstGeom prst="rect">
            <a:avLst/>
          </a:prstGeom>
        </p:spPr>
        <p:txBody>
          <a:bodyPr wrap="none">
            <a:spAutoFit/>
          </a:bodyPr>
          <a:lstStyle/>
          <a:p>
            <a:pPr algn="ctr"/>
            <a:r>
              <a:rPr kumimoji="0" lang="en-US" altLang="zh-CN" sz="2400" b="1" dirty="0" smtClean="0">
                <a:latin typeface="Calibri" panose="020F0502020204030204" pitchFamily="34" charset="0"/>
                <a:cs typeface="Calibri" panose="020F0502020204030204" pitchFamily="34" charset="0"/>
              </a:rPr>
              <a:t>Original design</a:t>
            </a:r>
            <a:endParaRPr kumimoji="0" lang="zh-CN" altLang="en-US" sz="2400" b="1" dirty="0">
              <a:latin typeface="Calibri" panose="020F0502020204030204" pitchFamily="34" charset="0"/>
              <a:cs typeface="Calibri" panose="020F0502020204030204" pitchFamily="34" charset="0"/>
            </a:endParaRPr>
          </a:p>
        </p:txBody>
      </p:sp>
      <p:sp>
        <p:nvSpPr>
          <p:cNvPr id="13" name="矩形 12"/>
          <p:cNvSpPr/>
          <p:nvPr/>
        </p:nvSpPr>
        <p:spPr>
          <a:xfrm>
            <a:off x="5398834" y="4908614"/>
            <a:ext cx="2850076" cy="461665"/>
          </a:xfrm>
          <a:prstGeom prst="rect">
            <a:avLst/>
          </a:prstGeom>
        </p:spPr>
        <p:txBody>
          <a:bodyPr wrap="none">
            <a:spAutoFit/>
          </a:bodyPr>
          <a:lstStyle/>
          <a:p>
            <a:pPr algn="ctr"/>
            <a:r>
              <a:rPr kumimoji="0" lang="en-US" altLang="zh-CN" sz="2400" b="1" dirty="0" smtClean="0">
                <a:latin typeface="Calibri" panose="020F0502020204030204" pitchFamily="34" charset="0"/>
                <a:cs typeface="Calibri" panose="020F0502020204030204" pitchFamily="34" charset="0"/>
              </a:rPr>
              <a:t>Reconstructed shape</a:t>
            </a:r>
            <a:endParaRPr kumimoji="0" lang="zh-CN" altLang="en-US" sz="24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56322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smtClean="0">
                <a:solidFill>
                  <a:schemeClr val="tx1"/>
                </a:solidFill>
              </a:rPr>
              <a:t>Questions</a:t>
            </a:r>
            <a:endParaRPr lang="en-US" dirty="0"/>
          </a:p>
        </p:txBody>
      </p:sp>
      <p:sp>
        <p:nvSpPr>
          <p:cNvPr id="3" name="Content Placeholder 2"/>
          <p:cNvSpPr>
            <a:spLocks noGrp="1"/>
          </p:cNvSpPr>
          <p:nvPr>
            <p:ph sz="quarter" idx="1"/>
          </p:nvPr>
        </p:nvSpPr>
        <p:spPr>
          <a:xfrm>
            <a:off x="381000" y="838200"/>
            <a:ext cx="8382000" cy="5641848"/>
          </a:xfrm>
        </p:spPr>
        <p:txBody>
          <a:bodyPr/>
          <a:lstStyle/>
          <a:p>
            <a:pPr marL="685800" lvl="2" indent="0">
              <a:buNone/>
            </a:pPr>
            <a:endParaRPr lang="en-US" sz="4000" dirty="0"/>
          </a:p>
          <a:p>
            <a:endParaRPr lang="en-US" dirty="0"/>
          </a:p>
        </p:txBody>
      </p:sp>
      <p:sp>
        <p:nvSpPr>
          <p:cNvPr id="24" name="Content Placeholder 2"/>
          <p:cNvSpPr txBox="1">
            <a:spLocks/>
          </p:cNvSpPr>
          <p:nvPr/>
        </p:nvSpPr>
        <p:spPr bwMode="auto">
          <a:xfrm>
            <a:off x="533400" y="990600"/>
            <a:ext cx="8077200" cy="564184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19088" indent="-319088" algn="l" rtl="0" eaLnBrk="0" fontAlgn="base" hangingPunct="0">
              <a:spcBef>
                <a:spcPts val="700"/>
              </a:spcBef>
              <a:spcAft>
                <a:spcPct val="0"/>
              </a:spcAft>
              <a:buClr>
                <a:schemeClr val="accent2"/>
              </a:buClr>
              <a:buSzPct val="60000"/>
              <a:buFont typeface="Wingdings" pitchFamily="2" charset="2"/>
              <a:buChar char=""/>
              <a:defRPr sz="2800" b="1" kern="1200">
                <a:solidFill>
                  <a:schemeClr val="tx1"/>
                </a:solidFill>
                <a:latin typeface="Calibri" pitchFamily="34" charset="0"/>
                <a:ea typeface="+mn-ea"/>
                <a:cs typeface="Calibri" pitchFamily="34" charset="0"/>
              </a:defRPr>
            </a:lvl1pPr>
            <a:lvl2pPr marL="639763" indent="-273050" algn="l" rtl="0" eaLnBrk="0" fontAlgn="base" hangingPunct="0">
              <a:spcBef>
                <a:spcPts val="550"/>
              </a:spcBef>
              <a:spcAft>
                <a:spcPct val="0"/>
              </a:spcAft>
              <a:buClr>
                <a:schemeClr val="accent1"/>
              </a:buClr>
              <a:buSzPct val="70000"/>
              <a:buFont typeface="Wingdings 2" pitchFamily="18" charset="2"/>
              <a:buChar char=""/>
              <a:defRPr sz="2400" kern="1200">
                <a:solidFill>
                  <a:schemeClr val="tx1"/>
                </a:solidFill>
                <a:latin typeface="Calibri" pitchFamily="34" charset="0"/>
                <a:ea typeface="+mn-ea"/>
                <a:cs typeface="Calibri" pitchFamily="34" charset="0"/>
              </a:defRPr>
            </a:lvl2pPr>
            <a:lvl3pPr marL="914400" indent="-228600" algn="l" rtl="0" eaLnBrk="0" fontAlgn="base" hangingPunct="0">
              <a:spcBef>
                <a:spcPts val="500"/>
              </a:spcBef>
              <a:spcAft>
                <a:spcPct val="0"/>
              </a:spcAft>
              <a:buClr>
                <a:schemeClr val="accent2"/>
              </a:buClr>
              <a:buSzPct val="75000"/>
              <a:buFont typeface="Wingdings" pitchFamily="2" charset="2"/>
              <a:buChar char=""/>
              <a:defRPr sz="2400" kern="1200">
                <a:solidFill>
                  <a:schemeClr val="tx1"/>
                </a:solidFill>
                <a:latin typeface="Calibri" pitchFamily="34" charset="0"/>
                <a:ea typeface="+mn-ea"/>
                <a:cs typeface="Calibri" pitchFamily="34" charset="0"/>
              </a:defRPr>
            </a:lvl3pPr>
            <a:lvl4pPr marL="1371600" indent="-228600" algn="l" rtl="0" eaLnBrk="0" fontAlgn="base" hangingPunct="0">
              <a:spcBef>
                <a:spcPts val="400"/>
              </a:spcBef>
              <a:spcAft>
                <a:spcPct val="0"/>
              </a:spcAft>
              <a:buClr>
                <a:srgbClr val="9F2936"/>
              </a:buClr>
              <a:buSzPct val="75000"/>
              <a:buFont typeface="Wingdings" pitchFamily="2" charset="2"/>
              <a:buChar char=""/>
              <a:defRPr sz="2000" kern="1200">
                <a:solidFill>
                  <a:schemeClr val="tx1"/>
                </a:solidFill>
                <a:latin typeface="Calibri" pitchFamily="34" charset="0"/>
                <a:ea typeface="+mn-ea"/>
                <a:cs typeface="Calibri" pitchFamily="34" charset="0"/>
              </a:defRPr>
            </a:lvl4pPr>
            <a:lvl5pPr marL="1828800" indent="-228600" algn="l" rtl="0" eaLnBrk="0" fontAlgn="base" hangingPunct="0">
              <a:spcBef>
                <a:spcPts val="400"/>
              </a:spcBef>
              <a:spcAft>
                <a:spcPct val="0"/>
              </a:spcAft>
              <a:buClr>
                <a:srgbClr val="4E8542"/>
              </a:buClr>
              <a:buSzPct val="65000"/>
              <a:buFont typeface="Wingdings" pitchFamily="2" charset="2"/>
              <a:buChar char=""/>
              <a:defRPr sz="2000" kern="1200">
                <a:solidFill>
                  <a:schemeClr val="tx1"/>
                </a:solidFill>
                <a:latin typeface="Calibri" pitchFamily="34" charset="0"/>
                <a:ea typeface="+mn-ea"/>
                <a:cs typeface="Calibri" pitchFamily="34" charset="0"/>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r>
              <a:rPr kumimoji="0" lang="en-US" dirty="0" smtClean="0"/>
              <a:t>How does the frame size affect the model accuracy?</a:t>
            </a:r>
          </a:p>
          <a:p>
            <a:r>
              <a:rPr kumimoji="0" lang="en-US" dirty="0" smtClean="0">
                <a:solidFill>
                  <a:schemeClr val="bg1">
                    <a:lumMod val="75000"/>
                  </a:schemeClr>
                </a:solidFill>
              </a:rPr>
              <a:t>Does the smartphone distance affect the attack performance?</a:t>
            </a:r>
          </a:p>
          <a:p>
            <a:r>
              <a:rPr kumimoji="0" lang="en-US" dirty="0" smtClean="0">
                <a:solidFill>
                  <a:schemeClr val="bg1">
                    <a:lumMod val="75000"/>
                  </a:schemeClr>
                </a:solidFill>
              </a:rPr>
              <a:t>Is the smartphone orientation required to be fixed?</a:t>
            </a:r>
          </a:p>
          <a:p>
            <a:pPr lvl="1"/>
            <a:endParaRPr kumimoji="0" lang="en-US" dirty="0" smtClean="0"/>
          </a:p>
          <a:p>
            <a:endParaRPr kumimoji="0" lang="en-US" dirty="0" smtClean="0"/>
          </a:p>
          <a:p>
            <a:endParaRPr kumimoji="0" lang="en-US" dirty="0" smtClean="0"/>
          </a:p>
        </p:txBody>
      </p:sp>
    </p:spTree>
    <p:extLst>
      <p:ext uri="{BB962C8B-B14F-4D97-AF65-F5344CB8AC3E}">
        <p14:creationId xmlns:p14="http://schemas.microsoft.com/office/powerpoint/2010/main" val="7740145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z="4400" dirty="0"/>
              <a:t>Model Accuracy and Frame Size</a:t>
            </a:r>
          </a:p>
        </p:txBody>
      </p:sp>
      <p:sp>
        <p:nvSpPr>
          <p:cNvPr id="3" name="Content Placeholder 2"/>
          <p:cNvSpPr>
            <a:spLocks noGrp="1"/>
          </p:cNvSpPr>
          <p:nvPr>
            <p:ph sz="quarter" idx="1"/>
          </p:nvPr>
        </p:nvSpPr>
        <p:spPr>
          <a:xfrm>
            <a:off x="381000" y="838200"/>
            <a:ext cx="8382000" cy="5641848"/>
          </a:xfrm>
        </p:spPr>
        <p:txBody>
          <a:bodyPr/>
          <a:lstStyle/>
          <a:p>
            <a:pPr marL="685800" lvl="2" indent="0">
              <a:buNone/>
            </a:pPr>
            <a:endParaRPr lang="en-US" sz="4000" dirty="0"/>
          </a:p>
          <a:p>
            <a:endParaRPr lang="en-US" dirty="0"/>
          </a:p>
        </p:txBody>
      </p:sp>
      <p:pic>
        <p:nvPicPr>
          <p:cNvPr id="4" name="图片 3"/>
          <p:cNvPicPr>
            <a:picLocks noChangeAspect="1"/>
          </p:cNvPicPr>
          <p:nvPr/>
        </p:nvPicPr>
        <p:blipFill>
          <a:blip r:embed="rId2"/>
          <a:stretch>
            <a:fillRect/>
          </a:stretch>
        </p:blipFill>
        <p:spPr>
          <a:xfrm>
            <a:off x="1859595" y="1066800"/>
            <a:ext cx="5424810" cy="4419600"/>
          </a:xfrm>
          <a:prstGeom prst="rect">
            <a:avLst/>
          </a:prstGeom>
        </p:spPr>
      </p:pic>
      <p:sp>
        <p:nvSpPr>
          <p:cNvPr id="8" name="圆角矩形 7"/>
          <p:cNvSpPr/>
          <p:nvPr/>
        </p:nvSpPr>
        <p:spPr>
          <a:xfrm>
            <a:off x="1473708" y="5700025"/>
            <a:ext cx="6196584" cy="472175"/>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9" name="矩形 8"/>
          <p:cNvSpPr/>
          <p:nvPr/>
        </p:nvSpPr>
        <p:spPr>
          <a:xfrm>
            <a:off x="1524000" y="5700025"/>
            <a:ext cx="6146291" cy="461665"/>
          </a:xfrm>
          <a:prstGeom prst="rect">
            <a:avLst/>
          </a:prstGeom>
        </p:spPr>
        <p:txBody>
          <a:bodyPr wrap="square">
            <a:spAutoFit/>
          </a:bodyPr>
          <a:lstStyle/>
          <a:p>
            <a:pPr algn="ctr"/>
            <a:r>
              <a:rPr kumimoji="0" lang="en-US" altLang="zh-CN" sz="2400" b="1" dirty="0" smtClean="0">
                <a:solidFill>
                  <a:schemeClr val="bg1"/>
                </a:solidFill>
                <a:latin typeface="Calibri" panose="020F0502020204030204" pitchFamily="34" charset="0"/>
                <a:cs typeface="Calibri" panose="020F0502020204030204" pitchFamily="34" charset="0"/>
              </a:rPr>
              <a:t>Larger frame size improves the model accuracy </a:t>
            </a:r>
            <a:endParaRPr kumimoji="0" lang="zh-CN" altLang="en-US" sz="2400" b="1"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223078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smtClean="0">
                <a:solidFill>
                  <a:schemeClr val="tx1"/>
                </a:solidFill>
              </a:rPr>
              <a:t>Questions</a:t>
            </a:r>
            <a:endParaRPr lang="en-US" dirty="0"/>
          </a:p>
        </p:txBody>
      </p:sp>
      <p:sp>
        <p:nvSpPr>
          <p:cNvPr id="3" name="Content Placeholder 2"/>
          <p:cNvSpPr>
            <a:spLocks noGrp="1"/>
          </p:cNvSpPr>
          <p:nvPr>
            <p:ph sz="quarter" idx="1"/>
          </p:nvPr>
        </p:nvSpPr>
        <p:spPr>
          <a:xfrm>
            <a:off x="381000" y="838200"/>
            <a:ext cx="8382000" cy="5641848"/>
          </a:xfrm>
        </p:spPr>
        <p:txBody>
          <a:bodyPr/>
          <a:lstStyle/>
          <a:p>
            <a:pPr marL="685800" lvl="2" indent="0">
              <a:buNone/>
            </a:pPr>
            <a:endParaRPr lang="en-US" sz="4000" dirty="0"/>
          </a:p>
          <a:p>
            <a:endParaRPr lang="en-US" dirty="0"/>
          </a:p>
        </p:txBody>
      </p:sp>
      <p:sp>
        <p:nvSpPr>
          <p:cNvPr id="24" name="Content Placeholder 2"/>
          <p:cNvSpPr txBox="1">
            <a:spLocks/>
          </p:cNvSpPr>
          <p:nvPr/>
        </p:nvSpPr>
        <p:spPr bwMode="auto">
          <a:xfrm>
            <a:off x="533400" y="990600"/>
            <a:ext cx="8077200" cy="564184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19088" indent="-319088" algn="l" rtl="0" eaLnBrk="0" fontAlgn="base" hangingPunct="0">
              <a:spcBef>
                <a:spcPts val="700"/>
              </a:spcBef>
              <a:spcAft>
                <a:spcPct val="0"/>
              </a:spcAft>
              <a:buClr>
                <a:schemeClr val="accent2"/>
              </a:buClr>
              <a:buSzPct val="60000"/>
              <a:buFont typeface="Wingdings" pitchFamily="2" charset="2"/>
              <a:buChar char=""/>
              <a:defRPr sz="2800" b="1" kern="1200">
                <a:solidFill>
                  <a:schemeClr val="tx1"/>
                </a:solidFill>
                <a:latin typeface="Calibri" pitchFamily="34" charset="0"/>
                <a:ea typeface="+mn-ea"/>
                <a:cs typeface="Calibri" pitchFamily="34" charset="0"/>
              </a:defRPr>
            </a:lvl1pPr>
            <a:lvl2pPr marL="639763" indent="-273050" algn="l" rtl="0" eaLnBrk="0" fontAlgn="base" hangingPunct="0">
              <a:spcBef>
                <a:spcPts val="550"/>
              </a:spcBef>
              <a:spcAft>
                <a:spcPct val="0"/>
              </a:spcAft>
              <a:buClr>
                <a:schemeClr val="accent1"/>
              </a:buClr>
              <a:buSzPct val="70000"/>
              <a:buFont typeface="Wingdings 2" pitchFamily="18" charset="2"/>
              <a:buChar char=""/>
              <a:defRPr sz="2400" kern="1200">
                <a:solidFill>
                  <a:schemeClr val="tx1"/>
                </a:solidFill>
                <a:latin typeface="Calibri" pitchFamily="34" charset="0"/>
                <a:ea typeface="+mn-ea"/>
                <a:cs typeface="Calibri" pitchFamily="34" charset="0"/>
              </a:defRPr>
            </a:lvl2pPr>
            <a:lvl3pPr marL="914400" indent="-228600" algn="l" rtl="0" eaLnBrk="0" fontAlgn="base" hangingPunct="0">
              <a:spcBef>
                <a:spcPts val="500"/>
              </a:spcBef>
              <a:spcAft>
                <a:spcPct val="0"/>
              </a:spcAft>
              <a:buClr>
                <a:schemeClr val="accent2"/>
              </a:buClr>
              <a:buSzPct val="75000"/>
              <a:buFont typeface="Wingdings" pitchFamily="2" charset="2"/>
              <a:buChar char=""/>
              <a:defRPr sz="2400" kern="1200">
                <a:solidFill>
                  <a:schemeClr val="tx1"/>
                </a:solidFill>
                <a:latin typeface="Calibri" pitchFamily="34" charset="0"/>
                <a:ea typeface="+mn-ea"/>
                <a:cs typeface="Calibri" pitchFamily="34" charset="0"/>
              </a:defRPr>
            </a:lvl3pPr>
            <a:lvl4pPr marL="1371600" indent="-228600" algn="l" rtl="0" eaLnBrk="0" fontAlgn="base" hangingPunct="0">
              <a:spcBef>
                <a:spcPts val="400"/>
              </a:spcBef>
              <a:spcAft>
                <a:spcPct val="0"/>
              </a:spcAft>
              <a:buClr>
                <a:srgbClr val="9F2936"/>
              </a:buClr>
              <a:buSzPct val="75000"/>
              <a:buFont typeface="Wingdings" pitchFamily="2" charset="2"/>
              <a:buChar char=""/>
              <a:defRPr sz="2000" kern="1200">
                <a:solidFill>
                  <a:schemeClr val="tx1"/>
                </a:solidFill>
                <a:latin typeface="Calibri" pitchFamily="34" charset="0"/>
                <a:ea typeface="+mn-ea"/>
                <a:cs typeface="Calibri" pitchFamily="34" charset="0"/>
              </a:defRPr>
            </a:lvl4pPr>
            <a:lvl5pPr marL="1828800" indent="-228600" algn="l" rtl="0" eaLnBrk="0" fontAlgn="base" hangingPunct="0">
              <a:spcBef>
                <a:spcPts val="400"/>
              </a:spcBef>
              <a:spcAft>
                <a:spcPct val="0"/>
              </a:spcAft>
              <a:buClr>
                <a:srgbClr val="4E8542"/>
              </a:buClr>
              <a:buSzPct val="65000"/>
              <a:buFont typeface="Wingdings" pitchFamily="2" charset="2"/>
              <a:buChar char=""/>
              <a:defRPr sz="2000" kern="1200">
                <a:solidFill>
                  <a:schemeClr val="tx1"/>
                </a:solidFill>
                <a:latin typeface="Calibri" pitchFamily="34" charset="0"/>
                <a:ea typeface="+mn-ea"/>
                <a:cs typeface="Calibri" pitchFamily="34" charset="0"/>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r>
              <a:rPr kumimoji="0" lang="en-US" dirty="0">
                <a:solidFill>
                  <a:schemeClr val="bg1">
                    <a:lumMod val="75000"/>
                  </a:schemeClr>
                </a:solidFill>
              </a:rPr>
              <a:t>How does the frame size affect the model accuracy?</a:t>
            </a:r>
          </a:p>
          <a:p>
            <a:r>
              <a:rPr kumimoji="0" lang="en-US" dirty="0" smtClean="0"/>
              <a:t>Does the smartphone distance affect the attack performance?</a:t>
            </a:r>
          </a:p>
          <a:p>
            <a:r>
              <a:rPr kumimoji="0" lang="en-US" dirty="0" smtClean="0">
                <a:solidFill>
                  <a:schemeClr val="bg1">
                    <a:lumMod val="75000"/>
                  </a:schemeClr>
                </a:solidFill>
              </a:rPr>
              <a:t>Is the smartphone orientation required to be fixed?</a:t>
            </a:r>
          </a:p>
          <a:p>
            <a:pPr lvl="1"/>
            <a:endParaRPr kumimoji="0" lang="en-US" dirty="0" smtClean="0"/>
          </a:p>
          <a:p>
            <a:endParaRPr kumimoji="0" lang="en-US" dirty="0" smtClean="0"/>
          </a:p>
          <a:p>
            <a:endParaRPr kumimoji="0" lang="en-US" dirty="0" smtClean="0"/>
          </a:p>
        </p:txBody>
      </p:sp>
    </p:spTree>
    <p:extLst>
      <p:ext uri="{BB962C8B-B14F-4D97-AF65-F5344CB8AC3E}">
        <p14:creationId xmlns:p14="http://schemas.microsoft.com/office/powerpoint/2010/main" val="14379615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stretch>
            <a:fillRect/>
          </a:stretch>
        </p:blipFill>
        <p:spPr>
          <a:xfrm>
            <a:off x="3274219" y="4319690"/>
            <a:ext cx="2900362" cy="2271566"/>
          </a:xfrm>
          <a:prstGeom prst="rect">
            <a:avLst/>
          </a:prstGeom>
        </p:spPr>
      </p:pic>
      <p:sp>
        <p:nvSpPr>
          <p:cNvPr id="10" name="矩形 9"/>
          <p:cNvSpPr/>
          <p:nvPr/>
        </p:nvSpPr>
        <p:spPr>
          <a:xfrm>
            <a:off x="3174378" y="4159611"/>
            <a:ext cx="3150222" cy="25295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Title 1"/>
          <p:cNvSpPr>
            <a:spLocks noGrp="1"/>
          </p:cNvSpPr>
          <p:nvPr>
            <p:ph type="title"/>
          </p:nvPr>
        </p:nvSpPr>
        <p:spPr>
          <a:xfrm>
            <a:off x="0" y="76200"/>
            <a:ext cx="9144000" cy="1447800"/>
          </a:xfrm>
        </p:spPr>
        <p:txBody>
          <a:bodyPr/>
          <a:lstStyle/>
          <a:p>
            <a:r>
              <a:rPr lang="en-US" altLang="zh-CN" sz="4400" dirty="0"/>
              <a:t>Reconstruction Performance with Attack Distance</a:t>
            </a:r>
            <a:br>
              <a:rPr lang="en-US" altLang="zh-CN" sz="4400" dirty="0"/>
            </a:br>
            <a:endParaRPr lang="en-US" sz="4400" dirty="0"/>
          </a:p>
        </p:txBody>
      </p:sp>
      <p:sp>
        <p:nvSpPr>
          <p:cNvPr id="3" name="Content Placeholder 2"/>
          <p:cNvSpPr>
            <a:spLocks noGrp="1"/>
          </p:cNvSpPr>
          <p:nvPr>
            <p:ph sz="quarter" idx="1"/>
          </p:nvPr>
        </p:nvSpPr>
        <p:spPr>
          <a:xfrm>
            <a:off x="381000" y="838200"/>
            <a:ext cx="8382000" cy="5641848"/>
          </a:xfrm>
        </p:spPr>
        <p:txBody>
          <a:bodyPr/>
          <a:lstStyle/>
          <a:p>
            <a:pPr marL="685800" lvl="2" indent="0">
              <a:buNone/>
            </a:pPr>
            <a:endParaRPr lang="en-US" sz="4000" dirty="0"/>
          </a:p>
          <a:p>
            <a:endParaRPr lang="en-US" dirty="0"/>
          </a:p>
        </p:txBody>
      </p:sp>
      <p:pic>
        <p:nvPicPr>
          <p:cNvPr id="5" name="图片 4"/>
          <p:cNvPicPr>
            <a:picLocks noChangeAspect="1"/>
          </p:cNvPicPr>
          <p:nvPr/>
        </p:nvPicPr>
        <p:blipFill>
          <a:blip r:embed="rId4"/>
          <a:stretch>
            <a:fillRect/>
          </a:stretch>
        </p:blipFill>
        <p:spPr>
          <a:xfrm>
            <a:off x="1143000" y="2362200"/>
            <a:ext cx="7162800" cy="1957490"/>
          </a:xfrm>
          <a:prstGeom prst="rect">
            <a:avLst/>
          </a:prstGeom>
        </p:spPr>
      </p:pic>
      <p:sp>
        <p:nvSpPr>
          <p:cNvPr id="8" name="圆角矩形 7"/>
          <p:cNvSpPr/>
          <p:nvPr/>
        </p:nvSpPr>
        <p:spPr>
          <a:xfrm>
            <a:off x="1626108" y="4800600"/>
            <a:ext cx="6196584" cy="647357"/>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9" name="矩形 8"/>
              <p:cNvSpPr/>
              <p:nvPr/>
            </p:nvSpPr>
            <p:spPr>
              <a:xfrm>
                <a:off x="1676400" y="4800600"/>
                <a:ext cx="6146291" cy="647357"/>
              </a:xfrm>
              <a:prstGeom prst="rect">
                <a:avLst/>
              </a:prstGeom>
            </p:spPr>
            <p:txBody>
              <a:bodyPr wrap="square">
                <a:spAutoFit/>
              </a:bodyPr>
              <a:lstStyle/>
              <a:p>
                <a:pPr algn="ctr"/>
                <a:r>
                  <a:rPr kumimoji="0" lang="en-US" altLang="zh-CN" sz="2400" b="1" dirty="0" smtClean="0">
                    <a:solidFill>
                      <a:schemeClr val="bg1"/>
                    </a:solidFill>
                    <a:latin typeface="Calibri" panose="020F0502020204030204" pitchFamily="34" charset="0"/>
                    <a:cs typeface="Calibri" panose="020F0502020204030204" pitchFamily="34" charset="0"/>
                  </a:rPr>
                  <a:t>Magnetic signal diminishes fast </a:t>
                </a:r>
                <a14:m>
                  <m:oMath xmlns:m="http://schemas.openxmlformats.org/officeDocument/2006/math">
                    <m:r>
                      <a:rPr kumimoji="0" lang="en-US" altLang="zh-CN" sz="2400" b="1" i="1" smtClean="0">
                        <a:solidFill>
                          <a:schemeClr val="bg1"/>
                        </a:solidFill>
                        <a:latin typeface="Cambria Math" panose="02040503050406030204" pitchFamily="18" charset="0"/>
                        <a:ea typeface="Cambria Math" panose="02040503050406030204" pitchFamily="18" charset="0"/>
                        <a:cs typeface="Calibri" panose="020F0502020204030204" pitchFamily="34" charset="0"/>
                      </a:rPr>
                      <m:t>∝</m:t>
                    </m:r>
                    <m:f>
                      <m:fPr>
                        <m:ctrlPr>
                          <a:rPr kumimoji="0" lang="en-US" altLang="zh-CN" sz="2400" b="1" i="1" smtClean="0">
                            <a:solidFill>
                              <a:schemeClr val="bg1"/>
                            </a:solidFill>
                            <a:latin typeface="Cambria Math" panose="02040503050406030204" pitchFamily="18" charset="0"/>
                            <a:ea typeface="Cambria Math" panose="02040503050406030204" pitchFamily="18" charset="0"/>
                            <a:cs typeface="Calibri" panose="020F0502020204030204" pitchFamily="34" charset="0"/>
                          </a:rPr>
                        </m:ctrlPr>
                      </m:fPr>
                      <m:num>
                        <m:r>
                          <a:rPr kumimoji="0" lang="en-US" altLang="zh-CN" sz="2400" b="1" i="1" smtClean="0">
                            <a:solidFill>
                              <a:schemeClr val="bg1"/>
                            </a:solidFill>
                            <a:latin typeface="Cambria Math" panose="02040503050406030204" pitchFamily="18" charset="0"/>
                            <a:ea typeface="Cambria Math" panose="02040503050406030204" pitchFamily="18" charset="0"/>
                            <a:cs typeface="Calibri" panose="020F0502020204030204" pitchFamily="34" charset="0"/>
                          </a:rPr>
                          <m:t>𝟏</m:t>
                        </m:r>
                      </m:num>
                      <m:den>
                        <m:sSup>
                          <m:sSupPr>
                            <m:ctrlPr>
                              <a:rPr kumimoji="0" lang="en-US" altLang="zh-CN" sz="2400" b="1" i="1" smtClean="0">
                                <a:solidFill>
                                  <a:schemeClr val="bg1"/>
                                </a:solidFill>
                                <a:latin typeface="Cambria Math" panose="02040503050406030204" pitchFamily="18" charset="0"/>
                                <a:ea typeface="Cambria Math" panose="02040503050406030204" pitchFamily="18" charset="0"/>
                                <a:cs typeface="Calibri" panose="020F0502020204030204" pitchFamily="34" charset="0"/>
                              </a:rPr>
                            </m:ctrlPr>
                          </m:sSupPr>
                          <m:e>
                            <m:r>
                              <a:rPr kumimoji="0" lang="en-US" altLang="zh-CN" sz="2400" b="1" i="1">
                                <a:solidFill>
                                  <a:schemeClr val="bg1"/>
                                </a:solidFill>
                                <a:latin typeface="Cambria Math" panose="02040503050406030204" pitchFamily="18" charset="0"/>
                                <a:ea typeface="Cambria Math" panose="02040503050406030204" pitchFamily="18" charset="0"/>
                                <a:cs typeface="Calibri" panose="020F0502020204030204" pitchFamily="34" charset="0"/>
                              </a:rPr>
                              <m:t>𝑫𝒊𝒔𝒕</m:t>
                            </m:r>
                            <m:r>
                              <a:rPr kumimoji="0" lang="en-US" altLang="zh-CN" sz="2400" b="1" i="1">
                                <a:solidFill>
                                  <a:schemeClr val="bg1"/>
                                </a:solidFill>
                                <a:latin typeface="Cambria Math" panose="02040503050406030204" pitchFamily="18" charset="0"/>
                                <a:ea typeface="Cambria Math" panose="02040503050406030204" pitchFamily="18" charset="0"/>
                                <a:cs typeface="Calibri" panose="020F0502020204030204" pitchFamily="34" charset="0"/>
                              </a:rPr>
                              <m:t>.</m:t>
                            </m:r>
                          </m:e>
                          <m:sup>
                            <m:r>
                              <a:rPr kumimoji="0" lang="en-US" altLang="zh-CN" sz="2400" b="1" i="1" smtClean="0">
                                <a:solidFill>
                                  <a:schemeClr val="bg1"/>
                                </a:solidFill>
                                <a:latin typeface="Cambria Math" panose="02040503050406030204" pitchFamily="18" charset="0"/>
                                <a:ea typeface="Cambria Math" panose="02040503050406030204" pitchFamily="18" charset="0"/>
                                <a:cs typeface="Calibri" panose="020F0502020204030204" pitchFamily="34" charset="0"/>
                              </a:rPr>
                              <m:t>𝟑</m:t>
                            </m:r>
                          </m:sup>
                        </m:sSup>
                      </m:den>
                    </m:f>
                  </m:oMath>
                </a14:m>
                <a:endParaRPr kumimoji="0" lang="zh-CN" altLang="en-US" sz="2400" b="1" dirty="0">
                  <a:solidFill>
                    <a:schemeClr val="bg1"/>
                  </a:solidFill>
                  <a:latin typeface="Calibri" panose="020F0502020204030204" pitchFamily="34" charset="0"/>
                  <a:cs typeface="Calibri" panose="020F0502020204030204" pitchFamily="34" charset="0"/>
                </a:endParaRPr>
              </a:p>
            </p:txBody>
          </p:sp>
        </mc:Choice>
        <mc:Fallback xmlns="">
          <p:sp>
            <p:nvSpPr>
              <p:cNvPr id="9" name="矩形 8"/>
              <p:cNvSpPr>
                <a:spLocks noRot="1" noChangeAspect="1" noMove="1" noResize="1" noEditPoints="1" noAdjustHandles="1" noChangeArrowheads="1" noChangeShapeType="1" noTextEdit="1"/>
              </p:cNvSpPr>
              <p:nvPr/>
            </p:nvSpPr>
            <p:spPr>
              <a:xfrm>
                <a:off x="1676400" y="4800600"/>
                <a:ext cx="6146291" cy="647357"/>
              </a:xfrm>
              <a:prstGeom prst="rect">
                <a:avLst/>
              </a:prstGeom>
              <a:blipFill rotWithShape="0">
                <a:blip r:embed="rId5"/>
                <a:stretch>
                  <a:fillRect b="-4717"/>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9151044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arn(inVertical)">
                                      <p:cBhvr>
                                        <p:cTn id="28" dur="500"/>
                                        <p:tgtEl>
                                          <p:spTgt spid="8"/>
                                        </p:tgtEl>
                                      </p:cBhvr>
                                    </p:animEffect>
                                  </p:childTnLst>
                                </p:cTn>
                              </p:par>
                              <p:par>
                                <p:cTn id="29" presetID="1"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animBg="1"/>
      <p:bldP spid="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smtClean="0">
                <a:solidFill>
                  <a:schemeClr val="tx1"/>
                </a:solidFill>
              </a:rPr>
              <a:t>Questions</a:t>
            </a:r>
            <a:endParaRPr lang="en-US" dirty="0"/>
          </a:p>
        </p:txBody>
      </p:sp>
      <p:sp>
        <p:nvSpPr>
          <p:cNvPr id="3" name="Content Placeholder 2"/>
          <p:cNvSpPr>
            <a:spLocks noGrp="1"/>
          </p:cNvSpPr>
          <p:nvPr>
            <p:ph sz="quarter" idx="1"/>
          </p:nvPr>
        </p:nvSpPr>
        <p:spPr>
          <a:xfrm>
            <a:off x="381000" y="838200"/>
            <a:ext cx="8382000" cy="5641848"/>
          </a:xfrm>
        </p:spPr>
        <p:txBody>
          <a:bodyPr/>
          <a:lstStyle/>
          <a:p>
            <a:pPr marL="685800" lvl="2" indent="0">
              <a:buNone/>
            </a:pPr>
            <a:endParaRPr lang="en-US" sz="4000" dirty="0"/>
          </a:p>
          <a:p>
            <a:endParaRPr lang="en-US" dirty="0"/>
          </a:p>
        </p:txBody>
      </p:sp>
      <p:sp>
        <p:nvSpPr>
          <p:cNvPr id="24" name="Content Placeholder 2"/>
          <p:cNvSpPr txBox="1">
            <a:spLocks/>
          </p:cNvSpPr>
          <p:nvPr/>
        </p:nvSpPr>
        <p:spPr bwMode="auto">
          <a:xfrm>
            <a:off x="533400" y="990600"/>
            <a:ext cx="8077200" cy="564184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19088" indent="-319088" algn="l" rtl="0" eaLnBrk="0" fontAlgn="base" hangingPunct="0">
              <a:spcBef>
                <a:spcPts val="700"/>
              </a:spcBef>
              <a:spcAft>
                <a:spcPct val="0"/>
              </a:spcAft>
              <a:buClr>
                <a:schemeClr val="accent2"/>
              </a:buClr>
              <a:buSzPct val="60000"/>
              <a:buFont typeface="Wingdings" pitchFamily="2" charset="2"/>
              <a:buChar char=""/>
              <a:defRPr sz="2800" b="1" kern="1200">
                <a:solidFill>
                  <a:schemeClr val="tx1"/>
                </a:solidFill>
                <a:latin typeface="Calibri" pitchFamily="34" charset="0"/>
                <a:ea typeface="+mn-ea"/>
                <a:cs typeface="Calibri" pitchFamily="34" charset="0"/>
              </a:defRPr>
            </a:lvl1pPr>
            <a:lvl2pPr marL="639763" indent="-273050" algn="l" rtl="0" eaLnBrk="0" fontAlgn="base" hangingPunct="0">
              <a:spcBef>
                <a:spcPts val="550"/>
              </a:spcBef>
              <a:spcAft>
                <a:spcPct val="0"/>
              </a:spcAft>
              <a:buClr>
                <a:schemeClr val="accent1"/>
              </a:buClr>
              <a:buSzPct val="70000"/>
              <a:buFont typeface="Wingdings 2" pitchFamily="18" charset="2"/>
              <a:buChar char=""/>
              <a:defRPr sz="2400" kern="1200">
                <a:solidFill>
                  <a:schemeClr val="tx1"/>
                </a:solidFill>
                <a:latin typeface="Calibri" pitchFamily="34" charset="0"/>
                <a:ea typeface="+mn-ea"/>
                <a:cs typeface="Calibri" pitchFamily="34" charset="0"/>
              </a:defRPr>
            </a:lvl2pPr>
            <a:lvl3pPr marL="914400" indent="-228600" algn="l" rtl="0" eaLnBrk="0" fontAlgn="base" hangingPunct="0">
              <a:spcBef>
                <a:spcPts val="500"/>
              </a:spcBef>
              <a:spcAft>
                <a:spcPct val="0"/>
              </a:spcAft>
              <a:buClr>
                <a:schemeClr val="accent2"/>
              </a:buClr>
              <a:buSzPct val="75000"/>
              <a:buFont typeface="Wingdings" pitchFamily="2" charset="2"/>
              <a:buChar char=""/>
              <a:defRPr sz="2400" kern="1200">
                <a:solidFill>
                  <a:schemeClr val="tx1"/>
                </a:solidFill>
                <a:latin typeface="Calibri" pitchFamily="34" charset="0"/>
                <a:ea typeface="+mn-ea"/>
                <a:cs typeface="Calibri" pitchFamily="34" charset="0"/>
              </a:defRPr>
            </a:lvl3pPr>
            <a:lvl4pPr marL="1371600" indent="-228600" algn="l" rtl="0" eaLnBrk="0" fontAlgn="base" hangingPunct="0">
              <a:spcBef>
                <a:spcPts val="400"/>
              </a:spcBef>
              <a:spcAft>
                <a:spcPct val="0"/>
              </a:spcAft>
              <a:buClr>
                <a:srgbClr val="9F2936"/>
              </a:buClr>
              <a:buSzPct val="75000"/>
              <a:buFont typeface="Wingdings" pitchFamily="2" charset="2"/>
              <a:buChar char=""/>
              <a:defRPr sz="2000" kern="1200">
                <a:solidFill>
                  <a:schemeClr val="tx1"/>
                </a:solidFill>
                <a:latin typeface="Calibri" pitchFamily="34" charset="0"/>
                <a:ea typeface="+mn-ea"/>
                <a:cs typeface="Calibri" pitchFamily="34" charset="0"/>
              </a:defRPr>
            </a:lvl4pPr>
            <a:lvl5pPr marL="1828800" indent="-228600" algn="l" rtl="0" eaLnBrk="0" fontAlgn="base" hangingPunct="0">
              <a:spcBef>
                <a:spcPts val="400"/>
              </a:spcBef>
              <a:spcAft>
                <a:spcPct val="0"/>
              </a:spcAft>
              <a:buClr>
                <a:srgbClr val="4E8542"/>
              </a:buClr>
              <a:buSzPct val="65000"/>
              <a:buFont typeface="Wingdings" pitchFamily="2" charset="2"/>
              <a:buChar char=""/>
              <a:defRPr sz="2000" kern="1200">
                <a:solidFill>
                  <a:schemeClr val="tx1"/>
                </a:solidFill>
                <a:latin typeface="Calibri" pitchFamily="34" charset="0"/>
                <a:ea typeface="+mn-ea"/>
                <a:cs typeface="Calibri" pitchFamily="34" charset="0"/>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r>
              <a:rPr kumimoji="0" lang="en-US" dirty="0">
                <a:solidFill>
                  <a:schemeClr val="bg1">
                    <a:lumMod val="75000"/>
                  </a:schemeClr>
                </a:solidFill>
              </a:rPr>
              <a:t>How does the frame size affect the model accuracy?</a:t>
            </a:r>
          </a:p>
          <a:p>
            <a:r>
              <a:rPr kumimoji="0" lang="en-US" dirty="0">
                <a:solidFill>
                  <a:schemeClr val="bg1">
                    <a:lumMod val="75000"/>
                  </a:schemeClr>
                </a:solidFill>
              </a:rPr>
              <a:t>Does the smartphone distance affect the attack performance?</a:t>
            </a:r>
          </a:p>
          <a:p>
            <a:r>
              <a:rPr kumimoji="0" lang="en-US" dirty="0" smtClean="0"/>
              <a:t>Is the smartphone orientation required to be fixed?</a:t>
            </a:r>
          </a:p>
          <a:p>
            <a:pPr lvl="1"/>
            <a:endParaRPr kumimoji="0" lang="en-US" dirty="0" smtClean="0"/>
          </a:p>
          <a:p>
            <a:endParaRPr kumimoji="0" lang="en-US" dirty="0" smtClean="0"/>
          </a:p>
          <a:p>
            <a:endParaRPr kumimoji="0" lang="en-US" dirty="0" smtClean="0"/>
          </a:p>
        </p:txBody>
      </p:sp>
    </p:spTree>
    <p:extLst>
      <p:ext uri="{BB962C8B-B14F-4D97-AF65-F5344CB8AC3E}">
        <p14:creationId xmlns:p14="http://schemas.microsoft.com/office/powerpoint/2010/main" val="7799062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762000"/>
          </a:xfrm>
        </p:spPr>
        <p:txBody>
          <a:bodyPr/>
          <a:lstStyle/>
          <a:p>
            <a:r>
              <a:rPr lang="en-US" altLang="zh-CN" sz="4400" dirty="0" smtClean="0"/>
              <a:t>Smartphone Orientation</a:t>
            </a:r>
            <a:r>
              <a:rPr lang="en-US" altLang="zh-CN" sz="4400" dirty="0"/>
              <a:t/>
            </a:r>
            <a:br>
              <a:rPr lang="en-US" altLang="zh-CN" sz="4400" dirty="0"/>
            </a:br>
            <a:endParaRPr lang="en-US" sz="4400" dirty="0"/>
          </a:p>
        </p:txBody>
      </p:sp>
      <mc:AlternateContent xmlns:mc="http://schemas.openxmlformats.org/markup-compatibility/2006" xmlns:a14="http://schemas.microsoft.com/office/drawing/2010/main">
        <mc:Choice Requires="a14">
          <p:sp>
            <p:nvSpPr>
              <p:cNvPr id="3" name="Content Placeholder 2"/>
              <p:cNvSpPr>
                <a:spLocks noGrp="1"/>
              </p:cNvSpPr>
              <p:nvPr>
                <p:ph sz="quarter" idx="1"/>
              </p:nvPr>
            </p:nvSpPr>
            <p:spPr>
              <a:xfrm>
                <a:off x="2815223" y="2362200"/>
                <a:ext cx="5924055" cy="587355"/>
              </a:xfrm>
            </p:spPr>
            <p:txBody>
              <a:bodyPr/>
              <a:lstStyle/>
              <a:p>
                <a:pPr marL="0" indent="0">
                  <a:buNone/>
                </a:pPr>
                <a:r>
                  <a:rPr lang="en-US" dirty="0" smtClean="0"/>
                  <a:t>Normalized quaternion </a:t>
                </a:r>
                <a14:m>
                  <m:oMath xmlns:m="http://schemas.openxmlformats.org/officeDocument/2006/math">
                    <m:r>
                      <a:rPr lang="en-US" b="0" i="1" smtClean="0">
                        <a:latin typeface="Cambria Math" panose="02040503050406030204" pitchFamily="18" charset="0"/>
                      </a:rPr>
                      <m:t>𝑞</m:t>
                    </m:r>
                  </m:oMath>
                </a14:m>
                <a:r>
                  <a:rPr lang="en-US" b="0" dirty="0" smtClean="0"/>
                  <a:t> (</a:t>
                </a:r>
                <a:r>
                  <a:rPr lang="en-US" altLang="zh-CN" b="0" i="1" dirty="0"/>
                  <a:t>Android API</a:t>
                </a:r>
                <a:r>
                  <a:rPr lang="en-US" b="0" dirty="0" smtClean="0"/>
                  <a:t>)</a:t>
                </a:r>
                <a:endParaRPr lang="en-US" b="0" dirty="0"/>
              </a:p>
            </p:txBody>
          </p:sp>
        </mc:Choice>
        <mc:Fallback xmlns="">
          <p:sp>
            <p:nvSpPr>
              <p:cNvPr id="3" name="Content Placeholder 2"/>
              <p:cNvSpPr>
                <a:spLocks noGrp="1" noRot="1" noChangeAspect="1" noMove="1" noResize="1" noEditPoints="1" noAdjustHandles="1" noChangeArrowheads="1" noChangeShapeType="1" noTextEdit="1"/>
              </p:cNvSpPr>
              <p:nvPr>
                <p:ph sz="quarter" idx="1"/>
              </p:nvPr>
            </p:nvSpPr>
            <p:spPr>
              <a:xfrm>
                <a:off x="2815223" y="2362200"/>
                <a:ext cx="5924055" cy="587355"/>
              </a:xfrm>
              <a:blipFill rotWithShape="0">
                <a:blip r:embed="rId2"/>
                <a:stretch>
                  <a:fillRect l="-2160" t="-10417" r="-1337" b="-17708"/>
                </a:stretch>
              </a:blipFill>
            </p:spPr>
            <p:txBody>
              <a:bodyPr/>
              <a:lstStyle/>
              <a:p>
                <a:r>
                  <a:rPr lang="zh-CN" altLang="en-US">
                    <a:noFill/>
                  </a:rPr>
                  <a:t> </a:t>
                </a:r>
              </a:p>
            </p:txBody>
          </p:sp>
        </mc:Fallback>
      </mc:AlternateContent>
      <p:sp>
        <p:nvSpPr>
          <p:cNvPr id="8" name="圆角矩形 7"/>
          <p:cNvSpPr/>
          <p:nvPr/>
        </p:nvSpPr>
        <p:spPr>
          <a:xfrm>
            <a:off x="1609738" y="5453562"/>
            <a:ext cx="6196584" cy="647357"/>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9" name="矩形 8"/>
              <p:cNvSpPr/>
              <p:nvPr/>
            </p:nvSpPr>
            <p:spPr>
              <a:xfrm>
                <a:off x="1545730" y="5546409"/>
                <a:ext cx="6324600" cy="461665"/>
              </a:xfrm>
              <a:prstGeom prst="rect">
                <a:avLst/>
              </a:prstGeom>
            </p:spPr>
            <p:txBody>
              <a:bodyPr wrap="square">
                <a:spAutoFit/>
              </a:bodyPr>
              <a:lstStyle/>
              <a:p>
                <a:pPr algn="ctr"/>
                <a:r>
                  <a:rPr kumimoji="0" lang="en-US" altLang="zh-CN" sz="2400" b="1" dirty="0" smtClean="0">
                    <a:solidFill>
                      <a:schemeClr val="bg1"/>
                    </a:solidFill>
                    <a:latin typeface="Calibri" panose="020F0502020204030204" pitchFamily="34" charset="0"/>
                    <a:cs typeface="Calibri" panose="020F0502020204030204" pitchFamily="34" charset="0"/>
                  </a:rPr>
                  <a:t>Calibration: </a:t>
                </a:r>
                <a14:m>
                  <m:oMath xmlns:m="http://schemas.openxmlformats.org/officeDocument/2006/math">
                    <m:r>
                      <a:rPr kumimoji="0" lang="en-US" altLang="zh-CN" sz="2400" b="1" i="1" smtClean="0">
                        <a:solidFill>
                          <a:schemeClr val="bg1"/>
                        </a:solidFill>
                        <a:latin typeface="Cambria Math" panose="02040503050406030204" pitchFamily="18" charset="0"/>
                        <a:ea typeface="Cambria Math" panose="02040503050406030204" pitchFamily="18" charset="0"/>
                        <a:cs typeface="Calibri" panose="020F0502020204030204" pitchFamily="34" charset="0"/>
                      </a:rPr>
                      <m:t>𝒎𝒂𝒈𝑫𝒂𝒕</m:t>
                    </m:r>
                    <m:sSup>
                      <m:sSupPr>
                        <m:ctrlPr>
                          <a:rPr kumimoji="0" lang="en-US" altLang="zh-CN" sz="2400" b="1" i="1" smtClean="0">
                            <a:solidFill>
                              <a:schemeClr val="bg1"/>
                            </a:solidFill>
                            <a:latin typeface="Cambria Math" panose="02040503050406030204" pitchFamily="18" charset="0"/>
                            <a:ea typeface="Cambria Math" panose="02040503050406030204" pitchFamily="18" charset="0"/>
                            <a:cs typeface="Calibri" panose="020F0502020204030204" pitchFamily="34" charset="0"/>
                          </a:rPr>
                        </m:ctrlPr>
                      </m:sSupPr>
                      <m:e>
                        <m:r>
                          <a:rPr kumimoji="0" lang="en-US" altLang="zh-CN" sz="2400" b="1" i="1" smtClean="0">
                            <a:solidFill>
                              <a:schemeClr val="bg1"/>
                            </a:solidFill>
                            <a:latin typeface="Cambria Math" panose="02040503050406030204" pitchFamily="18" charset="0"/>
                            <a:ea typeface="Cambria Math" panose="02040503050406030204" pitchFamily="18" charset="0"/>
                            <a:cs typeface="Calibri" panose="020F0502020204030204" pitchFamily="34" charset="0"/>
                          </a:rPr>
                          <m:t>𝒂</m:t>
                        </m:r>
                      </m:e>
                      <m:sup>
                        <m:r>
                          <a:rPr kumimoji="0" lang="en-US" altLang="zh-CN" sz="2400" b="1" i="1" smtClean="0">
                            <a:solidFill>
                              <a:schemeClr val="bg1"/>
                            </a:solidFill>
                            <a:latin typeface="Cambria Math" panose="02040503050406030204" pitchFamily="18" charset="0"/>
                            <a:ea typeface="Cambria Math" panose="02040503050406030204" pitchFamily="18" charset="0"/>
                            <a:cs typeface="Calibri" panose="020F0502020204030204" pitchFamily="34" charset="0"/>
                          </a:rPr>
                          <m:t>′</m:t>
                        </m:r>
                      </m:sup>
                    </m:sSup>
                    <m:r>
                      <a:rPr kumimoji="0" lang="en-US" altLang="zh-CN" sz="2400" b="1" i="1" smtClean="0">
                        <a:solidFill>
                          <a:schemeClr val="bg1"/>
                        </a:solidFill>
                        <a:latin typeface="Cambria Math" panose="02040503050406030204" pitchFamily="18" charset="0"/>
                        <a:ea typeface="Cambria Math" panose="02040503050406030204" pitchFamily="18" charset="0"/>
                        <a:cs typeface="Calibri" panose="020F0502020204030204" pitchFamily="34" charset="0"/>
                      </a:rPr>
                      <m:t>=</m:t>
                    </m:r>
                    <m:r>
                      <a:rPr kumimoji="0" lang="en-US" altLang="zh-CN" sz="2400" b="1" i="1" smtClean="0">
                        <a:solidFill>
                          <a:schemeClr val="bg1"/>
                        </a:solidFill>
                        <a:latin typeface="Cambria Math" panose="02040503050406030204" pitchFamily="18" charset="0"/>
                        <a:ea typeface="Cambria Math" panose="02040503050406030204" pitchFamily="18" charset="0"/>
                        <a:cs typeface="Calibri" panose="020F0502020204030204" pitchFamily="34" charset="0"/>
                      </a:rPr>
                      <m:t>𝑹</m:t>
                    </m:r>
                    <m:r>
                      <a:rPr kumimoji="0" lang="en-US" altLang="zh-CN" sz="2400" b="1" i="1" smtClean="0">
                        <a:solidFill>
                          <a:schemeClr val="bg1"/>
                        </a:solidFill>
                        <a:latin typeface="Cambria Math" panose="02040503050406030204" pitchFamily="18" charset="0"/>
                        <a:ea typeface="Cambria Math" panose="02040503050406030204" pitchFamily="18" charset="0"/>
                        <a:cs typeface="Calibri" panose="020F0502020204030204" pitchFamily="34" charset="0"/>
                      </a:rPr>
                      <m:t>∗</m:t>
                    </m:r>
                    <m:r>
                      <a:rPr kumimoji="0" lang="en-US" altLang="zh-CN" sz="2400" b="1" i="1" smtClean="0">
                        <a:solidFill>
                          <a:schemeClr val="bg1"/>
                        </a:solidFill>
                        <a:latin typeface="Cambria Math" panose="02040503050406030204" pitchFamily="18" charset="0"/>
                        <a:ea typeface="Cambria Math" panose="02040503050406030204" pitchFamily="18" charset="0"/>
                        <a:cs typeface="Calibri" panose="020F0502020204030204" pitchFamily="34" charset="0"/>
                      </a:rPr>
                      <m:t>𝒎𝒂𝒈𝑫𝒂𝒕𝒂</m:t>
                    </m:r>
                  </m:oMath>
                </a14:m>
                <a:endParaRPr kumimoji="0" lang="zh-CN" altLang="en-US" sz="2400" b="1" dirty="0">
                  <a:solidFill>
                    <a:schemeClr val="bg1"/>
                  </a:solidFill>
                  <a:latin typeface="Calibri" panose="020F0502020204030204" pitchFamily="34" charset="0"/>
                  <a:cs typeface="Calibri" panose="020F0502020204030204" pitchFamily="34" charset="0"/>
                </a:endParaRPr>
              </a:p>
            </p:txBody>
          </p:sp>
        </mc:Choice>
        <mc:Fallback xmlns="">
          <p:sp>
            <p:nvSpPr>
              <p:cNvPr id="9" name="矩形 8"/>
              <p:cNvSpPr>
                <a:spLocks noRot="1" noChangeAspect="1" noMove="1" noResize="1" noEditPoints="1" noAdjustHandles="1" noChangeArrowheads="1" noChangeShapeType="1" noTextEdit="1"/>
              </p:cNvSpPr>
              <p:nvPr/>
            </p:nvSpPr>
            <p:spPr>
              <a:xfrm>
                <a:off x="1545730" y="5546409"/>
                <a:ext cx="6324600" cy="461665"/>
              </a:xfrm>
              <a:prstGeom prst="rect">
                <a:avLst/>
              </a:prstGeom>
              <a:blipFill rotWithShape="0">
                <a:blip r:embed="rId3"/>
                <a:stretch>
                  <a:fillRect t="-10526" b="-28947"/>
                </a:stretch>
              </a:blipFill>
            </p:spPr>
            <p:txBody>
              <a:bodyPr/>
              <a:lstStyle/>
              <a:p>
                <a:r>
                  <a:rPr lang="zh-CN" altLang="en-US">
                    <a:noFill/>
                  </a:rPr>
                  <a:t> </a:t>
                </a:r>
              </a:p>
            </p:txBody>
          </p:sp>
        </mc:Fallback>
      </mc:AlternateContent>
      <p:pic>
        <p:nvPicPr>
          <p:cNvPr id="6" name="图片 5"/>
          <p:cNvPicPr>
            <a:picLocks noChangeAspect="1"/>
          </p:cNvPicPr>
          <p:nvPr/>
        </p:nvPicPr>
        <p:blipFill>
          <a:blip r:embed="rId4"/>
          <a:stretch>
            <a:fillRect/>
          </a:stretch>
        </p:blipFill>
        <p:spPr>
          <a:xfrm>
            <a:off x="174130" y="2393906"/>
            <a:ext cx="2438401" cy="2235259"/>
          </a:xfrm>
          <a:prstGeom prst="rect">
            <a:avLst/>
          </a:prstGeom>
        </p:spPr>
      </p:pic>
      <p:pic>
        <p:nvPicPr>
          <p:cNvPr id="7" name="图片 6"/>
          <p:cNvPicPr>
            <a:picLocks noChangeAspect="1"/>
          </p:cNvPicPr>
          <p:nvPr/>
        </p:nvPicPr>
        <p:blipFill>
          <a:blip r:embed="rId5"/>
          <a:stretch>
            <a:fillRect/>
          </a:stretch>
        </p:blipFill>
        <p:spPr>
          <a:xfrm>
            <a:off x="3501023" y="2949555"/>
            <a:ext cx="3906446" cy="412008"/>
          </a:xfrm>
          <a:prstGeom prst="rect">
            <a:avLst/>
          </a:prstGeom>
        </p:spPr>
      </p:pic>
      <mc:AlternateContent xmlns:mc="http://schemas.openxmlformats.org/markup-compatibility/2006" xmlns:a14="http://schemas.microsoft.com/office/drawing/2010/main">
        <mc:Choice Requires="a14">
          <p:sp>
            <p:nvSpPr>
              <p:cNvPr id="10" name="Content Placeholder 2"/>
              <p:cNvSpPr txBox="1">
                <a:spLocks/>
              </p:cNvSpPr>
              <p:nvPr/>
            </p:nvSpPr>
            <p:spPr bwMode="auto">
              <a:xfrm>
                <a:off x="2820478" y="3429000"/>
                <a:ext cx="5924055" cy="53327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19088" indent="-319088" algn="l" rtl="0" eaLnBrk="0" fontAlgn="base" hangingPunct="0">
                  <a:spcBef>
                    <a:spcPts val="700"/>
                  </a:spcBef>
                  <a:spcAft>
                    <a:spcPct val="0"/>
                  </a:spcAft>
                  <a:buClr>
                    <a:schemeClr val="accent2"/>
                  </a:buClr>
                  <a:buSzPct val="60000"/>
                  <a:buFont typeface="Wingdings" pitchFamily="2" charset="2"/>
                  <a:buChar char=""/>
                  <a:defRPr sz="2800" b="1" kern="1200">
                    <a:solidFill>
                      <a:schemeClr val="tx1"/>
                    </a:solidFill>
                    <a:latin typeface="Calibri" pitchFamily="34" charset="0"/>
                    <a:ea typeface="+mn-ea"/>
                    <a:cs typeface="Calibri" pitchFamily="34" charset="0"/>
                  </a:defRPr>
                </a:lvl1pPr>
                <a:lvl2pPr marL="639763" indent="-273050" algn="l" rtl="0" eaLnBrk="0" fontAlgn="base" hangingPunct="0">
                  <a:spcBef>
                    <a:spcPts val="550"/>
                  </a:spcBef>
                  <a:spcAft>
                    <a:spcPct val="0"/>
                  </a:spcAft>
                  <a:buClr>
                    <a:schemeClr val="accent1"/>
                  </a:buClr>
                  <a:buSzPct val="70000"/>
                  <a:buFont typeface="Wingdings 2" pitchFamily="18" charset="2"/>
                  <a:buChar char=""/>
                  <a:defRPr sz="2400" kern="1200">
                    <a:solidFill>
                      <a:schemeClr val="tx1"/>
                    </a:solidFill>
                    <a:latin typeface="Calibri" pitchFamily="34" charset="0"/>
                    <a:ea typeface="+mn-ea"/>
                    <a:cs typeface="Calibri" pitchFamily="34" charset="0"/>
                  </a:defRPr>
                </a:lvl2pPr>
                <a:lvl3pPr marL="914400" indent="-228600" algn="l" rtl="0" eaLnBrk="0" fontAlgn="base" hangingPunct="0">
                  <a:spcBef>
                    <a:spcPts val="500"/>
                  </a:spcBef>
                  <a:spcAft>
                    <a:spcPct val="0"/>
                  </a:spcAft>
                  <a:buClr>
                    <a:schemeClr val="accent2"/>
                  </a:buClr>
                  <a:buSzPct val="75000"/>
                  <a:buFont typeface="Wingdings" pitchFamily="2" charset="2"/>
                  <a:buChar char=""/>
                  <a:defRPr sz="2400" kern="1200">
                    <a:solidFill>
                      <a:schemeClr val="tx1"/>
                    </a:solidFill>
                    <a:latin typeface="Calibri" pitchFamily="34" charset="0"/>
                    <a:ea typeface="+mn-ea"/>
                    <a:cs typeface="Calibri" pitchFamily="34" charset="0"/>
                  </a:defRPr>
                </a:lvl3pPr>
                <a:lvl4pPr marL="1371600" indent="-228600" algn="l" rtl="0" eaLnBrk="0" fontAlgn="base" hangingPunct="0">
                  <a:spcBef>
                    <a:spcPts val="400"/>
                  </a:spcBef>
                  <a:spcAft>
                    <a:spcPct val="0"/>
                  </a:spcAft>
                  <a:buClr>
                    <a:srgbClr val="9F2936"/>
                  </a:buClr>
                  <a:buSzPct val="75000"/>
                  <a:buFont typeface="Wingdings" pitchFamily="2" charset="2"/>
                  <a:buChar char=""/>
                  <a:defRPr sz="2000" kern="1200">
                    <a:solidFill>
                      <a:schemeClr val="tx1"/>
                    </a:solidFill>
                    <a:latin typeface="Calibri" pitchFamily="34" charset="0"/>
                    <a:ea typeface="+mn-ea"/>
                    <a:cs typeface="Calibri" pitchFamily="34" charset="0"/>
                  </a:defRPr>
                </a:lvl4pPr>
                <a:lvl5pPr marL="1828800" indent="-228600" algn="l" rtl="0" eaLnBrk="0" fontAlgn="base" hangingPunct="0">
                  <a:spcBef>
                    <a:spcPts val="400"/>
                  </a:spcBef>
                  <a:spcAft>
                    <a:spcPct val="0"/>
                  </a:spcAft>
                  <a:buClr>
                    <a:srgbClr val="4E8542"/>
                  </a:buClr>
                  <a:buSzPct val="65000"/>
                  <a:buFont typeface="Wingdings" pitchFamily="2" charset="2"/>
                  <a:buChar char=""/>
                  <a:defRPr sz="2000" kern="1200">
                    <a:solidFill>
                      <a:schemeClr val="tx1"/>
                    </a:solidFill>
                    <a:latin typeface="Calibri" pitchFamily="34" charset="0"/>
                    <a:ea typeface="+mn-ea"/>
                    <a:cs typeface="Calibri" pitchFamily="34" charset="0"/>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None/>
                </a:pPr>
                <a:r>
                  <a:rPr kumimoji="0" lang="en-US" altLang="zh-CN" dirty="0" smtClean="0"/>
                  <a:t>Rotation Matrix </a:t>
                </a:r>
                <a14:m>
                  <m:oMath xmlns:m="http://schemas.openxmlformats.org/officeDocument/2006/math">
                    <m:r>
                      <a:rPr lang="en-US" altLang="zh-CN" b="0" i="1" smtClean="0">
                        <a:latin typeface="Cambria Math" panose="02040503050406030204" pitchFamily="18" charset="0"/>
                      </a:rPr>
                      <m:t>𝑅</m:t>
                    </m:r>
                  </m:oMath>
                </a14:m>
                <a:r>
                  <a:rPr kumimoji="0" lang="en-US" altLang="zh-CN" dirty="0" smtClean="0"/>
                  <a:t>:</a:t>
                </a:r>
              </a:p>
            </p:txBody>
          </p:sp>
        </mc:Choice>
        <mc:Fallback xmlns="">
          <p:sp>
            <p:nvSpPr>
              <p:cNvPr id="10" name="Content Placeholder 2"/>
              <p:cNvSpPr txBox="1">
                <a:spLocks noRot="1" noChangeAspect="1" noMove="1" noResize="1" noEditPoints="1" noAdjustHandles="1" noChangeArrowheads="1" noChangeShapeType="1" noTextEdit="1"/>
              </p:cNvSpPr>
              <p:nvPr/>
            </p:nvSpPr>
            <p:spPr bwMode="auto">
              <a:xfrm>
                <a:off x="2820478" y="3429000"/>
                <a:ext cx="5924055" cy="533277"/>
              </a:xfrm>
              <a:prstGeom prst="rect">
                <a:avLst/>
              </a:prstGeom>
              <a:blipFill rotWithShape="0">
                <a:blip r:embed="rId6"/>
                <a:stretch>
                  <a:fillRect l="-2163" t="-11494" b="-29885"/>
                </a:stretch>
              </a:blipFill>
              <a:ln w="9525">
                <a:noFill/>
                <a:miter lim="800000"/>
                <a:headEnd/>
                <a:tailEnd/>
              </a:ln>
            </p:spPr>
            <p:txBody>
              <a:bodyPr/>
              <a:lstStyle/>
              <a:p>
                <a:r>
                  <a:rPr lang="zh-CN" altLang="en-US">
                    <a:noFill/>
                  </a:rPr>
                  <a:t> </a:t>
                </a:r>
              </a:p>
            </p:txBody>
          </p:sp>
        </mc:Fallback>
      </mc:AlternateContent>
      <p:pic>
        <p:nvPicPr>
          <p:cNvPr id="11" name="图片 10"/>
          <p:cNvPicPr>
            <a:picLocks noChangeAspect="1"/>
          </p:cNvPicPr>
          <p:nvPr/>
        </p:nvPicPr>
        <p:blipFill>
          <a:blip r:embed="rId7"/>
          <a:stretch>
            <a:fillRect/>
          </a:stretch>
        </p:blipFill>
        <p:spPr>
          <a:xfrm>
            <a:off x="2781064" y="3859552"/>
            <a:ext cx="6058136" cy="917543"/>
          </a:xfrm>
          <a:prstGeom prst="rect">
            <a:avLst/>
          </a:prstGeom>
        </p:spPr>
      </p:pic>
      <p:sp>
        <p:nvSpPr>
          <p:cNvPr id="12" name="圆角矩形 11"/>
          <p:cNvSpPr/>
          <p:nvPr/>
        </p:nvSpPr>
        <p:spPr>
          <a:xfrm>
            <a:off x="2578608" y="1181443"/>
            <a:ext cx="3669792" cy="647357"/>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13" name="矩形 12"/>
          <p:cNvSpPr/>
          <p:nvPr/>
        </p:nvSpPr>
        <p:spPr>
          <a:xfrm>
            <a:off x="2514600" y="1274290"/>
            <a:ext cx="3810000" cy="461665"/>
          </a:xfrm>
          <a:prstGeom prst="rect">
            <a:avLst/>
          </a:prstGeom>
        </p:spPr>
        <p:txBody>
          <a:bodyPr wrap="square">
            <a:spAutoFit/>
          </a:bodyPr>
          <a:lstStyle/>
          <a:p>
            <a:pPr algn="ctr"/>
            <a:r>
              <a:rPr kumimoji="0" lang="en-US" altLang="zh-CN" sz="2400" b="1" dirty="0" smtClean="0">
                <a:solidFill>
                  <a:schemeClr val="bg1"/>
                </a:solidFill>
                <a:latin typeface="Calibri" panose="020F0502020204030204" pitchFamily="34" charset="0"/>
                <a:cs typeface="Calibri" panose="020F0502020204030204" pitchFamily="34" charset="0"/>
              </a:rPr>
              <a:t>Orientation </a:t>
            </a:r>
            <a:r>
              <a:rPr kumimoji="0" lang="en-US" altLang="zh-CN" sz="2400" b="1" dirty="0">
                <a:solidFill>
                  <a:schemeClr val="bg1"/>
                </a:solidFill>
                <a:latin typeface="Calibri" panose="020F0502020204030204" pitchFamily="34" charset="0"/>
                <a:cs typeface="Calibri" panose="020F0502020204030204" pitchFamily="34" charset="0"/>
              </a:rPr>
              <a:t>F</a:t>
            </a:r>
            <a:r>
              <a:rPr kumimoji="0" lang="en-US" altLang="zh-CN" sz="2400" b="1" dirty="0" smtClean="0">
                <a:solidFill>
                  <a:schemeClr val="bg1"/>
                </a:solidFill>
                <a:latin typeface="Calibri" panose="020F0502020204030204" pitchFamily="34" charset="0"/>
                <a:cs typeface="Calibri" panose="020F0502020204030204" pitchFamily="34" charset="0"/>
              </a:rPr>
              <a:t>ree Solution</a:t>
            </a:r>
            <a:endParaRPr kumimoji="0" lang="zh-CN" altLang="en-US" sz="2400" b="1"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424260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762000"/>
          </a:xfrm>
        </p:spPr>
        <p:txBody>
          <a:bodyPr/>
          <a:lstStyle/>
          <a:p>
            <a:r>
              <a:rPr lang="en-US" altLang="zh-CN" sz="4400" dirty="0" smtClean="0"/>
              <a:t>Smartphone Orientation</a:t>
            </a:r>
            <a:r>
              <a:rPr lang="en-US" altLang="zh-CN" sz="4400" dirty="0"/>
              <a:t/>
            </a:r>
            <a:br>
              <a:rPr lang="en-US" altLang="zh-CN" sz="4400" dirty="0"/>
            </a:br>
            <a:endParaRPr lang="en-US" sz="4400" dirty="0"/>
          </a:p>
        </p:txBody>
      </p:sp>
      <p:sp>
        <p:nvSpPr>
          <p:cNvPr id="8" name="圆角矩形 7"/>
          <p:cNvSpPr/>
          <p:nvPr/>
        </p:nvSpPr>
        <p:spPr>
          <a:xfrm>
            <a:off x="902208" y="4800600"/>
            <a:ext cx="3212592" cy="647357"/>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9" name="矩形 8"/>
          <p:cNvSpPr/>
          <p:nvPr/>
        </p:nvSpPr>
        <p:spPr>
          <a:xfrm>
            <a:off x="838200" y="4893447"/>
            <a:ext cx="3276600" cy="461665"/>
          </a:xfrm>
          <a:prstGeom prst="rect">
            <a:avLst/>
          </a:prstGeom>
        </p:spPr>
        <p:txBody>
          <a:bodyPr wrap="square">
            <a:spAutoFit/>
          </a:bodyPr>
          <a:lstStyle/>
          <a:p>
            <a:pPr algn="ctr"/>
            <a:r>
              <a:rPr kumimoji="0" lang="en-US" altLang="zh-CN" sz="2400" b="1" dirty="0" smtClean="0">
                <a:solidFill>
                  <a:schemeClr val="bg1"/>
                </a:solidFill>
                <a:latin typeface="Calibri" panose="020F0502020204030204" pitchFamily="34" charset="0"/>
                <a:cs typeface="Calibri" panose="020F0502020204030204" pitchFamily="34" charset="0"/>
              </a:rPr>
              <a:t>Small average variation</a:t>
            </a:r>
            <a:endParaRPr kumimoji="0" lang="zh-CN" altLang="en-US" sz="2400" b="1" dirty="0">
              <a:solidFill>
                <a:schemeClr val="bg1"/>
              </a:solidFill>
              <a:latin typeface="Calibri" panose="020F0502020204030204" pitchFamily="34" charset="0"/>
              <a:cs typeface="Calibri" panose="020F0502020204030204" pitchFamily="34" charset="0"/>
            </a:endParaRPr>
          </a:p>
        </p:txBody>
      </p:sp>
      <p:pic>
        <p:nvPicPr>
          <p:cNvPr id="12" name="图片 11"/>
          <p:cNvPicPr>
            <a:picLocks noChangeAspect="1"/>
          </p:cNvPicPr>
          <p:nvPr/>
        </p:nvPicPr>
        <p:blipFill>
          <a:blip r:embed="rId2"/>
          <a:stretch>
            <a:fillRect/>
          </a:stretch>
        </p:blipFill>
        <p:spPr>
          <a:xfrm>
            <a:off x="2286000" y="1524000"/>
            <a:ext cx="4494415" cy="2726553"/>
          </a:xfrm>
          <a:prstGeom prst="rect">
            <a:avLst/>
          </a:prstGeom>
        </p:spPr>
      </p:pic>
      <p:sp>
        <p:nvSpPr>
          <p:cNvPr id="13" name="矩形 12"/>
          <p:cNvSpPr/>
          <p:nvPr/>
        </p:nvSpPr>
        <p:spPr>
          <a:xfrm>
            <a:off x="5694380" y="6091578"/>
            <a:ext cx="2172069" cy="461665"/>
          </a:xfrm>
          <a:prstGeom prst="rect">
            <a:avLst/>
          </a:prstGeom>
        </p:spPr>
        <p:txBody>
          <a:bodyPr wrap="none">
            <a:spAutoFit/>
          </a:bodyPr>
          <a:lstStyle/>
          <a:p>
            <a:pPr algn="ctr"/>
            <a:r>
              <a:rPr kumimoji="0" lang="en-US" altLang="zh-CN" sz="2400" b="1" dirty="0" smtClean="0">
                <a:latin typeface="Calibri" panose="020F0502020204030204" pitchFamily="34" charset="0"/>
                <a:cs typeface="Calibri" panose="020F0502020204030204" pitchFamily="34" charset="0"/>
              </a:rPr>
              <a:t>Carry-on Attack</a:t>
            </a:r>
            <a:endParaRPr kumimoji="0" lang="zh-CN" altLang="en-US" sz="2400" b="1" dirty="0">
              <a:latin typeface="Calibri" panose="020F0502020204030204" pitchFamily="34" charset="0"/>
              <a:cs typeface="Calibri" panose="020F0502020204030204" pitchFamily="34" charset="0"/>
            </a:endParaRPr>
          </a:p>
        </p:txBody>
      </p:sp>
      <p:pic>
        <p:nvPicPr>
          <p:cNvPr id="3" name="图片 2"/>
          <p:cNvPicPr>
            <a:picLocks noChangeAspect="1"/>
          </p:cNvPicPr>
          <p:nvPr/>
        </p:nvPicPr>
        <p:blipFill>
          <a:blip r:embed="rId3"/>
          <a:stretch>
            <a:fillRect/>
          </a:stretch>
        </p:blipFill>
        <p:spPr>
          <a:xfrm>
            <a:off x="5785339" y="4357858"/>
            <a:ext cx="1990150" cy="1626415"/>
          </a:xfrm>
          <a:prstGeom prst="rect">
            <a:avLst/>
          </a:prstGeom>
        </p:spPr>
      </p:pic>
      <p:cxnSp>
        <p:nvCxnSpPr>
          <p:cNvPr id="7" name="直接箭头连接符 6"/>
          <p:cNvCxnSpPr/>
          <p:nvPr/>
        </p:nvCxnSpPr>
        <p:spPr>
          <a:xfrm>
            <a:off x="6769528" y="4991443"/>
            <a:ext cx="0" cy="418757"/>
          </a:xfrm>
          <a:prstGeom prst="straightConnector1">
            <a:avLst/>
          </a:prstGeom>
          <a:ln w="38100">
            <a:solidFill>
              <a:srgbClr val="00FC00"/>
            </a:solidFill>
            <a:tailEnd type="triangle"/>
          </a:ln>
          <a:scene3d>
            <a:camera prst="orthographicFront">
              <a:rot lat="3600000" lon="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14" name="直接箭头连接符 13"/>
          <p:cNvCxnSpPr/>
          <p:nvPr/>
        </p:nvCxnSpPr>
        <p:spPr>
          <a:xfrm flipV="1">
            <a:off x="6769528" y="5028547"/>
            <a:ext cx="944521" cy="127068"/>
          </a:xfrm>
          <a:prstGeom prst="straightConnector1">
            <a:avLst/>
          </a:prstGeom>
          <a:ln w="38100">
            <a:solidFill>
              <a:srgbClr val="FF00FF"/>
            </a:solidFill>
            <a:tailEnd type="triangle"/>
          </a:ln>
        </p:spPr>
        <p:style>
          <a:lnRef idx="1">
            <a:schemeClr val="accent1"/>
          </a:lnRef>
          <a:fillRef idx="0">
            <a:schemeClr val="accent1"/>
          </a:fillRef>
          <a:effectRef idx="0">
            <a:schemeClr val="accent1"/>
          </a:effectRef>
          <a:fontRef idx="minor">
            <a:schemeClr val="tx1"/>
          </a:fontRef>
        </p:style>
      </p:cxnSp>
      <p:cxnSp>
        <p:nvCxnSpPr>
          <p:cNvPr id="15" name="直接箭头连接符 14"/>
          <p:cNvCxnSpPr/>
          <p:nvPr/>
        </p:nvCxnSpPr>
        <p:spPr>
          <a:xfrm flipH="1" flipV="1">
            <a:off x="6629400" y="4199889"/>
            <a:ext cx="140128" cy="936374"/>
          </a:xfrm>
          <a:prstGeom prst="straightConnector1">
            <a:avLst/>
          </a:prstGeom>
          <a:ln w="38100">
            <a:solidFill>
              <a:srgbClr val="0000F2"/>
            </a:solidFill>
            <a:tailEnd type="triangle"/>
          </a:ln>
        </p:spPr>
        <p:style>
          <a:lnRef idx="1">
            <a:schemeClr val="accent1"/>
          </a:lnRef>
          <a:fillRef idx="0">
            <a:schemeClr val="accent1"/>
          </a:fillRef>
          <a:effectRef idx="0">
            <a:schemeClr val="accent1"/>
          </a:effectRef>
          <a:fontRef idx="minor">
            <a:schemeClr val="tx1"/>
          </a:fontRef>
        </p:style>
      </p:cxnSp>
      <p:pic>
        <p:nvPicPr>
          <p:cNvPr id="19" name="图片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427094">
            <a:off x="6947362" y="4572000"/>
            <a:ext cx="808894" cy="792876"/>
          </a:xfrm>
          <a:prstGeom prst="rect">
            <a:avLst/>
          </a:prstGeom>
        </p:spPr>
      </p:pic>
      <p:pic>
        <p:nvPicPr>
          <p:cNvPr id="20" name="图片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3448794">
            <a:off x="6302646" y="3926286"/>
            <a:ext cx="808894" cy="792876"/>
          </a:xfrm>
          <a:prstGeom prst="rect">
            <a:avLst/>
          </a:prstGeom>
        </p:spPr>
      </p:pic>
      <p:pic>
        <p:nvPicPr>
          <p:cNvPr id="21" name="图片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4697320">
            <a:off x="6470260" y="4759177"/>
            <a:ext cx="808894" cy="792876"/>
          </a:xfrm>
          <a:prstGeom prst="rect">
            <a:avLst/>
          </a:prstGeom>
        </p:spPr>
      </p:pic>
    </p:spTree>
    <p:extLst>
      <p:ext uri="{BB962C8B-B14F-4D97-AF65-F5344CB8AC3E}">
        <p14:creationId xmlns:p14="http://schemas.microsoft.com/office/powerpoint/2010/main" val="36475726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smtClean="0">
                <a:solidFill>
                  <a:schemeClr val="tx1"/>
                </a:solidFill>
              </a:rPr>
              <a:t>3D Printer</a:t>
            </a:r>
            <a:endParaRPr lang="en-US" sz="4400" dirty="0"/>
          </a:p>
        </p:txBody>
      </p:sp>
      <p:pic>
        <p:nvPicPr>
          <p:cNvPr id="3" name="图片 2"/>
          <p:cNvPicPr>
            <a:picLocks noChangeAspect="1"/>
          </p:cNvPicPr>
          <p:nvPr/>
        </p:nvPicPr>
        <p:blipFill>
          <a:blip r:embed="rId3"/>
          <a:stretch>
            <a:fillRect/>
          </a:stretch>
        </p:blipFill>
        <p:spPr>
          <a:xfrm rot="20763351">
            <a:off x="363171" y="1297797"/>
            <a:ext cx="3536173" cy="3505200"/>
          </a:xfrm>
          <a:prstGeom prst="rect">
            <a:avLst/>
          </a:prstGeom>
        </p:spPr>
      </p:pic>
      <p:pic>
        <p:nvPicPr>
          <p:cNvPr id="5" name="图片 4"/>
          <p:cNvPicPr>
            <a:picLocks noChangeAspect="1"/>
          </p:cNvPicPr>
          <p:nvPr/>
        </p:nvPicPr>
        <p:blipFill>
          <a:blip r:embed="rId4"/>
          <a:stretch>
            <a:fillRect/>
          </a:stretch>
        </p:blipFill>
        <p:spPr>
          <a:xfrm rot="1209657">
            <a:off x="3715960" y="2316178"/>
            <a:ext cx="5214938" cy="3476625"/>
          </a:xfrm>
          <a:prstGeom prst="rect">
            <a:avLst/>
          </a:prstGeom>
        </p:spPr>
      </p:pic>
    </p:spTree>
    <p:extLst>
      <p:ext uri="{BB962C8B-B14F-4D97-AF65-F5344CB8AC3E}">
        <p14:creationId xmlns:p14="http://schemas.microsoft.com/office/powerpoint/2010/main" val="3186279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a:stretch>
            <a:fillRect/>
          </a:stretch>
        </p:blipFill>
        <p:spPr>
          <a:xfrm>
            <a:off x="651188" y="1828800"/>
            <a:ext cx="7807012" cy="4648200"/>
          </a:xfrm>
          <a:prstGeom prst="rect">
            <a:avLst/>
          </a:prstGeom>
        </p:spPr>
      </p:pic>
      <p:sp>
        <p:nvSpPr>
          <p:cNvPr id="2" name="Title 1"/>
          <p:cNvSpPr>
            <a:spLocks noGrp="1"/>
          </p:cNvSpPr>
          <p:nvPr>
            <p:ph type="title"/>
          </p:nvPr>
        </p:nvSpPr>
        <p:spPr>
          <a:xfrm>
            <a:off x="0" y="76200"/>
            <a:ext cx="9144000" cy="1524000"/>
          </a:xfrm>
        </p:spPr>
        <p:txBody>
          <a:bodyPr/>
          <a:lstStyle/>
          <a:p>
            <a:r>
              <a:rPr lang="en-US" sz="4400" dirty="0" smtClean="0">
                <a:solidFill>
                  <a:schemeClr val="tx1"/>
                </a:solidFill>
              </a:rPr>
              <a:t>IP-sensitive, privacy designs are not safe on 3D printer</a:t>
            </a:r>
            <a:endParaRPr lang="en-US" sz="4400" dirty="0"/>
          </a:p>
        </p:txBody>
      </p:sp>
      <p:sp>
        <p:nvSpPr>
          <p:cNvPr id="3" name="Content Placeholder 2"/>
          <p:cNvSpPr>
            <a:spLocks noGrp="1"/>
          </p:cNvSpPr>
          <p:nvPr>
            <p:ph sz="quarter" idx="1"/>
          </p:nvPr>
        </p:nvSpPr>
        <p:spPr>
          <a:xfrm>
            <a:off x="381000" y="838200"/>
            <a:ext cx="8382000" cy="5641848"/>
          </a:xfrm>
        </p:spPr>
        <p:txBody>
          <a:bodyPr/>
          <a:lstStyle/>
          <a:p>
            <a:pPr marL="685800" lvl="2" indent="0">
              <a:buNone/>
            </a:pPr>
            <a:endParaRPr lang="en-US" sz="4000" dirty="0"/>
          </a:p>
          <a:p>
            <a:endParaRPr lang="en-US" dirty="0"/>
          </a:p>
        </p:txBody>
      </p:sp>
    </p:spTree>
    <p:extLst>
      <p:ext uri="{BB962C8B-B14F-4D97-AF65-F5344CB8AC3E}">
        <p14:creationId xmlns:p14="http://schemas.microsoft.com/office/powerpoint/2010/main" val="16501619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3200" y="838200"/>
            <a:ext cx="3662177" cy="3662177"/>
          </a:xfrm>
          <a:prstGeom prst="rect">
            <a:avLst/>
          </a:prstGeom>
        </p:spPr>
      </p:pic>
      <p:sp>
        <p:nvSpPr>
          <p:cNvPr id="2" name="Title 1"/>
          <p:cNvSpPr>
            <a:spLocks noGrp="1"/>
          </p:cNvSpPr>
          <p:nvPr>
            <p:ph type="title"/>
          </p:nvPr>
        </p:nvSpPr>
        <p:spPr>
          <a:xfrm>
            <a:off x="0" y="5029200"/>
            <a:ext cx="9144000" cy="685800"/>
          </a:xfrm>
        </p:spPr>
        <p:txBody>
          <a:bodyPr/>
          <a:lstStyle/>
          <a:p>
            <a:r>
              <a:rPr lang="en-US" sz="4000" dirty="0" smtClean="0">
                <a:solidFill>
                  <a:schemeClr val="tx1"/>
                </a:solidFill>
              </a:rPr>
              <a:t>How can we defend side-channel attack?</a:t>
            </a:r>
            <a:endParaRPr lang="en-US" sz="4000" dirty="0"/>
          </a:p>
        </p:txBody>
      </p:sp>
      <p:pic>
        <p:nvPicPr>
          <p:cNvPr id="12" name="图片 11"/>
          <p:cNvPicPr>
            <a:picLocks noChangeAspect="1"/>
          </p:cNvPicPr>
          <p:nvPr/>
        </p:nvPicPr>
        <p:blipFill>
          <a:blip r:embed="rId3"/>
          <a:stretch>
            <a:fillRect/>
          </a:stretch>
        </p:blipFill>
        <p:spPr>
          <a:xfrm>
            <a:off x="3943348" y="1981200"/>
            <a:ext cx="1257301" cy="1384037"/>
          </a:xfrm>
          <a:prstGeom prst="rect">
            <a:avLst/>
          </a:prstGeom>
        </p:spPr>
      </p:pic>
    </p:spTree>
    <p:extLst>
      <p:ext uri="{BB962C8B-B14F-4D97-AF65-F5344CB8AC3E}">
        <p14:creationId xmlns:p14="http://schemas.microsoft.com/office/powerpoint/2010/main" val="6241283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smtClean="0">
                <a:solidFill>
                  <a:schemeClr val="tx1"/>
                </a:solidFill>
              </a:rPr>
              <a:t>Defense Method Metric</a:t>
            </a:r>
            <a:endParaRPr lang="en-US" sz="4400" dirty="0"/>
          </a:p>
        </p:txBody>
      </p:sp>
      <p:sp>
        <p:nvSpPr>
          <p:cNvPr id="3" name="Content Placeholder 2"/>
          <p:cNvSpPr>
            <a:spLocks noGrp="1"/>
          </p:cNvSpPr>
          <p:nvPr>
            <p:ph sz="quarter" idx="1"/>
          </p:nvPr>
        </p:nvSpPr>
        <p:spPr>
          <a:xfrm>
            <a:off x="381000" y="838200"/>
            <a:ext cx="8382000" cy="5641848"/>
          </a:xfrm>
        </p:spPr>
        <p:txBody>
          <a:bodyPr/>
          <a:lstStyle/>
          <a:p>
            <a:pPr marL="685800" lvl="2" indent="0">
              <a:buNone/>
            </a:pPr>
            <a:endParaRPr lang="en-US" sz="4000" dirty="0"/>
          </a:p>
          <a:p>
            <a:endParaRPr lang="en-US" dirty="0"/>
          </a:p>
        </p:txBody>
      </p:sp>
      <p:sp>
        <p:nvSpPr>
          <p:cNvPr id="24" name="Content Placeholder 2"/>
          <p:cNvSpPr txBox="1">
            <a:spLocks/>
          </p:cNvSpPr>
          <p:nvPr/>
        </p:nvSpPr>
        <p:spPr bwMode="auto">
          <a:xfrm>
            <a:off x="533400" y="990600"/>
            <a:ext cx="8077200" cy="564184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19088" indent="-319088" algn="l" rtl="0" eaLnBrk="0" fontAlgn="base" hangingPunct="0">
              <a:spcBef>
                <a:spcPts val="700"/>
              </a:spcBef>
              <a:spcAft>
                <a:spcPct val="0"/>
              </a:spcAft>
              <a:buClr>
                <a:schemeClr val="accent2"/>
              </a:buClr>
              <a:buSzPct val="60000"/>
              <a:buFont typeface="Wingdings" pitchFamily="2" charset="2"/>
              <a:buChar char=""/>
              <a:defRPr sz="2800" b="1" kern="1200">
                <a:solidFill>
                  <a:schemeClr val="tx1"/>
                </a:solidFill>
                <a:latin typeface="Calibri" pitchFamily="34" charset="0"/>
                <a:ea typeface="+mn-ea"/>
                <a:cs typeface="Calibri" pitchFamily="34" charset="0"/>
              </a:defRPr>
            </a:lvl1pPr>
            <a:lvl2pPr marL="639763" indent="-273050" algn="l" rtl="0" eaLnBrk="0" fontAlgn="base" hangingPunct="0">
              <a:spcBef>
                <a:spcPts val="550"/>
              </a:spcBef>
              <a:spcAft>
                <a:spcPct val="0"/>
              </a:spcAft>
              <a:buClr>
                <a:schemeClr val="accent1"/>
              </a:buClr>
              <a:buSzPct val="70000"/>
              <a:buFont typeface="Wingdings 2" pitchFamily="18" charset="2"/>
              <a:buChar char=""/>
              <a:defRPr sz="2400" kern="1200">
                <a:solidFill>
                  <a:schemeClr val="tx1"/>
                </a:solidFill>
                <a:latin typeface="Calibri" pitchFamily="34" charset="0"/>
                <a:ea typeface="+mn-ea"/>
                <a:cs typeface="Calibri" pitchFamily="34" charset="0"/>
              </a:defRPr>
            </a:lvl2pPr>
            <a:lvl3pPr marL="914400" indent="-228600" algn="l" rtl="0" eaLnBrk="0" fontAlgn="base" hangingPunct="0">
              <a:spcBef>
                <a:spcPts val="500"/>
              </a:spcBef>
              <a:spcAft>
                <a:spcPct val="0"/>
              </a:spcAft>
              <a:buClr>
                <a:schemeClr val="accent2"/>
              </a:buClr>
              <a:buSzPct val="75000"/>
              <a:buFont typeface="Wingdings" pitchFamily="2" charset="2"/>
              <a:buChar char=""/>
              <a:defRPr sz="2400" kern="1200">
                <a:solidFill>
                  <a:schemeClr val="tx1"/>
                </a:solidFill>
                <a:latin typeface="Calibri" pitchFamily="34" charset="0"/>
                <a:ea typeface="+mn-ea"/>
                <a:cs typeface="Calibri" pitchFamily="34" charset="0"/>
              </a:defRPr>
            </a:lvl3pPr>
            <a:lvl4pPr marL="1371600" indent="-228600" algn="l" rtl="0" eaLnBrk="0" fontAlgn="base" hangingPunct="0">
              <a:spcBef>
                <a:spcPts val="400"/>
              </a:spcBef>
              <a:spcAft>
                <a:spcPct val="0"/>
              </a:spcAft>
              <a:buClr>
                <a:srgbClr val="9F2936"/>
              </a:buClr>
              <a:buSzPct val="75000"/>
              <a:buFont typeface="Wingdings" pitchFamily="2" charset="2"/>
              <a:buChar char=""/>
              <a:defRPr sz="2000" kern="1200">
                <a:solidFill>
                  <a:schemeClr val="tx1"/>
                </a:solidFill>
                <a:latin typeface="Calibri" pitchFamily="34" charset="0"/>
                <a:ea typeface="+mn-ea"/>
                <a:cs typeface="Calibri" pitchFamily="34" charset="0"/>
              </a:defRPr>
            </a:lvl4pPr>
            <a:lvl5pPr marL="1828800" indent="-228600" algn="l" rtl="0" eaLnBrk="0" fontAlgn="base" hangingPunct="0">
              <a:spcBef>
                <a:spcPts val="400"/>
              </a:spcBef>
              <a:spcAft>
                <a:spcPct val="0"/>
              </a:spcAft>
              <a:buClr>
                <a:srgbClr val="4E8542"/>
              </a:buClr>
              <a:buSzPct val="65000"/>
              <a:buFont typeface="Wingdings" pitchFamily="2" charset="2"/>
              <a:buChar char=""/>
              <a:defRPr sz="2000" kern="1200">
                <a:solidFill>
                  <a:schemeClr val="tx1"/>
                </a:solidFill>
                <a:latin typeface="Calibri" pitchFamily="34" charset="0"/>
                <a:ea typeface="+mn-ea"/>
                <a:cs typeface="Calibri" pitchFamily="34" charset="0"/>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r>
              <a:rPr kumimoji="0" lang="en-US" dirty="0" smtClean="0"/>
              <a:t>What is a good defense?</a:t>
            </a:r>
          </a:p>
          <a:p>
            <a:pPr lvl="1"/>
            <a:r>
              <a:rPr kumimoji="0" lang="en-US" dirty="0" smtClean="0"/>
              <a:t>Be low cost</a:t>
            </a:r>
          </a:p>
          <a:p>
            <a:pPr lvl="1"/>
            <a:r>
              <a:rPr kumimoji="0" lang="en-US" dirty="0" smtClean="0"/>
              <a:t>Does not compromise the printing quality</a:t>
            </a:r>
          </a:p>
          <a:p>
            <a:pPr lvl="1"/>
            <a:endParaRPr kumimoji="0" lang="en-US" dirty="0" smtClean="0"/>
          </a:p>
          <a:p>
            <a:endParaRPr kumimoji="0" lang="en-US" dirty="0" smtClean="0"/>
          </a:p>
          <a:p>
            <a:endParaRPr kumimoji="0" lang="en-US" dirty="0" smtClean="0"/>
          </a:p>
        </p:txBody>
      </p:sp>
    </p:spTree>
    <p:extLst>
      <p:ext uri="{BB962C8B-B14F-4D97-AF65-F5344CB8AC3E}">
        <p14:creationId xmlns:p14="http://schemas.microsoft.com/office/powerpoint/2010/main" val="16890607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smtClean="0">
                <a:solidFill>
                  <a:schemeClr val="tx1"/>
                </a:solidFill>
              </a:rPr>
              <a:t>Defense Mechanism</a:t>
            </a:r>
            <a:endParaRPr lang="en-US" sz="4400" dirty="0"/>
          </a:p>
        </p:txBody>
      </p:sp>
      <p:sp>
        <p:nvSpPr>
          <p:cNvPr id="3" name="Content Placeholder 2"/>
          <p:cNvSpPr>
            <a:spLocks noGrp="1"/>
          </p:cNvSpPr>
          <p:nvPr>
            <p:ph sz="quarter" idx="1"/>
          </p:nvPr>
        </p:nvSpPr>
        <p:spPr>
          <a:xfrm>
            <a:off x="381000" y="838200"/>
            <a:ext cx="8382000" cy="5641848"/>
          </a:xfrm>
        </p:spPr>
        <p:txBody>
          <a:bodyPr/>
          <a:lstStyle/>
          <a:p>
            <a:pPr marL="685800" lvl="2" indent="0">
              <a:buNone/>
            </a:pPr>
            <a:endParaRPr lang="en-US" sz="4000" dirty="0"/>
          </a:p>
          <a:p>
            <a:endParaRPr lang="en-US" dirty="0"/>
          </a:p>
        </p:txBody>
      </p:sp>
      <p:sp>
        <p:nvSpPr>
          <p:cNvPr id="24" name="Content Placeholder 2"/>
          <p:cNvSpPr txBox="1">
            <a:spLocks/>
          </p:cNvSpPr>
          <p:nvPr/>
        </p:nvSpPr>
        <p:spPr bwMode="auto">
          <a:xfrm>
            <a:off x="533400" y="990600"/>
            <a:ext cx="8077200" cy="564184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19088" indent="-319088" algn="l" rtl="0" eaLnBrk="0" fontAlgn="base" hangingPunct="0">
              <a:spcBef>
                <a:spcPts val="700"/>
              </a:spcBef>
              <a:spcAft>
                <a:spcPct val="0"/>
              </a:spcAft>
              <a:buClr>
                <a:schemeClr val="accent2"/>
              </a:buClr>
              <a:buSzPct val="60000"/>
              <a:buFont typeface="Wingdings" pitchFamily="2" charset="2"/>
              <a:buChar char=""/>
              <a:defRPr sz="2800" b="1" kern="1200">
                <a:solidFill>
                  <a:schemeClr val="tx1"/>
                </a:solidFill>
                <a:latin typeface="Calibri" pitchFamily="34" charset="0"/>
                <a:ea typeface="+mn-ea"/>
                <a:cs typeface="Calibri" pitchFamily="34" charset="0"/>
              </a:defRPr>
            </a:lvl1pPr>
            <a:lvl2pPr marL="639763" indent="-273050" algn="l" rtl="0" eaLnBrk="0" fontAlgn="base" hangingPunct="0">
              <a:spcBef>
                <a:spcPts val="550"/>
              </a:spcBef>
              <a:spcAft>
                <a:spcPct val="0"/>
              </a:spcAft>
              <a:buClr>
                <a:schemeClr val="accent1"/>
              </a:buClr>
              <a:buSzPct val="70000"/>
              <a:buFont typeface="Wingdings 2" pitchFamily="18" charset="2"/>
              <a:buChar char=""/>
              <a:defRPr sz="2400" kern="1200">
                <a:solidFill>
                  <a:schemeClr val="tx1"/>
                </a:solidFill>
                <a:latin typeface="Calibri" pitchFamily="34" charset="0"/>
                <a:ea typeface="+mn-ea"/>
                <a:cs typeface="Calibri" pitchFamily="34" charset="0"/>
              </a:defRPr>
            </a:lvl2pPr>
            <a:lvl3pPr marL="914400" indent="-228600" algn="l" rtl="0" eaLnBrk="0" fontAlgn="base" hangingPunct="0">
              <a:spcBef>
                <a:spcPts val="500"/>
              </a:spcBef>
              <a:spcAft>
                <a:spcPct val="0"/>
              </a:spcAft>
              <a:buClr>
                <a:schemeClr val="accent2"/>
              </a:buClr>
              <a:buSzPct val="75000"/>
              <a:buFont typeface="Wingdings" pitchFamily="2" charset="2"/>
              <a:buChar char=""/>
              <a:defRPr sz="2400" kern="1200">
                <a:solidFill>
                  <a:schemeClr val="tx1"/>
                </a:solidFill>
                <a:latin typeface="Calibri" pitchFamily="34" charset="0"/>
                <a:ea typeface="+mn-ea"/>
                <a:cs typeface="Calibri" pitchFamily="34" charset="0"/>
              </a:defRPr>
            </a:lvl3pPr>
            <a:lvl4pPr marL="1371600" indent="-228600" algn="l" rtl="0" eaLnBrk="0" fontAlgn="base" hangingPunct="0">
              <a:spcBef>
                <a:spcPts val="400"/>
              </a:spcBef>
              <a:spcAft>
                <a:spcPct val="0"/>
              </a:spcAft>
              <a:buClr>
                <a:srgbClr val="9F2936"/>
              </a:buClr>
              <a:buSzPct val="75000"/>
              <a:buFont typeface="Wingdings" pitchFamily="2" charset="2"/>
              <a:buChar char=""/>
              <a:defRPr sz="2000" kern="1200">
                <a:solidFill>
                  <a:schemeClr val="tx1"/>
                </a:solidFill>
                <a:latin typeface="Calibri" pitchFamily="34" charset="0"/>
                <a:ea typeface="+mn-ea"/>
                <a:cs typeface="Calibri" pitchFamily="34" charset="0"/>
              </a:defRPr>
            </a:lvl4pPr>
            <a:lvl5pPr marL="1828800" indent="-228600" algn="l" rtl="0" eaLnBrk="0" fontAlgn="base" hangingPunct="0">
              <a:spcBef>
                <a:spcPts val="400"/>
              </a:spcBef>
              <a:spcAft>
                <a:spcPct val="0"/>
              </a:spcAft>
              <a:buClr>
                <a:srgbClr val="4E8542"/>
              </a:buClr>
              <a:buSzPct val="65000"/>
              <a:buFont typeface="Wingdings" pitchFamily="2" charset="2"/>
              <a:buChar char=""/>
              <a:defRPr sz="2000" kern="1200">
                <a:solidFill>
                  <a:schemeClr val="tx1"/>
                </a:solidFill>
                <a:latin typeface="Calibri" pitchFamily="34" charset="0"/>
                <a:ea typeface="+mn-ea"/>
                <a:cs typeface="Calibri" pitchFamily="34" charset="0"/>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r>
              <a:rPr kumimoji="0" lang="en-US" altLang="zh-CN" dirty="0" smtClean="0"/>
              <a:t>Hardware-based Method</a:t>
            </a:r>
          </a:p>
          <a:p>
            <a:pPr lvl="1"/>
            <a:r>
              <a:rPr kumimoji="0" lang="en-US" dirty="0" smtClean="0"/>
              <a:t>Hardware Shielding</a:t>
            </a:r>
          </a:p>
          <a:p>
            <a:pPr lvl="1"/>
            <a:r>
              <a:rPr kumimoji="0" lang="en-US" dirty="0" smtClean="0"/>
              <a:t>Side Channel Interference</a:t>
            </a:r>
          </a:p>
          <a:p>
            <a:pPr lvl="1"/>
            <a:endParaRPr kumimoji="0" lang="en-US" dirty="0" smtClean="0"/>
          </a:p>
          <a:p>
            <a:endParaRPr kumimoji="0" lang="en-US" dirty="0" smtClean="0"/>
          </a:p>
          <a:p>
            <a:endParaRPr kumimoji="0" lang="en-US" dirty="0" smtClean="0"/>
          </a:p>
        </p:txBody>
      </p:sp>
      <p:sp>
        <p:nvSpPr>
          <p:cNvPr id="5" name="圆角矩形 4"/>
          <p:cNvSpPr/>
          <p:nvPr/>
        </p:nvSpPr>
        <p:spPr>
          <a:xfrm>
            <a:off x="1143000" y="4420286"/>
            <a:ext cx="7010400" cy="647357"/>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6" name="矩形 5"/>
          <p:cNvSpPr/>
          <p:nvPr/>
        </p:nvSpPr>
        <p:spPr>
          <a:xfrm>
            <a:off x="1066800" y="4513133"/>
            <a:ext cx="7162800" cy="461665"/>
          </a:xfrm>
          <a:prstGeom prst="rect">
            <a:avLst/>
          </a:prstGeom>
        </p:spPr>
        <p:txBody>
          <a:bodyPr wrap="square">
            <a:spAutoFit/>
          </a:bodyPr>
          <a:lstStyle/>
          <a:p>
            <a:pPr algn="ctr"/>
            <a:r>
              <a:rPr kumimoji="0" lang="en-US" altLang="zh-CN" sz="2400" b="1" dirty="0" smtClean="0">
                <a:solidFill>
                  <a:schemeClr val="bg1"/>
                </a:solidFill>
                <a:latin typeface="Calibri" panose="020F0502020204030204" pitchFamily="34" charset="0"/>
                <a:cs typeface="Calibri" panose="020F0502020204030204" pitchFamily="34" charset="0"/>
              </a:rPr>
              <a:t>Extra device, extra cost!</a:t>
            </a:r>
            <a:endParaRPr kumimoji="0" lang="zh-CN" altLang="en-US" sz="2400" b="1" dirty="0">
              <a:solidFill>
                <a:schemeClr val="bg1"/>
              </a:solidFill>
              <a:latin typeface="Calibri" panose="020F0502020204030204" pitchFamily="34" charset="0"/>
              <a:cs typeface="Calibri" panose="020F0502020204030204" pitchFamily="34" charset="0"/>
            </a:endParaRPr>
          </a:p>
        </p:txBody>
      </p:sp>
      <p:sp>
        <p:nvSpPr>
          <p:cNvPr id="8" name="矩形 7"/>
          <p:cNvSpPr/>
          <p:nvPr/>
        </p:nvSpPr>
        <p:spPr>
          <a:xfrm>
            <a:off x="1066800" y="5389090"/>
            <a:ext cx="7162800" cy="461665"/>
          </a:xfrm>
          <a:prstGeom prst="rect">
            <a:avLst/>
          </a:prstGeom>
        </p:spPr>
        <p:txBody>
          <a:bodyPr wrap="square">
            <a:spAutoFit/>
          </a:bodyPr>
          <a:lstStyle/>
          <a:p>
            <a:pPr algn="ctr"/>
            <a:r>
              <a:rPr kumimoji="0" lang="en-US" altLang="zh-CN" sz="2400" b="1" dirty="0" smtClean="0">
                <a:solidFill>
                  <a:schemeClr val="bg1"/>
                </a:solidFill>
                <a:latin typeface="Calibri" panose="020F0502020204030204" pitchFamily="34" charset="0"/>
                <a:cs typeface="Calibri" panose="020F0502020204030204" pitchFamily="34" charset="0"/>
              </a:rPr>
              <a:t>Only influence printing time</a:t>
            </a:r>
            <a:endParaRPr kumimoji="0" lang="zh-CN" altLang="en-US" sz="2400" b="1"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941054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1+#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smtClean="0">
                <a:solidFill>
                  <a:schemeClr val="tx1"/>
                </a:solidFill>
              </a:rPr>
              <a:t>Defense Mechanism</a:t>
            </a:r>
            <a:endParaRPr lang="en-US" sz="4400" dirty="0"/>
          </a:p>
        </p:txBody>
      </p:sp>
      <p:sp>
        <p:nvSpPr>
          <p:cNvPr id="3" name="Content Placeholder 2"/>
          <p:cNvSpPr>
            <a:spLocks noGrp="1"/>
          </p:cNvSpPr>
          <p:nvPr>
            <p:ph sz="quarter" idx="1"/>
          </p:nvPr>
        </p:nvSpPr>
        <p:spPr>
          <a:xfrm>
            <a:off x="381000" y="838200"/>
            <a:ext cx="8382000" cy="5641848"/>
          </a:xfrm>
        </p:spPr>
        <p:txBody>
          <a:bodyPr/>
          <a:lstStyle/>
          <a:p>
            <a:pPr marL="685800" lvl="2" indent="0">
              <a:buNone/>
            </a:pPr>
            <a:endParaRPr lang="en-US" sz="4000" dirty="0"/>
          </a:p>
          <a:p>
            <a:endParaRPr lang="en-US" dirty="0"/>
          </a:p>
        </p:txBody>
      </p:sp>
      <p:sp>
        <p:nvSpPr>
          <p:cNvPr id="24" name="Content Placeholder 2"/>
          <p:cNvSpPr txBox="1">
            <a:spLocks/>
          </p:cNvSpPr>
          <p:nvPr/>
        </p:nvSpPr>
        <p:spPr bwMode="auto">
          <a:xfrm>
            <a:off x="533400" y="990600"/>
            <a:ext cx="8077200" cy="564184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19088" indent="-319088" algn="l" rtl="0" eaLnBrk="0" fontAlgn="base" hangingPunct="0">
              <a:spcBef>
                <a:spcPts val="700"/>
              </a:spcBef>
              <a:spcAft>
                <a:spcPct val="0"/>
              </a:spcAft>
              <a:buClr>
                <a:schemeClr val="accent2"/>
              </a:buClr>
              <a:buSzPct val="60000"/>
              <a:buFont typeface="Wingdings" pitchFamily="2" charset="2"/>
              <a:buChar char=""/>
              <a:defRPr sz="2800" b="1" kern="1200">
                <a:solidFill>
                  <a:schemeClr val="tx1"/>
                </a:solidFill>
                <a:latin typeface="Calibri" pitchFamily="34" charset="0"/>
                <a:ea typeface="+mn-ea"/>
                <a:cs typeface="Calibri" pitchFamily="34" charset="0"/>
              </a:defRPr>
            </a:lvl1pPr>
            <a:lvl2pPr marL="639763" indent="-273050" algn="l" rtl="0" eaLnBrk="0" fontAlgn="base" hangingPunct="0">
              <a:spcBef>
                <a:spcPts val="550"/>
              </a:spcBef>
              <a:spcAft>
                <a:spcPct val="0"/>
              </a:spcAft>
              <a:buClr>
                <a:schemeClr val="accent1"/>
              </a:buClr>
              <a:buSzPct val="70000"/>
              <a:buFont typeface="Wingdings 2" pitchFamily="18" charset="2"/>
              <a:buChar char=""/>
              <a:defRPr sz="2400" kern="1200">
                <a:solidFill>
                  <a:schemeClr val="tx1"/>
                </a:solidFill>
                <a:latin typeface="Calibri" pitchFamily="34" charset="0"/>
                <a:ea typeface="+mn-ea"/>
                <a:cs typeface="Calibri" pitchFamily="34" charset="0"/>
              </a:defRPr>
            </a:lvl2pPr>
            <a:lvl3pPr marL="914400" indent="-228600" algn="l" rtl="0" eaLnBrk="0" fontAlgn="base" hangingPunct="0">
              <a:spcBef>
                <a:spcPts val="500"/>
              </a:spcBef>
              <a:spcAft>
                <a:spcPct val="0"/>
              </a:spcAft>
              <a:buClr>
                <a:schemeClr val="accent2"/>
              </a:buClr>
              <a:buSzPct val="75000"/>
              <a:buFont typeface="Wingdings" pitchFamily="2" charset="2"/>
              <a:buChar char=""/>
              <a:defRPr sz="2400" kern="1200">
                <a:solidFill>
                  <a:schemeClr val="tx1"/>
                </a:solidFill>
                <a:latin typeface="Calibri" pitchFamily="34" charset="0"/>
                <a:ea typeface="+mn-ea"/>
                <a:cs typeface="Calibri" pitchFamily="34" charset="0"/>
              </a:defRPr>
            </a:lvl3pPr>
            <a:lvl4pPr marL="1371600" indent="-228600" algn="l" rtl="0" eaLnBrk="0" fontAlgn="base" hangingPunct="0">
              <a:spcBef>
                <a:spcPts val="400"/>
              </a:spcBef>
              <a:spcAft>
                <a:spcPct val="0"/>
              </a:spcAft>
              <a:buClr>
                <a:srgbClr val="9F2936"/>
              </a:buClr>
              <a:buSzPct val="75000"/>
              <a:buFont typeface="Wingdings" pitchFamily="2" charset="2"/>
              <a:buChar char=""/>
              <a:defRPr sz="2000" kern="1200">
                <a:solidFill>
                  <a:schemeClr val="tx1"/>
                </a:solidFill>
                <a:latin typeface="Calibri" pitchFamily="34" charset="0"/>
                <a:ea typeface="+mn-ea"/>
                <a:cs typeface="Calibri" pitchFamily="34" charset="0"/>
              </a:defRPr>
            </a:lvl4pPr>
            <a:lvl5pPr marL="1828800" indent="-228600" algn="l" rtl="0" eaLnBrk="0" fontAlgn="base" hangingPunct="0">
              <a:spcBef>
                <a:spcPts val="400"/>
              </a:spcBef>
              <a:spcAft>
                <a:spcPct val="0"/>
              </a:spcAft>
              <a:buClr>
                <a:srgbClr val="4E8542"/>
              </a:buClr>
              <a:buSzPct val="65000"/>
              <a:buFont typeface="Wingdings" pitchFamily="2" charset="2"/>
              <a:buChar char=""/>
              <a:defRPr sz="2000" kern="1200">
                <a:solidFill>
                  <a:schemeClr val="tx1"/>
                </a:solidFill>
                <a:latin typeface="Calibri" pitchFamily="34" charset="0"/>
                <a:ea typeface="+mn-ea"/>
                <a:cs typeface="Calibri" pitchFamily="34" charset="0"/>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r>
              <a:rPr kumimoji="0" lang="en-US" altLang="zh-CN" dirty="0" smtClean="0"/>
              <a:t>Software-based Method</a:t>
            </a:r>
          </a:p>
          <a:p>
            <a:pPr lvl="1"/>
            <a:r>
              <a:rPr kumimoji="0" lang="en-US" dirty="0" smtClean="0"/>
              <a:t>Dynamic Path Planning</a:t>
            </a:r>
          </a:p>
          <a:p>
            <a:pPr lvl="2"/>
            <a:r>
              <a:rPr kumimoji="0" lang="en-US" dirty="0" smtClean="0"/>
              <a:t>Degrade model performance by randomizing </a:t>
            </a:r>
            <a:r>
              <a:rPr kumimoji="0" lang="en-US" dirty="0" err="1" smtClean="0"/>
              <a:t>params</a:t>
            </a:r>
            <a:r>
              <a:rPr kumimoji="0" lang="en-US" dirty="0" smtClean="0"/>
              <a:t> in real time</a:t>
            </a:r>
          </a:p>
          <a:p>
            <a:pPr lvl="1"/>
            <a:r>
              <a:rPr kumimoji="0" lang="en-US" dirty="0" smtClean="0"/>
              <a:t>Dummy Task Injection</a:t>
            </a:r>
          </a:p>
          <a:p>
            <a:pPr lvl="2"/>
            <a:r>
              <a:rPr kumimoji="0" lang="en-US" dirty="0" smtClean="0"/>
              <a:t>Spoof model by randomly combining operation and configuration (e.g. aligning at printing speed)</a:t>
            </a:r>
          </a:p>
          <a:p>
            <a:pPr lvl="1"/>
            <a:endParaRPr kumimoji="0" lang="en-US" dirty="0" smtClean="0"/>
          </a:p>
          <a:p>
            <a:endParaRPr kumimoji="0" lang="en-US" dirty="0" smtClean="0"/>
          </a:p>
          <a:p>
            <a:endParaRPr kumimoji="0" lang="en-US" dirty="0" smtClean="0"/>
          </a:p>
        </p:txBody>
      </p:sp>
      <p:sp>
        <p:nvSpPr>
          <p:cNvPr id="5" name="圆角矩形 4"/>
          <p:cNvSpPr/>
          <p:nvPr/>
        </p:nvSpPr>
        <p:spPr>
          <a:xfrm>
            <a:off x="1143000" y="4420286"/>
            <a:ext cx="7010400" cy="647357"/>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6" name="矩形 5"/>
          <p:cNvSpPr/>
          <p:nvPr/>
        </p:nvSpPr>
        <p:spPr>
          <a:xfrm>
            <a:off x="1066800" y="4513133"/>
            <a:ext cx="7162800" cy="461665"/>
          </a:xfrm>
          <a:prstGeom prst="rect">
            <a:avLst/>
          </a:prstGeom>
        </p:spPr>
        <p:txBody>
          <a:bodyPr wrap="square">
            <a:spAutoFit/>
          </a:bodyPr>
          <a:lstStyle/>
          <a:p>
            <a:pPr algn="ctr"/>
            <a:r>
              <a:rPr kumimoji="0" lang="en-US" altLang="zh-CN" sz="2400" b="1" dirty="0" smtClean="0">
                <a:solidFill>
                  <a:schemeClr val="bg1"/>
                </a:solidFill>
                <a:latin typeface="Calibri" panose="020F0502020204030204" pitchFamily="34" charset="0"/>
                <a:cs typeface="Calibri" panose="020F0502020204030204" pitchFamily="34" charset="0"/>
              </a:rPr>
              <a:t>3D printing </a:t>
            </a:r>
            <a:r>
              <a:rPr kumimoji="0" lang="en-US" altLang="zh-CN" sz="2400" b="1" dirty="0">
                <a:solidFill>
                  <a:schemeClr val="bg1"/>
                </a:solidFill>
                <a:latin typeface="Calibri" panose="020F0502020204030204" pitchFamily="34" charset="0"/>
                <a:cs typeface="Calibri" panose="020F0502020204030204" pitchFamily="34" charset="0"/>
              </a:rPr>
              <a:t>is structure-free =&gt; Maintain </a:t>
            </a:r>
            <a:r>
              <a:rPr kumimoji="0" lang="en-US" altLang="zh-CN" sz="2400" b="1" dirty="0" smtClean="0">
                <a:solidFill>
                  <a:schemeClr val="bg1"/>
                </a:solidFill>
                <a:latin typeface="Calibri" panose="020F0502020204030204" pitchFamily="34" charset="0"/>
                <a:cs typeface="Calibri" panose="020F0502020204030204" pitchFamily="34" charset="0"/>
              </a:rPr>
              <a:t>quality</a:t>
            </a:r>
            <a:endParaRPr kumimoji="0" lang="zh-CN" altLang="en-US" sz="2400" b="1" dirty="0">
              <a:solidFill>
                <a:schemeClr val="bg1"/>
              </a:solidFill>
              <a:latin typeface="Calibri" panose="020F0502020204030204" pitchFamily="34" charset="0"/>
              <a:cs typeface="Calibri" panose="020F0502020204030204" pitchFamily="34" charset="0"/>
            </a:endParaRPr>
          </a:p>
        </p:txBody>
      </p:sp>
      <p:sp>
        <p:nvSpPr>
          <p:cNvPr id="7" name="圆角矩形 6"/>
          <p:cNvSpPr/>
          <p:nvPr/>
        </p:nvSpPr>
        <p:spPr>
          <a:xfrm>
            <a:off x="1143000" y="5296243"/>
            <a:ext cx="7010400" cy="647357"/>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8" name="矩形 7"/>
          <p:cNvSpPr/>
          <p:nvPr/>
        </p:nvSpPr>
        <p:spPr>
          <a:xfrm>
            <a:off x="1066800" y="5389090"/>
            <a:ext cx="7162800" cy="461665"/>
          </a:xfrm>
          <a:prstGeom prst="rect">
            <a:avLst/>
          </a:prstGeom>
        </p:spPr>
        <p:txBody>
          <a:bodyPr wrap="square">
            <a:spAutoFit/>
          </a:bodyPr>
          <a:lstStyle/>
          <a:p>
            <a:pPr algn="ctr"/>
            <a:r>
              <a:rPr kumimoji="0" lang="en-US" altLang="zh-CN" sz="2400" b="1" dirty="0" smtClean="0">
                <a:solidFill>
                  <a:schemeClr val="bg1"/>
                </a:solidFill>
                <a:latin typeface="Calibri" panose="020F0502020204030204" pitchFamily="34" charset="0"/>
                <a:cs typeface="Calibri" panose="020F0502020204030204" pitchFamily="34" charset="0"/>
              </a:rPr>
              <a:t>Only influence printing time =&gt; Acceptable</a:t>
            </a:r>
            <a:endParaRPr kumimoji="0" lang="zh-CN" altLang="en-US" sz="2400" b="1"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14387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1+#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1+#ppt_w/2"/>
                                          </p:val>
                                        </p:tav>
                                        <p:tav tm="100000">
                                          <p:val>
                                            <p:strVal val="#ppt_x"/>
                                          </p:val>
                                        </p:tav>
                                      </p:tavLst>
                                    </p:anim>
                                    <p:anim calcmode="lin" valueType="num">
                                      <p:cBhvr additive="base">
                                        <p:cTn id="18" dur="500" fill="hold"/>
                                        <p:tgtEl>
                                          <p:spTgt spid="8"/>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1+#ppt_w/2"/>
                                          </p:val>
                                        </p:tav>
                                        <p:tav tm="100000">
                                          <p:val>
                                            <p:strVal val="#ppt_x"/>
                                          </p:val>
                                        </p:tav>
                                      </p:tavLst>
                                    </p:anim>
                                    <p:anim calcmode="lin" valueType="num">
                                      <p:cBhvr additive="base">
                                        <p:cTn id="22"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P spid="8"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33600"/>
            <a:ext cx="9144000" cy="1905000"/>
          </a:xfrm>
        </p:spPr>
        <p:txBody>
          <a:bodyPr/>
          <a:lstStyle/>
          <a:p>
            <a:r>
              <a:rPr lang="en-US" dirty="0" smtClean="0">
                <a:solidFill>
                  <a:schemeClr val="tx1"/>
                </a:solidFill>
              </a:rPr>
              <a:t>Thank you!</a:t>
            </a:r>
            <a:br>
              <a:rPr lang="en-US" dirty="0" smtClean="0">
                <a:solidFill>
                  <a:schemeClr val="tx1"/>
                </a:solidFill>
              </a:rPr>
            </a:br>
            <a:r>
              <a:rPr lang="en-US" dirty="0">
                <a:solidFill>
                  <a:schemeClr val="tx1"/>
                </a:solidFill>
              </a:rPr>
              <a:t/>
            </a:r>
            <a:br>
              <a:rPr lang="en-US" dirty="0">
                <a:solidFill>
                  <a:schemeClr val="tx1"/>
                </a:solidFill>
              </a:rPr>
            </a:br>
            <a:r>
              <a:rPr lang="en-US" dirty="0" smtClean="0">
                <a:solidFill>
                  <a:schemeClr val="tx1"/>
                </a:solidFill>
              </a:rPr>
              <a:t>Q &amp; A</a:t>
            </a:r>
            <a:endParaRPr lang="en-US" dirty="0"/>
          </a:p>
        </p:txBody>
      </p:sp>
    </p:spTree>
    <p:extLst>
      <p:ext uri="{BB962C8B-B14F-4D97-AF65-F5344CB8AC3E}">
        <p14:creationId xmlns:p14="http://schemas.microsoft.com/office/powerpoint/2010/main" val="530354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Directional Movement Prediction</a:t>
            </a:r>
            <a:endParaRPr lang="en-US" dirty="0"/>
          </a:p>
        </p:txBody>
      </p:sp>
      <p:sp>
        <p:nvSpPr>
          <p:cNvPr id="3" name="Content Placeholder 2"/>
          <p:cNvSpPr>
            <a:spLocks noGrp="1"/>
          </p:cNvSpPr>
          <p:nvPr>
            <p:ph sz="quarter" idx="1"/>
          </p:nvPr>
        </p:nvSpPr>
        <p:spPr>
          <a:xfrm>
            <a:off x="381000" y="838200"/>
            <a:ext cx="8382000" cy="5641848"/>
          </a:xfrm>
        </p:spPr>
        <p:txBody>
          <a:bodyPr/>
          <a:lstStyle/>
          <a:p>
            <a:pPr marL="685800" lvl="2" indent="0">
              <a:buNone/>
            </a:pPr>
            <a:endParaRPr lang="en-US" sz="4000" dirty="0"/>
          </a:p>
          <a:p>
            <a:endParaRPr lang="en-US" dirty="0"/>
          </a:p>
        </p:txBody>
      </p:sp>
      <p:sp>
        <p:nvSpPr>
          <p:cNvPr id="24" name="Content Placeholder 2"/>
          <p:cNvSpPr txBox="1">
            <a:spLocks/>
          </p:cNvSpPr>
          <p:nvPr/>
        </p:nvSpPr>
        <p:spPr bwMode="auto">
          <a:xfrm>
            <a:off x="533400" y="990600"/>
            <a:ext cx="8382000" cy="564184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19088" indent="-319088" algn="l" rtl="0" eaLnBrk="0" fontAlgn="base" hangingPunct="0">
              <a:spcBef>
                <a:spcPts val="700"/>
              </a:spcBef>
              <a:spcAft>
                <a:spcPct val="0"/>
              </a:spcAft>
              <a:buClr>
                <a:schemeClr val="accent2"/>
              </a:buClr>
              <a:buSzPct val="60000"/>
              <a:buFont typeface="Wingdings" pitchFamily="2" charset="2"/>
              <a:buChar char=""/>
              <a:defRPr sz="2800" b="1" kern="1200">
                <a:solidFill>
                  <a:schemeClr val="tx1"/>
                </a:solidFill>
                <a:latin typeface="Calibri" pitchFamily="34" charset="0"/>
                <a:ea typeface="+mn-ea"/>
                <a:cs typeface="Calibri" pitchFamily="34" charset="0"/>
              </a:defRPr>
            </a:lvl1pPr>
            <a:lvl2pPr marL="639763" indent="-273050" algn="l" rtl="0" eaLnBrk="0" fontAlgn="base" hangingPunct="0">
              <a:spcBef>
                <a:spcPts val="550"/>
              </a:spcBef>
              <a:spcAft>
                <a:spcPct val="0"/>
              </a:spcAft>
              <a:buClr>
                <a:schemeClr val="accent1"/>
              </a:buClr>
              <a:buSzPct val="70000"/>
              <a:buFont typeface="Wingdings 2" pitchFamily="18" charset="2"/>
              <a:buChar char=""/>
              <a:defRPr sz="2400" kern="1200">
                <a:solidFill>
                  <a:schemeClr val="tx1"/>
                </a:solidFill>
                <a:latin typeface="Calibri" pitchFamily="34" charset="0"/>
                <a:ea typeface="+mn-ea"/>
                <a:cs typeface="Calibri" pitchFamily="34" charset="0"/>
              </a:defRPr>
            </a:lvl2pPr>
            <a:lvl3pPr marL="914400" indent="-228600" algn="l" rtl="0" eaLnBrk="0" fontAlgn="base" hangingPunct="0">
              <a:spcBef>
                <a:spcPts val="500"/>
              </a:spcBef>
              <a:spcAft>
                <a:spcPct val="0"/>
              </a:spcAft>
              <a:buClr>
                <a:schemeClr val="accent2"/>
              </a:buClr>
              <a:buSzPct val="75000"/>
              <a:buFont typeface="Wingdings" pitchFamily="2" charset="2"/>
              <a:buChar char=""/>
              <a:defRPr sz="2400" kern="1200">
                <a:solidFill>
                  <a:schemeClr val="tx1"/>
                </a:solidFill>
                <a:latin typeface="Calibri" pitchFamily="34" charset="0"/>
                <a:ea typeface="+mn-ea"/>
                <a:cs typeface="Calibri" pitchFamily="34" charset="0"/>
              </a:defRPr>
            </a:lvl3pPr>
            <a:lvl4pPr marL="1371600" indent="-228600" algn="l" rtl="0" eaLnBrk="0" fontAlgn="base" hangingPunct="0">
              <a:spcBef>
                <a:spcPts val="400"/>
              </a:spcBef>
              <a:spcAft>
                <a:spcPct val="0"/>
              </a:spcAft>
              <a:buClr>
                <a:srgbClr val="9F2936"/>
              </a:buClr>
              <a:buSzPct val="75000"/>
              <a:buFont typeface="Wingdings" pitchFamily="2" charset="2"/>
              <a:buChar char=""/>
              <a:defRPr sz="2000" kern="1200">
                <a:solidFill>
                  <a:schemeClr val="tx1"/>
                </a:solidFill>
                <a:latin typeface="Calibri" pitchFamily="34" charset="0"/>
                <a:ea typeface="+mn-ea"/>
                <a:cs typeface="Calibri" pitchFamily="34" charset="0"/>
              </a:defRPr>
            </a:lvl4pPr>
            <a:lvl5pPr marL="1828800" indent="-228600" algn="l" rtl="0" eaLnBrk="0" fontAlgn="base" hangingPunct="0">
              <a:spcBef>
                <a:spcPts val="400"/>
              </a:spcBef>
              <a:spcAft>
                <a:spcPct val="0"/>
              </a:spcAft>
              <a:buClr>
                <a:srgbClr val="4E8542"/>
              </a:buClr>
              <a:buSzPct val="65000"/>
              <a:buFont typeface="Wingdings" pitchFamily="2" charset="2"/>
              <a:buChar char=""/>
              <a:defRPr sz="2000" kern="1200">
                <a:solidFill>
                  <a:schemeClr val="tx1"/>
                </a:solidFill>
                <a:latin typeface="Calibri" pitchFamily="34" charset="0"/>
                <a:ea typeface="+mn-ea"/>
                <a:cs typeface="Calibri" pitchFamily="34" charset="0"/>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r>
              <a:rPr kumimoji="0" lang="en-US" altLang="zh-CN" dirty="0" smtClean="0"/>
              <a:t>Based on acoustic side channel</a:t>
            </a:r>
            <a:endParaRPr kumimoji="0" lang="en-US" dirty="0" smtClean="0"/>
          </a:p>
          <a:p>
            <a:pPr lvl="1"/>
            <a:endParaRPr kumimoji="0" lang="en-US" dirty="0" smtClean="0"/>
          </a:p>
          <a:p>
            <a:endParaRPr kumimoji="0" lang="en-US" dirty="0" smtClean="0"/>
          </a:p>
          <a:p>
            <a:endParaRPr kumimoji="0" lang="en-US" dirty="0" smtClean="0"/>
          </a:p>
        </p:txBody>
      </p:sp>
      <p:pic>
        <p:nvPicPr>
          <p:cNvPr id="4" name="图片 3"/>
          <p:cNvPicPr>
            <a:picLocks noChangeAspect="1"/>
          </p:cNvPicPr>
          <p:nvPr/>
        </p:nvPicPr>
        <p:blipFill>
          <a:blip r:embed="rId3"/>
          <a:stretch>
            <a:fillRect/>
          </a:stretch>
        </p:blipFill>
        <p:spPr>
          <a:xfrm>
            <a:off x="2209800" y="1676400"/>
            <a:ext cx="4943475" cy="4752975"/>
          </a:xfrm>
          <a:prstGeom prst="rect">
            <a:avLst/>
          </a:prstGeom>
        </p:spPr>
      </p:pic>
    </p:spTree>
    <p:extLst>
      <p:ext uri="{BB962C8B-B14F-4D97-AF65-F5344CB8AC3E}">
        <p14:creationId xmlns:p14="http://schemas.microsoft.com/office/powerpoint/2010/main" val="38221577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Related Work</a:t>
            </a:r>
            <a:endParaRPr lang="en-US" dirty="0"/>
          </a:p>
        </p:txBody>
      </p:sp>
      <p:sp>
        <p:nvSpPr>
          <p:cNvPr id="3" name="Content Placeholder 2"/>
          <p:cNvSpPr>
            <a:spLocks noGrp="1"/>
          </p:cNvSpPr>
          <p:nvPr>
            <p:ph sz="quarter" idx="1"/>
          </p:nvPr>
        </p:nvSpPr>
        <p:spPr>
          <a:xfrm>
            <a:off x="381000" y="838200"/>
            <a:ext cx="8382000" cy="5641848"/>
          </a:xfrm>
        </p:spPr>
        <p:txBody>
          <a:bodyPr/>
          <a:lstStyle/>
          <a:p>
            <a:pPr marL="685800" lvl="2" indent="0">
              <a:buNone/>
            </a:pPr>
            <a:endParaRPr lang="en-US" sz="4000" dirty="0"/>
          </a:p>
          <a:p>
            <a:endParaRPr lang="en-US" dirty="0"/>
          </a:p>
        </p:txBody>
      </p:sp>
      <p:sp>
        <p:nvSpPr>
          <p:cNvPr id="24" name="Content Placeholder 2"/>
          <p:cNvSpPr txBox="1">
            <a:spLocks/>
          </p:cNvSpPr>
          <p:nvPr/>
        </p:nvSpPr>
        <p:spPr bwMode="auto">
          <a:xfrm>
            <a:off x="533400" y="990600"/>
            <a:ext cx="8382000" cy="564184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19088" indent="-319088" algn="l" rtl="0" eaLnBrk="0" fontAlgn="base" hangingPunct="0">
              <a:spcBef>
                <a:spcPts val="700"/>
              </a:spcBef>
              <a:spcAft>
                <a:spcPct val="0"/>
              </a:spcAft>
              <a:buClr>
                <a:schemeClr val="accent2"/>
              </a:buClr>
              <a:buSzPct val="60000"/>
              <a:buFont typeface="Wingdings" pitchFamily="2" charset="2"/>
              <a:buChar char=""/>
              <a:defRPr sz="2800" b="1" kern="1200">
                <a:solidFill>
                  <a:schemeClr val="tx1"/>
                </a:solidFill>
                <a:latin typeface="Calibri" pitchFamily="34" charset="0"/>
                <a:ea typeface="+mn-ea"/>
                <a:cs typeface="Calibri" pitchFamily="34" charset="0"/>
              </a:defRPr>
            </a:lvl1pPr>
            <a:lvl2pPr marL="639763" indent="-273050" algn="l" rtl="0" eaLnBrk="0" fontAlgn="base" hangingPunct="0">
              <a:spcBef>
                <a:spcPts val="550"/>
              </a:spcBef>
              <a:spcAft>
                <a:spcPct val="0"/>
              </a:spcAft>
              <a:buClr>
                <a:schemeClr val="accent1"/>
              </a:buClr>
              <a:buSzPct val="70000"/>
              <a:buFont typeface="Wingdings 2" pitchFamily="18" charset="2"/>
              <a:buChar char=""/>
              <a:defRPr sz="2400" kern="1200">
                <a:solidFill>
                  <a:schemeClr val="tx1"/>
                </a:solidFill>
                <a:latin typeface="Calibri" pitchFamily="34" charset="0"/>
                <a:ea typeface="+mn-ea"/>
                <a:cs typeface="Calibri" pitchFamily="34" charset="0"/>
              </a:defRPr>
            </a:lvl2pPr>
            <a:lvl3pPr marL="914400" indent="-228600" algn="l" rtl="0" eaLnBrk="0" fontAlgn="base" hangingPunct="0">
              <a:spcBef>
                <a:spcPts val="500"/>
              </a:spcBef>
              <a:spcAft>
                <a:spcPct val="0"/>
              </a:spcAft>
              <a:buClr>
                <a:schemeClr val="accent2"/>
              </a:buClr>
              <a:buSzPct val="75000"/>
              <a:buFont typeface="Wingdings" pitchFamily="2" charset="2"/>
              <a:buChar char=""/>
              <a:defRPr sz="2400" kern="1200">
                <a:solidFill>
                  <a:schemeClr val="tx1"/>
                </a:solidFill>
                <a:latin typeface="Calibri" pitchFamily="34" charset="0"/>
                <a:ea typeface="+mn-ea"/>
                <a:cs typeface="Calibri" pitchFamily="34" charset="0"/>
              </a:defRPr>
            </a:lvl3pPr>
            <a:lvl4pPr marL="1371600" indent="-228600" algn="l" rtl="0" eaLnBrk="0" fontAlgn="base" hangingPunct="0">
              <a:spcBef>
                <a:spcPts val="400"/>
              </a:spcBef>
              <a:spcAft>
                <a:spcPct val="0"/>
              </a:spcAft>
              <a:buClr>
                <a:srgbClr val="9F2936"/>
              </a:buClr>
              <a:buSzPct val="75000"/>
              <a:buFont typeface="Wingdings" pitchFamily="2" charset="2"/>
              <a:buChar char=""/>
              <a:defRPr sz="2000" kern="1200">
                <a:solidFill>
                  <a:schemeClr val="tx1"/>
                </a:solidFill>
                <a:latin typeface="Calibri" pitchFamily="34" charset="0"/>
                <a:ea typeface="+mn-ea"/>
                <a:cs typeface="Calibri" pitchFamily="34" charset="0"/>
              </a:defRPr>
            </a:lvl4pPr>
            <a:lvl5pPr marL="1828800" indent="-228600" algn="l" rtl="0" eaLnBrk="0" fontAlgn="base" hangingPunct="0">
              <a:spcBef>
                <a:spcPts val="400"/>
              </a:spcBef>
              <a:spcAft>
                <a:spcPct val="0"/>
              </a:spcAft>
              <a:buClr>
                <a:srgbClr val="4E8542"/>
              </a:buClr>
              <a:buSzPct val="65000"/>
              <a:buFont typeface="Wingdings" pitchFamily="2" charset="2"/>
              <a:buChar char=""/>
              <a:defRPr sz="2000" kern="1200">
                <a:solidFill>
                  <a:schemeClr val="tx1"/>
                </a:solidFill>
                <a:latin typeface="Calibri" pitchFamily="34" charset="0"/>
                <a:ea typeface="+mn-ea"/>
                <a:cs typeface="Calibri" pitchFamily="34" charset="0"/>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r>
              <a:rPr lang="en-US" altLang="zh-CN" sz="1800" b="0" dirty="0"/>
              <a:t>M. A. Al </a:t>
            </a:r>
            <a:r>
              <a:rPr lang="en-US" altLang="zh-CN" sz="1800" b="0" dirty="0" err="1"/>
              <a:t>Faruque</a:t>
            </a:r>
            <a:r>
              <a:rPr lang="en-US" altLang="zh-CN" sz="1800" b="0" dirty="0"/>
              <a:t>, S. R. </a:t>
            </a:r>
            <a:r>
              <a:rPr lang="en-US" altLang="zh-CN" sz="1800" b="0" dirty="0" err="1"/>
              <a:t>Chhetri</a:t>
            </a:r>
            <a:r>
              <a:rPr lang="en-US" altLang="zh-CN" sz="1800" b="0" dirty="0"/>
              <a:t>, A. </a:t>
            </a:r>
            <a:r>
              <a:rPr lang="en-US" altLang="zh-CN" sz="1800" b="0" dirty="0" err="1"/>
              <a:t>Canedo</a:t>
            </a:r>
            <a:r>
              <a:rPr lang="en-US" altLang="zh-CN" sz="1800" b="0" dirty="0"/>
              <a:t>, </a:t>
            </a:r>
            <a:r>
              <a:rPr lang="en-US" altLang="zh-CN" sz="1800" b="0" dirty="0" smtClean="0"/>
              <a:t>and J</a:t>
            </a:r>
            <a:r>
              <a:rPr lang="en-US" altLang="zh-CN" sz="1800" b="0" dirty="0"/>
              <a:t>. Wan. Acoustic side-channel attacks on </a:t>
            </a:r>
            <a:r>
              <a:rPr lang="en-US" altLang="zh-CN" sz="1800" b="0" dirty="0" smtClean="0"/>
              <a:t>additive manufacturing </a:t>
            </a:r>
            <a:r>
              <a:rPr lang="en-US" altLang="zh-CN" sz="1800" b="0" dirty="0"/>
              <a:t>systems. In </a:t>
            </a:r>
            <a:r>
              <a:rPr lang="en-US" altLang="zh-CN" sz="1800" b="0" i="1" dirty="0"/>
              <a:t>Proceedings of </a:t>
            </a:r>
            <a:r>
              <a:rPr lang="en-US" altLang="zh-CN" sz="1800" b="0" i="1" dirty="0" smtClean="0"/>
              <a:t>the ACM/IEEE </a:t>
            </a:r>
            <a:r>
              <a:rPr lang="en-US" altLang="zh-CN" sz="1800" b="0" i="1" dirty="0"/>
              <a:t>Sixth International Conference </a:t>
            </a:r>
            <a:r>
              <a:rPr lang="en-US" altLang="zh-CN" sz="1800" b="0" i="1" dirty="0" smtClean="0"/>
              <a:t>on Cyber-Physical </a:t>
            </a:r>
            <a:r>
              <a:rPr lang="en-US" altLang="zh-CN" sz="1800" b="0" i="1" dirty="0"/>
              <a:t>Systems</a:t>
            </a:r>
            <a:r>
              <a:rPr lang="en-US" altLang="zh-CN" sz="1800" b="0" dirty="0"/>
              <a:t>. ACM, 2016.</a:t>
            </a:r>
            <a:r>
              <a:rPr lang="en-US" altLang="zh-CN" sz="1800" dirty="0"/>
              <a:t> </a:t>
            </a:r>
            <a:r>
              <a:rPr lang="en-US" altLang="zh-CN" dirty="0"/>
              <a:t/>
            </a:r>
            <a:br>
              <a:rPr lang="en-US" altLang="zh-CN" dirty="0"/>
            </a:br>
            <a:endParaRPr kumimoji="0" lang="en-US" dirty="0" smtClean="0"/>
          </a:p>
          <a:p>
            <a:endParaRPr kumimoji="0" lang="en-US" dirty="0" smtClean="0"/>
          </a:p>
          <a:p>
            <a:endParaRPr kumimoji="0" lang="en-US" dirty="0" smtClean="0"/>
          </a:p>
        </p:txBody>
      </p:sp>
      <p:pic>
        <p:nvPicPr>
          <p:cNvPr id="5" name="图片 4"/>
          <p:cNvPicPr>
            <a:picLocks noChangeAspect="1"/>
          </p:cNvPicPr>
          <p:nvPr/>
        </p:nvPicPr>
        <p:blipFill>
          <a:blip r:embed="rId3"/>
          <a:stretch>
            <a:fillRect/>
          </a:stretch>
        </p:blipFill>
        <p:spPr>
          <a:xfrm>
            <a:off x="1529861" y="2362200"/>
            <a:ext cx="6084277" cy="2438400"/>
          </a:xfrm>
          <a:prstGeom prst="rect">
            <a:avLst/>
          </a:prstGeom>
        </p:spPr>
      </p:pic>
    </p:spTree>
    <p:extLst>
      <p:ext uri="{BB962C8B-B14F-4D97-AF65-F5344CB8AC3E}">
        <p14:creationId xmlns:p14="http://schemas.microsoft.com/office/powerpoint/2010/main" val="6643306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Content Placeholder 2"/>
          <p:cNvSpPr txBox="1">
            <a:spLocks/>
          </p:cNvSpPr>
          <p:nvPr/>
        </p:nvSpPr>
        <p:spPr bwMode="auto">
          <a:xfrm>
            <a:off x="533400" y="990600"/>
            <a:ext cx="8382000" cy="564184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19088" indent="-319088" algn="l" rtl="0" eaLnBrk="0" fontAlgn="base" hangingPunct="0">
              <a:spcBef>
                <a:spcPts val="700"/>
              </a:spcBef>
              <a:spcAft>
                <a:spcPct val="0"/>
              </a:spcAft>
              <a:buClr>
                <a:schemeClr val="accent2"/>
              </a:buClr>
              <a:buSzPct val="60000"/>
              <a:buFont typeface="Wingdings" pitchFamily="2" charset="2"/>
              <a:buChar char=""/>
              <a:defRPr sz="2800" b="1" kern="1200">
                <a:solidFill>
                  <a:schemeClr val="tx1"/>
                </a:solidFill>
                <a:latin typeface="Calibri" pitchFamily="34" charset="0"/>
                <a:ea typeface="+mn-ea"/>
                <a:cs typeface="Calibri" pitchFamily="34" charset="0"/>
              </a:defRPr>
            </a:lvl1pPr>
            <a:lvl2pPr marL="639763" indent="-273050" algn="l" rtl="0" eaLnBrk="0" fontAlgn="base" hangingPunct="0">
              <a:spcBef>
                <a:spcPts val="550"/>
              </a:spcBef>
              <a:spcAft>
                <a:spcPct val="0"/>
              </a:spcAft>
              <a:buClr>
                <a:schemeClr val="accent1"/>
              </a:buClr>
              <a:buSzPct val="70000"/>
              <a:buFont typeface="Wingdings 2" pitchFamily="18" charset="2"/>
              <a:buChar char=""/>
              <a:defRPr sz="2400" kern="1200">
                <a:solidFill>
                  <a:schemeClr val="tx1"/>
                </a:solidFill>
                <a:latin typeface="Calibri" pitchFamily="34" charset="0"/>
                <a:ea typeface="+mn-ea"/>
                <a:cs typeface="Calibri" pitchFamily="34" charset="0"/>
              </a:defRPr>
            </a:lvl2pPr>
            <a:lvl3pPr marL="914400" indent="-228600" algn="l" rtl="0" eaLnBrk="0" fontAlgn="base" hangingPunct="0">
              <a:spcBef>
                <a:spcPts val="500"/>
              </a:spcBef>
              <a:spcAft>
                <a:spcPct val="0"/>
              </a:spcAft>
              <a:buClr>
                <a:schemeClr val="accent2"/>
              </a:buClr>
              <a:buSzPct val="75000"/>
              <a:buFont typeface="Wingdings" pitchFamily="2" charset="2"/>
              <a:buChar char=""/>
              <a:defRPr sz="2400" kern="1200">
                <a:solidFill>
                  <a:schemeClr val="tx1"/>
                </a:solidFill>
                <a:latin typeface="Calibri" pitchFamily="34" charset="0"/>
                <a:ea typeface="+mn-ea"/>
                <a:cs typeface="Calibri" pitchFamily="34" charset="0"/>
              </a:defRPr>
            </a:lvl3pPr>
            <a:lvl4pPr marL="1371600" indent="-228600" algn="l" rtl="0" eaLnBrk="0" fontAlgn="base" hangingPunct="0">
              <a:spcBef>
                <a:spcPts val="400"/>
              </a:spcBef>
              <a:spcAft>
                <a:spcPct val="0"/>
              </a:spcAft>
              <a:buClr>
                <a:srgbClr val="9F2936"/>
              </a:buClr>
              <a:buSzPct val="75000"/>
              <a:buFont typeface="Wingdings" pitchFamily="2" charset="2"/>
              <a:buChar char=""/>
              <a:defRPr sz="2000" kern="1200">
                <a:solidFill>
                  <a:schemeClr val="tx1"/>
                </a:solidFill>
                <a:latin typeface="Calibri" pitchFamily="34" charset="0"/>
                <a:ea typeface="+mn-ea"/>
                <a:cs typeface="Calibri" pitchFamily="34" charset="0"/>
              </a:defRPr>
            </a:lvl4pPr>
            <a:lvl5pPr marL="1828800" indent="-228600" algn="l" rtl="0" eaLnBrk="0" fontAlgn="base" hangingPunct="0">
              <a:spcBef>
                <a:spcPts val="400"/>
              </a:spcBef>
              <a:spcAft>
                <a:spcPct val="0"/>
              </a:spcAft>
              <a:buClr>
                <a:srgbClr val="4E8542"/>
              </a:buClr>
              <a:buSzPct val="65000"/>
              <a:buFont typeface="Wingdings" pitchFamily="2" charset="2"/>
              <a:buChar char=""/>
              <a:defRPr sz="2000" kern="1200">
                <a:solidFill>
                  <a:schemeClr val="tx1"/>
                </a:solidFill>
                <a:latin typeface="Calibri" pitchFamily="34" charset="0"/>
                <a:ea typeface="+mn-ea"/>
                <a:cs typeface="Calibri" pitchFamily="34" charset="0"/>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r>
              <a:rPr kumimoji="0" lang="en-US" altLang="zh-CN" dirty="0" smtClean="0"/>
              <a:t>Primitive Operation Model Accuracy</a:t>
            </a:r>
            <a:endParaRPr kumimoji="0" lang="en-US" dirty="0" smtClean="0"/>
          </a:p>
          <a:p>
            <a:pPr lvl="1"/>
            <a:endParaRPr kumimoji="0" lang="en-US" dirty="0" smtClean="0"/>
          </a:p>
          <a:p>
            <a:endParaRPr kumimoji="0" lang="en-US" dirty="0" smtClean="0"/>
          </a:p>
          <a:p>
            <a:endParaRPr kumimoji="0" lang="en-US" dirty="0" smtClean="0"/>
          </a:p>
        </p:txBody>
      </p:sp>
      <p:sp>
        <p:nvSpPr>
          <p:cNvPr id="18" name="圆角矩形 17">
            <a:hlinkClick r:id="rId3" action="ppaction://hlinksldjump"/>
          </p:cNvPr>
          <p:cNvSpPr/>
          <p:nvPr/>
        </p:nvSpPr>
        <p:spPr>
          <a:xfrm>
            <a:off x="2209800" y="5605769"/>
            <a:ext cx="4797613" cy="914400"/>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2" name="Title 1"/>
          <p:cNvSpPr>
            <a:spLocks noGrp="1"/>
          </p:cNvSpPr>
          <p:nvPr>
            <p:ph type="title"/>
          </p:nvPr>
        </p:nvSpPr>
        <p:spPr/>
        <p:txBody>
          <a:bodyPr/>
          <a:lstStyle/>
          <a:p>
            <a:r>
              <a:rPr lang="en-US" sz="4400" dirty="0" smtClean="0">
                <a:solidFill>
                  <a:schemeClr val="tx1"/>
                </a:solidFill>
              </a:rPr>
              <a:t>Evaluation</a:t>
            </a:r>
            <a:endParaRPr lang="en-US" sz="4400" dirty="0"/>
          </a:p>
        </p:txBody>
      </p:sp>
      <p:sp>
        <p:nvSpPr>
          <p:cNvPr id="3" name="Content Placeholder 2"/>
          <p:cNvSpPr>
            <a:spLocks noGrp="1"/>
          </p:cNvSpPr>
          <p:nvPr>
            <p:ph sz="quarter" idx="1"/>
          </p:nvPr>
        </p:nvSpPr>
        <p:spPr>
          <a:xfrm>
            <a:off x="381000" y="838200"/>
            <a:ext cx="8382000" cy="5641848"/>
          </a:xfrm>
        </p:spPr>
        <p:txBody>
          <a:bodyPr/>
          <a:lstStyle/>
          <a:p>
            <a:pPr marL="685800" lvl="2" indent="0">
              <a:buNone/>
            </a:pPr>
            <a:endParaRPr lang="en-US" sz="4000" dirty="0"/>
          </a:p>
          <a:p>
            <a:endParaRPr lang="en-US" dirty="0"/>
          </a:p>
        </p:txBody>
      </p:sp>
      <p:pic>
        <p:nvPicPr>
          <p:cNvPr id="12" name="图片 11"/>
          <p:cNvPicPr>
            <a:picLocks noChangeAspect="1"/>
          </p:cNvPicPr>
          <p:nvPr/>
        </p:nvPicPr>
        <p:blipFill>
          <a:blip r:embed="rId4"/>
          <a:stretch>
            <a:fillRect/>
          </a:stretch>
        </p:blipFill>
        <p:spPr>
          <a:xfrm>
            <a:off x="1308239" y="1805027"/>
            <a:ext cx="2797846" cy="2743200"/>
          </a:xfrm>
          <a:prstGeom prst="rect">
            <a:avLst/>
          </a:prstGeom>
        </p:spPr>
      </p:pic>
      <p:pic>
        <p:nvPicPr>
          <p:cNvPr id="13" name="图片 12"/>
          <p:cNvPicPr>
            <a:picLocks noChangeAspect="1"/>
          </p:cNvPicPr>
          <p:nvPr/>
        </p:nvPicPr>
        <p:blipFill>
          <a:blip r:embed="rId5"/>
          <a:stretch>
            <a:fillRect/>
          </a:stretch>
        </p:blipFill>
        <p:spPr>
          <a:xfrm>
            <a:off x="5257800" y="1826713"/>
            <a:ext cx="2743200" cy="2699829"/>
          </a:xfrm>
          <a:prstGeom prst="rect">
            <a:avLst/>
          </a:prstGeom>
        </p:spPr>
      </p:pic>
      <p:sp>
        <p:nvSpPr>
          <p:cNvPr id="28" name="矩形 27"/>
          <p:cNvSpPr/>
          <p:nvPr/>
        </p:nvSpPr>
        <p:spPr>
          <a:xfrm>
            <a:off x="1524000" y="4611469"/>
            <a:ext cx="2398122" cy="646331"/>
          </a:xfrm>
          <a:prstGeom prst="rect">
            <a:avLst/>
          </a:prstGeom>
        </p:spPr>
        <p:txBody>
          <a:bodyPr wrap="square">
            <a:spAutoFit/>
          </a:bodyPr>
          <a:lstStyle/>
          <a:p>
            <a:pPr algn="ctr"/>
            <a:r>
              <a:rPr kumimoji="0" lang="en-US" altLang="zh-CN" dirty="0" smtClean="0">
                <a:latin typeface="Calibri" panose="020F0502020204030204" pitchFamily="34" charset="0"/>
                <a:cs typeface="Calibri" panose="020F0502020204030204" pitchFamily="34" charset="0"/>
              </a:rPr>
              <a:t>X Directional Movement Model</a:t>
            </a:r>
            <a:endParaRPr kumimoji="0" lang="zh-CN" altLang="en-US" dirty="0">
              <a:latin typeface="Calibri" panose="020F0502020204030204" pitchFamily="34" charset="0"/>
              <a:cs typeface="Calibri" panose="020F0502020204030204" pitchFamily="34" charset="0"/>
            </a:endParaRPr>
          </a:p>
        </p:txBody>
      </p:sp>
      <p:sp>
        <p:nvSpPr>
          <p:cNvPr id="29" name="矩形 28"/>
          <p:cNvSpPr/>
          <p:nvPr/>
        </p:nvSpPr>
        <p:spPr>
          <a:xfrm>
            <a:off x="5602878" y="4606783"/>
            <a:ext cx="2398122" cy="646331"/>
          </a:xfrm>
          <a:prstGeom prst="rect">
            <a:avLst/>
          </a:prstGeom>
        </p:spPr>
        <p:txBody>
          <a:bodyPr wrap="square">
            <a:spAutoFit/>
          </a:bodyPr>
          <a:lstStyle/>
          <a:p>
            <a:pPr algn="ctr"/>
            <a:r>
              <a:rPr kumimoji="0" lang="en-US" altLang="zh-CN" dirty="0" smtClean="0">
                <a:latin typeface="Calibri" panose="020F0502020204030204" pitchFamily="34" charset="0"/>
                <a:cs typeface="Calibri" panose="020F0502020204030204" pitchFamily="34" charset="0"/>
              </a:rPr>
              <a:t>Y Directional Movement Model</a:t>
            </a:r>
            <a:endParaRPr kumimoji="0" lang="zh-CN" altLang="en-US" dirty="0">
              <a:latin typeface="Calibri" panose="020F0502020204030204" pitchFamily="34" charset="0"/>
              <a:cs typeface="Calibri" panose="020F0502020204030204" pitchFamily="34" charset="0"/>
            </a:endParaRPr>
          </a:p>
        </p:txBody>
      </p:sp>
      <p:sp>
        <p:nvSpPr>
          <p:cNvPr id="30" name="矩形 29"/>
          <p:cNvSpPr/>
          <p:nvPr/>
        </p:nvSpPr>
        <p:spPr>
          <a:xfrm>
            <a:off x="2269818" y="5616279"/>
            <a:ext cx="4661396" cy="830997"/>
          </a:xfrm>
          <a:prstGeom prst="rect">
            <a:avLst/>
          </a:prstGeom>
        </p:spPr>
        <p:txBody>
          <a:bodyPr wrap="square">
            <a:spAutoFit/>
          </a:bodyPr>
          <a:lstStyle/>
          <a:p>
            <a:pPr algn="ctr"/>
            <a:r>
              <a:rPr kumimoji="0" lang="en-US" altLang="zh-CN" sz="2400" b="1" dirty="0" smtClean="0">
                <a:solidFill>
                  <a:schemeClr val="bg1"/>
                </a:solidFill>
                <a:latin typeface="Calibri" panose="020F0502020204030204" pitchFamily="34" charset="0"/>
                <a:cs typeface="Calibri" panose="020F0502020204030204" pitchFamily="34" charset="0"/>
              </a:rPr>
              <a:t>Y Dir. model is more accurate than X Dir. model</a:t>
            </a:r>
            <a:endParaRPr kumimoji="0" lang="zh-CN" altLang="en-US" sz="2400" b="1"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109398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0" y="838200"/>
            <a:ext cx="9148479" cy="5486400"/>
          </a:xfrm>
          <a:prstGeom prst="rect">
            <a:avLst/>
          </a:prstGeom>
        </p:spPr>
      </p:pic>
      <p:sp>
        <p:nvSpPr>
          <p:cNvPr id="2" name="Title 1"/>
          <p:cNvSpPr>
            <a:spLocks noGrp="1"/>
          </p:cNvSpPr>
          <p:nvPr>
            <p:ph type="title"/>
          </p:nvPr>
        </p:nvSpPr>
        <p:spPr/>
        <p:txBody>
          <a:bodyPr/>
          <a:lstStyle/>
          <a:p>
            <a:r>
              <a:rPr lang="en-US" sz="4400" dirty="0" smtClean="0">
                <a:solidFill>
                  <a:schemeClr val="tx1"/>
                </a:solidFill>
              </a:rPr>
              <a:t>3D Printing Market</a:t>
            </a:r>
            <a:endParaRPr lang="en-US" sz="4400" dirty="0"/>
          </a:p>
        </p:txBody>
      </p:sp>
      <p:sp>
        <p:nvSpPr>
          <p:cNvPr id="7" name="Content Placeholder 2"/>
          <p:cNvSpPr txBox="1">
            <a:spLocks/>
          </p:cNvSpPr>
          <p:nvPr/>
        </p:nvSpPr>
        <p:spPr bwMode="auto">
          <a:xfrm>
            <a:off x="967408" y="2057400"/>
            <a:ext cx="7239000" cy="1295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19088" indent="-319088" algn="l" rtl="0" eaLnBrk="0" fontAlgn="base" hangingPunct="0">
              <a:spcBef>
                <a:spcPts val="700"/>
              </a:spcBef>
              <a:spcAft>
                <a:spcPct val="0"/>
              </a:spcAft>
              <a:buClr>
                <a:schemeClr val="accent2"/>
              </a:buClr>
              <a:buSzPct val="60000"/>
              <a:buFont typeface="Wingdings" pitchFamily="2" charset="2"/>
              <a:buChar char=""/>
              <a:defRPr sz="2800" b="1" kern="1200">
                <a:solidFill>
                  <a:schemeClr val="tx1"/>
                </a:solidFill>
                <a:latin typeface="Calibri" pitchFamily="34" charset="0"/>
                <a:ea typeface="+mn-ea"/>
                <a:cs typeface="Calibri" pitchFamily="34" charset="0"/>
              </a:defRPr>
            </a:lvl1pPr>
            <a:lvl2pPr marL="639763" indent="-273050" algn="l" rtl="0" eaLnBrk="0" fontAlgn="base" hangingPunct="0">
              <a:spcBef>
                <a:spcPts val="550"/>
              </a:spcBef>
              <a:spcAft>
                <a:spcPct val="0"/>
              </a:spcAft>
              <a:buClr>
                <a:schemeClr val="accent1"/>
              </a:buClr>
              <a:buSzPct val="70000"/>
              <a:buFont typeface="Wingdings 2" pitchFamily="18" charset="2"/>
              <a:buChar char=""/>
              <a:defRPr sz="2400" kern="1200">
                <a:solidFill>
                  <a:schemeClr val="tx1"/>
                </a:solidFill>
                <a:latin typeface="Calibri" pitchFamily="34" charset="0"/>
                <a:ea typeface="+mn-ea"/>
                <a:cs typeface="Calibri" pitchFamily="34" charset="0"/>
              </a:defRPr>
            </a:lvl2pPr>
            <a:lvl3pPr marL="914400" indent="-228600" algn="l" rtl="0" eaLnBrk="0" fontAlgn="base" hangingPunct="0">
              <a:spcBef>
                <a:spcPts val="500"/>
              </a:spcBef>
              <a:spcAft>
                <a:spcPct val="0"/>
              </a:spcAft>
              <a:buClr>
                <a:schemeClr val="accent2"/>
              </a:buClr>
              <a:buSzPct val="75000"/>
              <a:buFont typeface="Wingdings" pitchFamily="2" charset="2"/>
              <a:buChar char=""/>
              <a:defRPr sz="2400" kern="1200">
                <a:solidFill>
                  <a:schemeClr val="tx1"/>
                </a:solidFill>
                <a:latin typeface="Calibri" pitchFamily="34" charset="0"/>
                <a:ea typeface="+mn-ea"/>
                <a:cs typeface="Calibri" pitchFamily="34" charset="0"/>
              </a:defRPr>
            </a:lvl3pPr>
            <a:lvl4pPr marL="1371600" indent="-228600" algn="l" rtl="0" eaLnBrk="0" fontAlgn="base" hangingPunct="0">
              <a:spcBef>
                <a:spcPts val="400"/>
              </a:spcBef>
              <a:spcAft>
                <a:spcPct val="0"/>
              </a:spcAft>
              <a:buClr>
                <a:srgbClr val="9F2936"/>
              </a:buClr>
              <a:buSzPct val="75000"/>
              <a:buFont typeface="Wingdings" pitchFamily="2" charset="2"/>
              <a:buChar char=""/>
              <a:defRPr sz="2000" kern="1200">
                <a:solidFill>
                  <a:schemeClr val="tx1"/>
                </a:solidFill>
                <a:latin typeface="Calibri" pitchFamily="34" charset="0"/>
                <a:ea typeface="+mn-ea"/>
                <a:cs typeface="Calibri" pitchFamily="34" charset="0"/>
              </a:defRPr>
            </a:lvl4pPr>
            <a:lvl5pPr marL="1828800" indent="-228600" algn="l" rtl="0" eaLnBrk="0" fontAlgn="base" hangingPunct="0">
              <a:spcBef>
                <a:spcPts val="400"/>
              </a:spcBef>
              <a:spcAft>
                <a:spcPct val="0"/>
              </a:spcAft>
              <a:buClr>
                <a:srgbClr val="4E8542"/>
              </a:buClr>
              <a:buSzPct val="65000"/>
              <a:buFont typeface="Wingdings" pitchFamily="2" charset="2"/>
              <a:buChar char=""/>
              <a:defRPr sz="2000" kern="1200">
                <a:solidFill>
                  <a:schemeClr val="tx1"/>
                </a:solidFill>
                <a:latin typeface="Calibri" pitchFamily="34" charset="0"/>
                <a:ea typeface="+mn-ea"/>
                <a:cs typeface="Calibri" pitchFamily="34" charset="0"/>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None/>
            </a:pPr>
            <a:r>
              <a:rPr kumimoji="0" lang="en-US" sz="8000" dirty="0" smtClean="0">
                <a:solidFill>
                  <a:srgbClr val="FF0000"/>
                </a:solidFill>
              </a:rPr>
              <a:t>$21 </a:t>
            </a:r>
            <a:r>
              <a:rPr kumimoji="0" lang="en-US" sz="8000" dirty="0" smtClean="0">
                <a:solidFill>
                  <a:schemeClr val="bg1"/>
                </a:solidFill>
              </a:rPr>
              <a:t>Billion </a:t>
            </a:r>
            <a:r>
              <a:rPr kumimoji="0" lang="en-US" sz="5400" dirty="0" smtClean="0">
                <a:solidFill>
                  <a:schemeClr val="bg1"/>
                </a:solidFill>
              </a:rPr>
              <a:t>by 2020</a:t>
            </a:r>
          </a:p>
        </p:txBody>
      </p:sp>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98268" y="3200400"/>
            <a:ext cx="3164782" cy="3820078"/>
          </a:xfrm>
          <a:prstGeom prst="rect">
            <a:avLst/>
          </a:prstGeom>
        </p:spPr>
      </p:pic>
    </p:spTree>
    <p:extLst>
      <p:ext uri="{BB962C8B-B14F-4D97-AF65-F5344CB8AC3E}">
        <p14:creationId xmlns:p14="http://schemas.microsoft.com/office/powerpoint/2010/main" val="36931628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p:cNvPicPr>
            <a:picLocks noChangeAspect="1"/>
          </p:cNvPicPr>
          <p:nvPr/>
        </p:nvPicPr>
        <p:blipFill>
          <a:blip r:embed="rId3">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0" y="762000"/>
            <a:ext cx="9148479" cy="5791200"/>
          </a:xfrm>
          <a:prstGeom prst="rect">
            <a:avLst/>
          </a:prstGeom>
        </p:spPr>
      </p:pic>
      <p:graphicFrame>
        <p:nvGraphicFramePr>
          <p:cNvPr id="5" name="Content Placeholder 4"/>
          <p:cNvGraphicFramePr>
            <a:graphicFrameLocks noGrp="1"/>
          </p:cNvGraphicFramePr>
          <p:nvPr>
            <p:ph idx="1"/>
            <p:extLst>
              <p:ext uri="{D42A27DB-BD31-4B8C-83A1-F6EECF244321}">
                <p14:modId xmlns:p14="http://schemas.microsoft.com/office/powerpoint/2010/main" val="1306410419"/>
              </p:ext>
            </p:extLst>
          </p:nvPr>
        </p:nvGraphicFramePr>
        <p:xfrm>
          <a:off x="-1371600" y="762000"/>
          <a:ext cx="8771138" cy="57451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0" name="Title 1"/>
          <p:cNvSpPr>
            <a:spLocks noGrp="1"/>
          </p:cNvSpPr>
          <p:nvPr>
            <p:ph type="title"/>
          </p:nvPr>
        </p:nvSpPr>
        <p:spPr>
          <a:xfrm>
            <a:off x="0" y="76200"/>
            <a:ext cx="9144000" cy="685800"/>
          </a:xfrm>
        </p:spPr>
        <p:txBody>
          <a:bodyPr/>
          <a:lstStyle/>
          <a:p>
            <a:r>
              <a:rPr lang="en-US" sz="4400" dirty="0" smtClean="0">
                <a:solidFill>
                  <a:schemeClr val="tx1"/>
                </a:solidFill>
              </a:rPr>
              <a:t>3D Printing Application</a:t>
            </a:r>
            <a:endParaRPr lang="en-US" sz="4400" dirty="0"/>
          </a:p>
        </p:txBody>
      </p:sp>
      <p:sp>
        <p:nvSpPr>
          <p:cNvPr id="6" name="矩形 5"/>
          <p:cNvSpPr/>
          <p:nvPr/>
        </p:nvSpPr>
        <p:spPr>
          <a:xfrm>
            <a:off x="2133600" y="2209800"/>
            <a:ext cx="1219200" cy="584775"/>
          </a:xfrm>
          <a:prstGeom prst="rect">
            <a:avLst/>
          </a:prstGeom>
        </p:spPr>
        <p:txBody>
          <a:bodyPr wrap="square">
            <a:spAutoFit/>
          </a:bodyPr>
          <a:lstStyle/>
          <a:p>
            <a:pPr lvl="0" algn="ctr"/>
            <a:r>
              <a:rPr lang="en-US" altLang="zh-CN" sz="1600" b="1" dirty="0">
                <a:latin typeface="Calibri" panose="020F0502020204030204" pitchFamily="34" charset="0"/>
                <a:cs typeface="Calibri" panose="020F0502020204030204" pitchFamily="34" charset="0"/>
              </a:rPr>
              <a:t>Health-care Tool</a:t>
            </a:r>
            <a:endParaRPr lang="zh-CN" altLang="en-US" sz="1600" b="1" dirty="0">
              <a:latin typeface="Calibri" panose="020F0502020204030204" pitchFamily="34" charset="0"/>
              <a:cs typeface="Calibri" panose="020F0502020204030204" pitchFamily="34" charset="0"/>
            </a:endParaRPr>
          </a:p>
        </p:txBody>
      </p:sp>
      <p:sp>
        <p:nvSpPr>
          <p:cNvPr id="8" name="矩形 7"/>
          <p:cNvSpPr/>
          <p:nvPr/>
        </p:nvSpPr>
        <p:spPr>
          <a:xfrm>
            <a:off x="2438400" y="3301425"/>
            <a:ext cx="1143000" cy="584775"/>
          </a:xfrm>
          <a:prstGeom prst="rect">
            <a:avLst/>
          </a:prstGeom>
        </p:spPr>
        <p:txBody>
          <a:bodyPr wrap="square">
            <a:spAutoFit/>
          </a:bodyPr>
          <a:lstStyle/>
          <a:p>
            <a:pPr lvl="0" algn="ctr"/>
            <a:r>
              <a:rPr lang="en-US" altLang="zh-CN" sz="1600" b="1" dirty="0">
                <a:latin typeface="Calibri" panose="020F0502020204030204" pitchFamily="34" charset="0"/>
                <a:cs typeface="Calibri" panose="020F0502020204030204" pitchFamily="34" charset="0"/>
              </a:rPr>
              <a:t>Aerospace Unit</a:t>
            </a:r>
            <a:endParaRPr lang="zh-CN" altLang="en-US" sz="1600" b="1" dirty="0">
              <a:latin typeface="Calibri" panose="020F0502020204030204" pitchFamily="34" charset="0"/>
              <a:cs typeface="Calibri" panose="020F0502020204030204" pitchFamily="34" charset="0"/>
            </a:endParaRPr>
          </a:p>
        </p:txBody>
      </p:sp>
      <p:sp>
        <p:nvSpPr>
          <p:cNvPr id="9" name="矩形 8"/>
          <p:cNvSpPr/>
          <p:nvPr/>
        </p:nvSpPr>
        <p:spPr>
          <a:xfrm>
            <a:off x="1828800" y="1066800"/>
            <a:ext cx="1328247" cy="584775"/>
          </a:xfrm>
          <a:prstGeom prst="rect">
            <a:avLst/>
          </a:prstGeom>
        </p:spPr>
        <p:txBody>
          <a:bodyPr wrap="square">
            <a:spAutoFit/>
          </a:bodyPr>
          <a:lstStyle/>
          <a:p>
            <a:pPr lvl="0" algn="ctr"/>
            <a:r>
              <a:rPr lang="en-US" altLang="zh-CN" sz="1600" b="1" dirty="0">
                <a:latin typeface="Calibri" panose="020F0502020204030204" pitchFamily="34" charset="0"/>
                <a:cs typeface="Calibri" panose="020F0502020204030204" pitchFamily="34" charset="0"/>
              </a:rPr>
              <a:t>Industrial Product</a:t>
            </a:r>
            <a:endParaRPr lang="zh-CN" altLang="en-US" sz="1600" b="1" dirty="0">
              <a:latin typeface="Calibri" panose="020F0502020204030204" pitchFamily="34" charset="0"/>
              <a:cs typeface="Calibri" panose="020F0502020204030204" pitchFamily="34" charset="0"/>
            </a:endParaRPr>
          </a:p>
        </p:txBody>
      </p:sp>
      <p:sp>
        <p:nvSpPr>
          <p:cNvPr id="10" name="矩形 9"/>
          <p:cNvSpPr/>
          <p:nvPr/>
        </p:nvSpPr>
        <p:spPr>
          <a:xfrm>
            <a:off x="2133600" y="4495800"/>
            <a:ext cx="1219200" cy="584775"/>
          </a:xfrm>
          <a:prstGeom prst="rect">
            <a:avLst/>
          </a:prstGeom>
        </p:spPr>
        <p:txBody>
          <a:bodyPr wrap="square">
            <a:spAutoFit/>
          </a:bodyPr>
          <a:lstStyle/>
          <a:p>
            <a:pPr lvl="0" algn="ctr"/>
            <a:r>
              <a:rPr lang="en-US" altLang="zh-CN" sz="1600" b="1" dirty="0">
                <a:latin typeface="Calibri" panose="020F0502020204030204" pitchFamily="34" charset="0"/>
                <a:cs typeface="Calibri" panose="020F0502020204030204" pitchFamily="34" charset="0"/>
              </a:rPr>
              <a:t>Biomedical</a:t>
            </a:r>
          </a:p>
          <a:p>
            <a:pPr lvl="0" algn="ctr"/>
            <a:r>
              <a:rPr lang="en-US" altLang="zh-CN" sz="1600" b="1" dirty="0">
                <a:latin typeface="Calibri" panose="020F0502020204030204" pitchFamily="34" charset="0"/>
                <a:cs typeface="Calibri" panose="020F0502020204030204" pitchFamily="34" charset="0"/>
              </a:rPr>
              <a:t>Organ</a:t>
            </a:r>
            <a:endParaRPr lang="zh-CN" altLang="en-US" sz="1600" b="1" dirty="0">
              <a:latin typeface="Calibri" panose="020F0502020204030204" pitchFamily="34" charset="0"/>
              <a:cs typeface="Calibri" panose="020F0502020204030204" pitchFamily="34" charset="0"/>
            </a:endParaRPr>
          </a:p>
        </p:txBody>
      </p:sp>
      <p:sp>
        <p:nvSpPr>
          <p:cNvPr id="11" name="矩形 10"/>
          <p:cNvSpPr/>
          <p:nvPr/>
        </p:nvSpPr>
        <p:spPr>
          <a:xfrm>
            <a:off x="2057400" y="5663625"/>
            <a:ext cx="890302" cy="584775"/>
          </a:xfrm>
          <a:prstGeom prst="rect">
            <a:avLst/>
          </a:prstGeom>
        </p:spPr>
        <p:txBody>
          <a:bodyPr wrap="square">
            <a:spAutoFit/>
          </a:bodyPr>
          <a:lstStyle/>
          <a:p>
            <a:pPr lvl="0" algn="ctr"/>
            <a:r>
              <a:rPr lang="en-US" altLang="zh-CN" sz="1600" b="1" dirty="0">
                <a:latin typeface="Calibri" panose="020F0502020204030204" pitchFamily="34" charset="0"/>
                <a:cs typeface="Calibri" panose="020F0502020204030204" pitchFamily="34" charset="0"/>
              </a:rPr>
              <a:t>Military Device</a:t>
            </a:r>
            <a:endParaRPr lang="zh-CN" altLang="en-US" sz="1600" b="1" dirty="0">
              <a:latin typeface="Calibri" panose="020F0502020204030204" pitchFamily="34" charset="0"/>
              <a:cs typeface="Calibri" panose="020F0502020204030204" pitchFamily="34" charset="0"/>
            </a:endParaRPr>
          </a:p>
        </p:txBody>
      </p:sp>
      <p:sp>
        <p:nvSpPr>
          <p:cNvPr id="3" name="圆角矩形 2"/>
          <p:cNvSpPr/>
          <p:nvPr/>
        </p:nvSpPr>
        <p:spPr>
          <a:xfrm>
            <a:off x="4114800" y="838200"/>
            <a:ext cx="3429000" cy="914400"/>
          </a:xfrm>
          <a:prstGeom prst="roundRect">
            <a:avLst/>
          </a:prstGeom>
          <a:solidFill>
            <a:schemeClr val="bg1">
              <a:lumMod val="8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Picture 16" descr="a_3d_functional_part.jpg"/>
          <p:cNvPicPr>
            <a:picLocks noChangeAspect="1"/>
          </p:cNvPicPr>
          <p:nvPr/>
        </p:nvPicPr>
        <p:blipFill>
          <a:blip r:embed="rId9" cstate="print"/>
          <a:srcRect l="53226"/>
          <a:stretch>
            <a:fillRect/>
          </a:stretch>
        </p:blipFill>
        <p:spPr>
          <a:xfrm>
            <a:off x="4545062" y="827705"/>
            <a:ext cx="931375" cy="935390"/>
          </a:xfrm>
          <a:prstGeom prst="rect">
            <a:avLst/>
          </a:prstGeom>
          <a:ln>
            <a:noFill/>
          </a:ln>
          <a:effectLst>
            <a:softEdge rad="112500"/>
          </a:effectLst>
        </p:spPr>
      </p:pic>
      <p:pic>
        <p:nvPicPr>
          <p:cNvPr id="14" name="Picture 17" descr="a_3d_prototypes.jpg"/>
          <p:cNvPicPr>
            <a:picLocks noChangeAspect="1"/>
          </p:cNvPicPr>
          <p:nvPr/>
        </p:nvPicPr>
        <p:blipFill>
          <a:blip r:embed="rId10" cstate="print"/>
          <a:srcRect l="4839" r="33871"/>
          <a:stretch>
            <a:fillRect/>
          </a:stretch>
        </p:blipFill>
        <p:spPr>
          <a:xfrm>
            <a:off x="6101373" y="817210"/>
            <a:ext cx="994261" cy="935390"/>
          </a:xfrm>
          <a:prstGeom prst="rect">
            <a:avLst/>
          </a:prstGeom>
          <a:ln>
            <a:noFill/>
          </a:ln>
          <a:effectLst>
            <a:softEdge rad="112500"/>
          </a:effectLst>
        </p:spPr>
      </p:pic>
      <p:sp>
        <p:nvSpPr>
          <p:cNvPr id="16" name="圆角矩形 15"/>
          <p:cNvSpPr/>
          <p:nvPr/>
        </p:nvSpPr>
        <p:spPr>
          <a:xfrm>
            <a:off x="4114800" y="1991695"/>
            <a:ext cx="3429000" cy="914400"/>
          </a:xfrm>
          <a:prstGeom prst="roundRect">
            <a:avLst/>
          </a:prstGeom>
          <a:solidFill>
            <a:schemeClr val="bg1">
              <a:lumMod val="8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7" name="图片 1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572000" y="2052702"/>
            <a:ext cx="865662" cy="792385"/>
          </a:xfrm>
          <a:prstGeom prst="rect">
            <a:avLst/>
          </a:prstGeom>
          <a:effectLst>
            <a:softEdge rad="63500"/>
          </a:effectLst>
        </p:spPr>
      </p:pic>
      <p:pic>
        <p:nvPicPr>
          <p:cNvPr id="18" name="Picture 6" descr="Image result for 3D printing Hearing aids"/>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101373" y="2093151"/>
            <a:ext cx="1078902" cy="690498"/>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23" name="圆角矩形 22"/>
          <p:cNvSpPr/>
          <p:nvPr/>
        </p:nvSpPr>
        <p:spPr>
          <a:xfrm>
            <a:off x="4114800" y="3132556"/>
            <a:ext cx="3429000" cy="914400"/>
          </a:xfrm>
          <a:prstGeom prst="roundRect">
            <a:avLst/>
          </a:prstGeom>
          <a:solidFill>
            <a:schemeClr val="bg1">
              <a:lumMod val="8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圆角矩形 23"/>
          <p:cNvSpPr/>
          <p:nvPr/>
        </p:nvSpPr>
        <p:spPr>
          <a:xfrm>
            <a:off x="4114800" y="4330987"/>
            <a:ext cx="3429000" cy="914400"/>
          </a:xfrm>
          <a:prstGeom prst="roundRect">
            <a:avLst/>
          </a:prstGeom>
          <a:solidFill>
            <a:schemeClr val="bg1">
              <a:lumMod val="8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圆角矩形 24"/>
          <p:cNvSpPr/>
          <p:nvPr/>
        </p:nvSpPr>
        <p:spPr>
          <a:xfrm>
            <a:off x="4114800" y="5498812"/>
            <a:ext cx="3429000" cy="914400"/>
          </a:xfrm>
          <a:prstGeom prst="roundRect">
            <a:avLst/>
          </a:prstGeom>
          <a:solidFill>
            <a:schemeClr val="bg1">
              <a:lumMod val="8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2" name="图片 21"/>
          <p:cNvPicPr>
            <a:picLocks noChangeAspect="1"/>
          </p:cNvPicPr>
          <p:nvPr/>
        </p:nvPicPr>
        <p:blipFill>
          <a:blip r:embed="rId13"/>
          <a:stretch>
            <a:fillRect/>
          </a:stretch>
        </p:blipFill>
        <p:spPr>
          <a:xfrm>
            <a:off x="4540010" y="3228555"/>
            <a:ext cx="963641" cy="726680"/>
          </a:xfrm>
          <a:prstGeom prst="rect">
            <a:avLst/>
          </a:prstGeom>
          <a:effectLst>
            <a:softEdge rad="63500"/>
          </a:effectLst>
        </p:spPr>
      </p:pic>
      <p:pic>
        <p:nvPicPr>
          <p:cNvPr id="26" name="Picture 11"/>
          <p:cNvPicPr>
            <a:picLocks noChangeAspect="1" noChangeArrowheads="1"/>
          </p:cNvPicPr>
          <p:nvPr/>
        </p:nvPicPr>
        <p:blipFill>
          <a:blip r:embed="rId14" cstate="print"/>
          <a:srcRect/>
          <a:stretch>
            <a:fillRect/>
          </a:stretch>
        </p:blipFill>
        <p:spPr bwMode="auto">
          <a:xfrm>
            <a:off x="6120423" y="3209340"/>
            <a:ext cx="1137954" cy="765109"/>
          </a:xfrm>
          <a:prstGeom prst="rect">
            <a:avLst/>
          </a:prstGeom>
          <a:ln>
            <a:noFill/>
          </a:ln>
          <a:effectLst>
            <a:softEdge rad="112500"/>
          </a:effectLst>
        </p:spPr>
      </p:pic>
      <p:pic>
        <p:nvPicPr>
          <p:cNvPr id="28" name="图片 2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147970" y="4362720"/>
            <a:ext cx="1110407" cy="831510"/>
          </a:xfrm>
          <a:prstGeom prst="rect">
            <a:avLst/>
          </a:prstGeom>
          <a:effectLst>
            <a:softEdge rad="63500"/>
          </a:effectLst>
        </p:spPr>
      </p:pic>
      <p:pic>
        <p:nvPicPr>
          <p:cNvPr id="12" name="图片 11"/>
          <p:cNvPicPr>
            <a:picLocks noChangeAspect="1"/>
          </p:cNvPicPr>
          <p:nvPr/>
        </p:nvPicPr>
        <p:blipFill>
          <a:blip r:embed="rId16"/>
          <a:stretch>
            <a:fillRect/>
          </a:stretch>
        </p:blipFill>
        <p:spPr>
          <a:xfrm>
            <a:off x="4540010" y="4401039"/>
            <a:ext cx="1022590" cy="754873"/>
          </a:xfrm>
          <a:prstGeom prst="rect">
            <a:avLst/>
          </a:prstGeom>
          <a:effectLst>
            <a:softEdge rad="63500"/>
          </a:effectLst>
        </p:spPr>
      </p:pic>
      <p:pic>
        <p:nvPicPr>
          <p:cNvPr id="29" name="Picture 2" descr="Image result for 3D printing AR-15 assault rifles"/>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051310" y="5562600"/>
            <a:ext cx="1356775" cy="802449"/>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30" name="图片 29"/>
          <p:cNvPicPr>
            <a:picLocks noChangeAspect="1"/>
          </p:cNvPicPr>
          <p:nvPr/>
        </p:nvPicPr>
        <p:blipFill>
          <a:blip r:embed="rId18"/>
          <a:stretch>
            <a:fillRect/>
          </a:stretch>
        </p:blipFill>
        <p:spPr>
          <a:xfrm>
            <a:off x="4572000" y="5529418"/>
            <a:ext cx="990600" cy="891649"/>
          </a:xfrm>
          <a:prstGeom prst="rect">
            <a:avLst/>
          </a:prstGeom>
          <a:effectLst>
            <a:softEdge rad="63500"/>
          </a:effectLst>
        </p:spPr>
      </p:pic>
    </p:spTree>
    <p:extLst>
      <p:ext uri="{BB962C8B-B14F-4D97-AF65-F5344CB8AC3E}">
        <p14:creationId xmlns:p14="http://schemas.microsoft.com/office/powerpoint/2010/main" val="117109768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p:cNvPicPr>
            <a:picLocks noChangeAspect="1"/>
          </p:cNvPicPr>
          <p:nvPr/>
        </p:nvPicPr>
        <p:blipFill>
          <a:blip r:embed="rId3">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0" y="762000"/>
            <a:ext cx="9148479" cy="5791200"/>
          </a:xfrm>
          <a:prstGeom prst="rect">
            <a:avLst/>
          </a:prstGeom>
        </p:spPr>
      </p:pic>
      <p:graphicFrame>
        <p:nvGraphicFramePr>
          <p:cNvPr id="15" name="Content Placeholder 4"/>
          <p:cNvGraphicFramePr>
            <a:graphicFrameLocks/>
          </p:cNvGraphicFramePr>
          <p:nvPr>
            <p:extLst>
              <p:ext uri="{D42A27DB-BD31-4B8C-83A1-F6EECF244321}">
                <p14:modId xmlns:p14="http://schemas.microsoft.com/office/powerpoint/2010/main" val="3732358780"/>
              </p:ext>
            </p:extLst>
          </p:nvPr>
        </p:nvGraphicFramePr>
        <p:xfrm>
          <a:off x="-1371600" y="762000"/>
          <a:ext cx="8771138" cy="57451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0" name="Title 1"/>
          <p:cNvSpPr>
            <a:spLocks noGrp="1"/>
          </p:cNvSpPr>
          <p:nvPr>
            <p:ph type="title"/>
          </p:nvPr>
        </p:nvSpPr>
        <p:spPr>
          <a:xfrm>
            <a:off x="0" y="76200"/>
            <a:ext cx="9144000" cy="685800"/>
          </a:xfrm>
        </p:spPr>
        <p:txBody>
          <a:bodyPr/>
          <a:lstStyle/>
          <a:p>
            <a:r>
              <a:rPr lang="en-US" sz="4400" dirty="0" smtClean="0">
                <a:solidFill>
                  <a:schemeClr val="tx1"/>
                </a:solidFill>
              </a:rPr>
              <a:t>3D Printing Application</a:t>
            </a:r>
            <a:endParaRPr lang="en-US" sz="4400" dirty="0"/>
          </a:p>
        </p:txBody>
      </p:sp>
      <p:sp>
        <p:nvSpPr>
          <p:cNvPr id="6" name="矩形 5"/>
          <p:cNvSpPr/>
          <p:nvPr/>
        </p:nvSpPr>
        <p:spPr>
          <a:xfrm>
            <a:off x="2133600" y="2209800"/>
            <a:ext cx="1219200" cy="584775"/>
          </a:xfrm>
          <a:prstGeom prst="rect">
            <a:avLst/>
          </a:prstGeom>
        </p:spPr>
        <p:txBody>
          <a:bodyPr wrap="square">
            <a:spAutoFit/>
          </a:bodyPr>
          <a:lstStyle/>
          <a:p>
            <a:pPr lvl="0" algn="ctr"/>
            <a:r>
              <a:rPr lang="en-US" altLang="zh-CN" sz="1600" b="1" dirty="0">
                <a:latin typeface="Calibri" panose="020F0502020204030204" pitchFamily="34" charset="0"/>
                <a:cs typeface="Calibri" panose="020F0502020204030204" pitchFamily="34" charset="0"/>
              </a:rPr>
              <a:t>Health-care Tool</a:t>
            </a:r>
            <a:endParaRPr lang="zh-CN" altLang="en-US" sz="1600" b="1" dirty="0">
              <a:latin typeface="Calibri" panose="020F0502020204030204" pitchFamily="34" charset="0"/>
              <a:cs typeface="Calibri" panose="020F0502020204030204" pitchFamily="34" charset="0"/>
            </a:endParaRPr>
          </a:p>
        </p:txBody>
      </p:sp>
      <p:pic>
        <p:nvPicPr>
          <p:cNvPr id="4" name="图片 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181600" y="4343400"/>
            <a:ext cx="3697922" cy="1740199"/>
          </a:xfrm>
          <a:prstGeom prst="rect">
            <a:avLst/>
          </a:prstGeom>
        </p:spPr>
      </p:pic>
      <p:pic>
        <p:nvPicPr>
          <p:cNvPr id="7" name="图片 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876800" y="1918239"/>
            <a:ext cx="1905000" cy="1891761"/>
          </a:xfrm>
          <a:prstGeom prst="rect">
            <a:avLst/>
          </a:prstGeom>
        </p:spPr>
      </p:pic>
      <p:sp>
        <p:nvSpPr>
          <p:cNvPr id="8" name="矩形 7"/>
          <p:cNvSpPr/>
          <p:nvPr/>
        </p:nvSpPr>
        <p:spPr>
          <a:xfrm>
            <a:off x="2438400" y="3301425"/>
            <a:ext cx="1143000" cy="584775"/>
          </a:xfrm>
          <a:prstGeom prst="rect">
            <a:avLst/>
          </a:prstGeom>
        </p:spPr>
        <p:txBody>
          <a:bodyPr wrap="square">
            <a:spAutoFit/>
          </a:bodyPr>
          <a:lstStyle/>
          <a:p>
            <a:pPr lvl="0" algn="ctr"/>
            <a:r>
              <a:rPr lang="en-US" altLang="zh-CN" sz="1600" b="1" dirty="0">
                <a:latin typeface="Calibri" panose="020F0502020204030204" pitchFamily="34" charset="0"/>
                <a:cs typeface="Calibri" panose="020F0502020204030204" pitchFamily="34" charset="0"/>
              </a:rPr>
              <a:t>Aerospace Unit</a:t>
            </a:r>
            <a:endParaRPr lang="zh-CN" altLang="en-US" sz="1600" b="1" dirty="0">
              <a:latin typeface="Calibri" panose="020F0502020204030204" pitchFamily="34" charset="0"/>
              <a:cs typeface="Calibri" panose="020F0502020204030204" pitchFamily="34" charset="0"/>
            </a:endParaRPr>
          </a:p>
        </p:txBody>
      </p:sp>
      <p:sp>
        <p:nvSpPr>
          <p:cNvPr id="9" name="矩形 8"/>
          <p:cNvSpPr/>
          <p:nvPr/>
        </p:nvSpPr>
        <p:spPr>
          <a:xfrm>
            <a:off x="1828800" y="1066800"/>
            <a:ext cx="1328247" cy="584775"/>
          </a:xfrm>
          <a:prstGeom prst="rect">
            <a:avLst/>
          </a:prstGeom>
        </p:spPr>
        <p:txBody>
          <a:bodyPr wrap="square">
            <a:spAutoFit/>
          </a:bodyPr>
          <a:lstStyle/>
          <a:p>
            <a:pPr lvl="0" algn="ctr"/>
            <a:r>
              <a:rPr lang="en-US" altLang="zh-CN" sz="1600" b="1" dirty="0">
                <a:latin typeface="Calibri" panose="020F0502020204030204" pitchFamily="34" charset="0"/>
                <a:cs typeface="Calibri" panose="020F0502020204030204" pitchFamily="34" charset="0"/>
              </a:rPr>
              <a:t>Industrial Product</a:t>
            </a:r>
            <a:endParaRPr lang="zh-CN" altLang="en-US" sz="1600" b="1" dirty="0">
              <a:latin typeface="Calibri" panose="020F0502020204030204" pitchFamily="34" charset="0"/>
              <a:cs typeface="Calibri" panose="020F0502020204030204" pitchFamily="34" charset="0"/>
            </a:endParaRPr>
          </a:p>
        </p:txBody>
      </p:sp>
      <p:sp>
        <p:nvSpPr>
          <p:cNvPr id="10" name="矩形 9"/>
          <p:cNvSpPr/>
          <p:nvPr/>
        </p:nvSpPr>
        <p:spPr>
          <a:xfrm>
            <a:off x="2133600" y="4495800"/>
            <a:ext cx="1219200" cy="584775"/>
          </a:xfrm>
          <a:prstGeom prst="rect">
            <a:avLst/>
          </a:prstGeom>
        </p:spPr>
        <p:txBody>
          <a:bodyPr wrap="square">
            <a:spAutoFit/>
          </a:bodyPr>
          <a:lstStyle/>
          <a:p>
            <a:pPr lvl="0" algn="ctr"/>
            <a:r>
              <a:rPr lang="en-US" altLang="zh-CN" sz="1600" b="1" dirty="0">
                <a:latin typeface="Calibri" panose="020F0502020204030204" pitchFamily="34" charset="0"/>
                <a:cs typeface="Calibri" panose="020F0502020204030204" pitchFamily="34" charset="0"/>
              </a:rPr>
              <a:t>Biomedical</a:t>
            </a:r>
          </a:p>
          <a:p>
            <a:pPr lvl="0" algn="ctr"/>
            <a:r>
              <a:rPr lang="en-US" altLang="zh-CN" sz="1600" b="1" dirty="0">
                <a:latin typeface="Calibri" panose="020F0502020204030204" pitchFamily="34" charset="0"/>
                <a:cs typeface="Calibri" panose="020F0502020204030204" pitchFamily="34" charset="0"/>
              </a:rPr>
              <a:t>Organ</a:t>
            </a:r>
            <a:endParaRPr lang="zh-CN" altLang="en-US" sz="1600" b="1" dirty="0">
              <a:latin typeface="Calibri" panose="020F0502020204030204" pitchFamily="34" charset="0"/>
              <a:cs typeface="Calibri" panose="020F0502020204030204" pitchFamily="34" charset="0"/>
            </a:endParaRPr>
          </a:p>
        </p:txBody>
      </p:sp>
      <p:sp>
        <p:nvSpPr>
          <p:cNvPr id="11" name="矩形 10"/>
          <p:cNvSpPr/>
          <p:nvPr/>
        </p:nvSpPr>
        <p:spPr>
          <a:xfrm>
            <a:off x="2057400" y="5663625"/>
            <a:ext cx="890302" cy="584775"/>
          </a:xfrm>
          <a:prstGeom prst="rect">
            <a:avLst/>
          </a:prstGeom>
        </p:spPr>
        <p:txBody>
          <a:bodyPr wrap="square">
            <a:spAutoFit/>
          </a:bodyPr>
          <a:lstStyle/>
          <a:p>
            <a:pPr lvl="0" algn="ctr"/>
            <a:r>
              <a:rPr lang="en-US" altLang="zh-CN" sz="1600" b="1" dirty="0">
                <a:latin typeface="Calibri" panose="020F0502020204030204" pitchFamily="34" charset="0"/>
                <a:cs typeface="Calibri" panose="020F0502020204030204" pitchFamily="34" charset="0"/>
              </a:rPr>
              <a:t>Military Device</a:t>
            </a:r>
            <a:endParaRPr lang="zh-CN" altLang="en-US" sz="1600" b="1" dirty="0">
              <a:latin typeface="Calibri" panose="020F0502020204030204" pitchFamily="34" charset="0"/>
              <a:cs typeface="Calibri" panose="020F0502020204030204" pitchFamily="34" charset="0"/>
            </a:endParaRPr>
          </a:p>
        </p:txBody>
      </p:sp>
      <p:pic>
        <p:nvPicPr>
          <p:cNvPr id="2" name="图片 1"/>
          <p:cNvPicPr>
            <a:picLocks noChangeAspect="1"/>
          </p:cNvPicPr>
          <p:nvPr/>
        </p:nvPicPr>
        <p:blipFill>
          <a:blip r:embed="rId11"/>
          <a:stretch>
            <a:fillRect/>
          </a:stretch>
        </p:blipFill>
        <p:spPr>
          <a:xfrm>
            <a:off x="7239000" y="2159308"/>
            <a:ext cx="1502923" cy="1498292"/>
          </a:xfrm>
          <a:prstGeom prst="rect">
            <a:avLst/>
          </a:prstGeom>
        </p:spPr>
      </p:pic>
    </p:spTree>
    <p:extLst>
      <p:ext uri="{BB962C8B-B14F-4D97-AF65-F5344CB8AC3E}">
        <p14:creationId xmlns:p14="http://schemas.microsoft.com/office/powerpoint/2010/main" val="1983157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1000" fill="hold"/>
                                        <p:tgtEl>
                                          <p:spTgt spid="2"/>
                                        </p:tgtEl>
                                        <p:attrNameLst>
                                          <p:attrName>ppt_w</p:attrName>
                                        </p:attrNameLst>
                                      </p:cBhvr>
                                      <p:tavLst>
                                        <p:tav tm="0">
                                          <p:val>
                                            <p:fltVal val="0"/>
                                          </p:val>
                                        </p:tav>
                                        <p:tav tm="100000">
                                          <p:val>
                                            <p:strVal val="#ppt_w"/>
                                          </p:val>
                                        </p:tav>
                                      </p:tavLst>
                                    </p:anim>
                                    <p:anim calcmode="lin" valueType="num">
                                      <p:cBhvr>
                                        <p:cTn id="16" dur="1000" fill="hold"/>
                                        <p:tgtEl>
                                          <p:spTgt spid="2"/>
                                        </p:tgtEl>
                                        <p:attrNameLst>
                                          <p:attrName>ppt_h</p:attrName>
                                        </p:attrNameLst>
                                      </p:cBhvr>
                                      <p:tavLst>
                                        <p:tav tm="0">
                                          <p:val>
                                            <p:fltVal val="0"/>
                                          </p:val>
                                        </p:tav>
                                        <p:tav tm="100000">
                                          <p:val>
                                            <p:strVal val="#ppt_h"/>
                                          </p:val>
                                        </p:tav>
                                      </p:tavLst>
                                    </p:anim>
                                    <p:anim calcmode="lin" valueType="num">
                                      <p:cBhvr>
                                        <p:cTn id="17" dur="1000" fill="hold"/>
                                        <p:tgtEl>
                                          <p:spTgt spid="2"/>
                                        </p:tgtEl>
                                        <p:attrNameLst>
                                          <p:attrName>style.rotation</p:attrName>
                                        </p:attrNameLst>
                                      </p:cBhvr>
                                      <p:tavLst>
                                        <p:tav tm="0">
                                          <p:val>
                                            <p:fltVal val="90"/>
                                          </p:val>
                                        </p:tav>
                                        <p:tav tm="100000">
                                          <p:val>
                                            <p:fltVal val="0"/>
                                          </p:val>
                                        </p:tav>
                                      </p:tavLst>
                                    </p:anim>
                                    <p:animEffect transition="in" filter="fade">
                                      <p:cBhvr>
                                        <p:cTn id="18" dur="10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p:cTn id="23" dur="1000" fill="hold"/>
                                        <p:tgtEl>
                                          <p:spTgt spid="4"/>
                                        </p:tgtEl>
                                        <p:attrNameLst>
                                          <p:attrName>ppt_w</p:attrName>
                                        </p:attrNameLst>
                                      </p:cBhvr>
                                      <p:tavLst>
                                        <p:tav tm="0">
                                          <p:val>
                                            <p:fltVal val="0"/>
                                          </p:val>
                                        </p:tav>
                                        <p:tav tm="100000">
                                          <p:val>
                                            <p:strVal val="#ppt_w"/>
                                          </p:val>
                                        </p:tav>
                                      </p:tavLst>
                                    </p:anim>
                                    <p:anim calcmode="lin" valueType="num">
                                      <p:cBhvr>
                                        <p:cTn id="24" dur="1000" fill="hold"/>
                                        <p:tgtEl>
                                          <p:spTgt spid="4"/>
                                        </p:tgtEl>
                                        <p:attrNameLst>
                                          <p:attrName>ppt_h</p:attrName>
                                        </p:attrNameLst>
                                      </p:cBhvr>
                                      <p:tavLst>
                                        <p:tav tm="0">
                                          <p:val>
                                            <p:fltVal val="0"/>
                                          </p:val>
                                        </p:tav>
                                        <p:tav tm="100000">
                                          <p:val>
                                            <p:strVal val="#ppt_h"/>
                                          </p:val>
                                        </p:tav>
                                      </p:tavLst>
                                    </p:anim>
                                    <p:anim calcmode="lin" valueType="num">
                                      <p:cBhvr>
                                        <p:cTn id="25" dur="1000" fill="hold"/>
                                        <p:tgtEl>
                                          <p:spTgt spid="4"/>
                                        </p:tgtEl>
                                        <p:attrNameLst>
                                          <p:attrName>style.rotation</p:attrName>
                                        </p:attrNameLst>
                                      </p:cBhvr>
                                      <p:tavLst>
                                        <p:tav tm="0">
                                          <p:val>
                                            <p:fltVal val="90"/>
                                          </p:val>
                                        </p:tav>
                                        <p:tav tm="100000">
                                          <p:val>
                                            <p:fltVal val="0"/>
                                          </p:val>
                                        </p:tav>
                                      </p:tavLst>
                                    </p:anim>
                                    <p:animEffect transition="in" filter="fade">
                                      <p:cBhvr>
                                        <p:cTn id="26"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419600"/>
            <a:ext cx="9144000" cy="685800"/>
          </a:xfrm>
        </p:spPr>
        <p:txBody>
          <a:bodyPr/>
          <a:lstStyle/>
          <a:p>
            <a:r>
              <a:rPr lang="en-US" sz="4000" dirty="0" smtClean="0">
                <a:solidFill>
                  <a:schemeClr val="tx1"/>
                </a:solidFill>
              </a:rPr>
              <a:t>Is 3D </a:t>
            </a:r>
            <a:r>
              <a:rPr lang="en-US" sz="4000" smtClean="0">
                <a:solidFill>
                  <a:schemeClr val="tx1"/>
                </a:solidFill>
              </a:rPr>
              <a:t>printing system </a:t>
            </a:r>
            <a:r>
              <a:rPr lang="en-US" sz="4000" dirty="0" smtClean="0">
                <a:solidFill>
                  <a:schemeClr val="tx1"/>
                </a:solidFill>
              </a:rPr>
              <a:t>safe from attack?</a:t>
            </a:r>
            <a:endParaRPr lang="en-US" sz="4000" dirty="0"/>
          </a:p>
        </p:txBody>
      </p:sp>
      <p:pic>
        <p:nvPicPr>
          <p:cNvPr id="10" name="图片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7600" y="838200"/>
            <a:ext cx="1828800" cy="2438399"/>
          </a:xfrm>
          <a:prstGeom prst="rect">
            <a:avLst/>
          </a:prstGeom>
        </p:spPr>
      </p:pic>
      <p:pic>
        <p:nvPicPr>
          <p:cNvPr id="25" name="图片 24"/>
          <p:cNvPicPr>
            <a:picLocks noChangeAspect="1"/>
          </p:cNvPicPr>
          <p:nvPr/>
        </p:nvPicPr>
        <p:blipFill>
          <a:blip r:embed="rId3"/>
          <a:stretch>
            <a:fillRect/>
          </a:stretch>
        </p:blipFill>
        <p:spPr>
          <a:xfrm>
            <a:off x="5943600" y="913274"/>
            <a:ext cx="2286000" cy="2287126"/>
          </a:xfrm>
          <a:prstGeom prst="rect">
            <a:avLst/>
          </a:prstGeom>
        </p:spPr>
      </p:pic>
      <p:pic>
        <p:nvPicPr>
          <p:cNvPr id="12" name="图片 11"/>
          <p:cNvPicPr>
            <a:picLocks noChangeAspect="1"/>
          </p:cNvPicPr>
          <p:nvPr/>
        </p:nvPicPr>
        <p:blipFill>
          <a:blip r:embed="rId4"/>
          <a:stretch>
            <a:fillRect/>
          </a:stretch>
        </p:blipFill>
        <p:spPr>
          <a:xfrm>
            <a:off x="838200" y="913274"/>
            <a:ext cx="2057400" cy="2264786"/>
          </a:xfrm>
          <a:prstGeom prst="rect">
            <a:avLst/>
          </a:prstGeom>
        </p:spPr>
      </p:pic>
    </p:spTree>
    <p:extLst>
      <p:ext uri="{BB962C8B-B14F-4D97-AF65-F5344CB8AC3E}">
        <p14:creationId xmlns:p14="http://schemas.microsoft.com/office/powerpoint/2010/main" val="8411377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 descr="Image result for nexus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3676197" y="3668887"/>
            <a:ext cx="1136770" cy="776201"/>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sz="quarter" idx="1"/>
          </p:nvPr>
        </p:nvSpPr>
        <p:spPr>
          <a:xfrm>
            <a:off x="381000" y="838200"/>
            <a:ext cx="8382000" cy="5641848"/>
          </a:xfrm>
        </p:spPr>
        <p:txBody>
          <a:bodyPr/>
          <a:lstStyle/>
          <a:p>
            <a:pPr marL="685800" lvl="2" indent="0">
              <a:buNone/>
            </a:pPr>
            <a:endParaRPr lang="en-US" sz="4000" dirty="0"/>
          </a:p>
          <a:p>
            <a:endParaRPr lang="en-US" dirty="0"/>
          </a:p>
        </p:txBody>
      </p:sp>
      <p:grpSp>
        <p:nvGrpSpPr>
          <p:cNvPr id="6" name="组合 5"/>
          <p:cNvGrpSpPr/>
          <p:nvPr/>
        </p:nvGrpSpPr>
        <p:grpSpPr>
          <a:xfrm>
            <a:off x="315540" y="914400"/>
            <a:ext cx="2895600" cy="2554224"/>
            <a:chOff x="-228600" y="1981200"/>
            <a:chExt cx="3983883" cy="3505200"/>
          </a:xfrm>
        </p:grpSpPr>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1981200"/>
              <a:ext cx="3983883" cy="3505200"/>
            </a:xfrm>
            <a:prstGeom prst="rect">
              <a:avLst/>
            </a:prstGeom>
          </p:spPr>
        </p:pic>
        <p:pic>
          <p:nvPicPr>
            <p:cNvPr id="9" name="图片 8"/>
            <p:cNvPicPr>
              <a:picLocks noChangeAspect="1"/>
            </p:cNvPicPr>
            <p:nvPr/>
          </p:nvPicPr>
          <p:blipFill>
            <a:blip r:embed="rId4"/>
            <a:stretch>
              <a:fillRect/>
            </a:stretch>
          </p:blipFill>
          <p:spPr>
            <a:xfrm>
              <a:off x="1066800" y="2819400"/>
              <a:ext cx="1167675" cy="1450241"/>
            </a:xfrm>
            <a:prstGeom prst="rect">
              <a:avLst/>
            </a:prstGeom>
          </p:spPr>
        </p:pic>
      </p:grpSp>
      <p:pic>
        <p:nvPicPr>
          <p:cNvPr id="11" name="图片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27208" y="1164295"/>
            <a:ext cx="2318670" cy="2054434"/>
          </a:xfrm>
          <a:prstGeom prst="rect">
            <a:avLst/>
          </a:prstGeom>
        </p:spPr>
      </p:pic>
      <p:sp>
        <p:nvSpPr>
          <p:cNvPr id="14" name="Down Arrow 12"/>
          <p:cNvSpPr/>
          <p:nvPr/>
        </p:nvSpPr>
        <p:spPr>
          <a:xfrm rot="16200000">
            <a:off x="2999178" y="1833466"/>
            <a:ext cx="304800" cy="685800"/>
          </a:xfrm>
          <a:prstGeom prst="downArrow">
            <a:avLst/>
          </a:prstGeom>
          <a:solidFill>
            <a:srgbClr val="00B0F0"/>
          </a:solidFill>
          <a:ln>
            <a:noFill/>
          </a:ln>
          <a:effectLst>
            <a:glow rad="139700">
              <a:schemeClr val="accent2">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5" name="Down Arrow 12"/>
          <p:cNvSpPr/>
          <p:nvPr/>
        </p:nvSpPr>
        <p:spPr>
          <a:xfrm rot="16200000">
            <a:off x="6210300" y="1827556"/>
            <a:ext cx="304800" cy="685800"/>
          </a:xfrm>
          <a:prstGeom prst="downArrow">
            <a:avLst/>
          </a:prstGeom>
          <a:solidFill>
            <a:srgbClr val="00B0F0"/>
          </a:solidFill>
          <a:ln>
            <a:noFill/>
          </a:ln>
          <a:effectLst>
            <a:glow rad="139700">
              <a:schemeClr val="accent2">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pic>
        <p:nvPicPr>
          <p:cNvPr id="4" name="图片 3"/>
          <p:cNvPicPr>
            <a:picLocks noChangeAspect="1"/>
          </p:cNvPicPr>
          <p:nvPr/>
        </p:nvPicPr>
        <p:blipFill>
          <a:blip r:embed="rId6"/>
          <a:stretch>
            <a:fillRect/>
          </a:stretch>
        </p:blipFill>
        <p:spPr>
          <a:xfrm>
            <a:off x="3733121" y="4706175"/>
            <a:ext cx="1846116" cy="1847025"/>
          </a:xfrm>
          <a:prstGeom prst="rect">
            <a:avLst/>
          </a:prstGeom>
        </p:spPr>
      </p:pic>
      <p:pic>
        <p:nvPicPr>
          <p:cNvPr id="16" name="图片 15"/>
          <p:cNvPicPr>
            <a:picLocks noChangeAspect="1"/>
          </p:cNvPicPr>
          <p:nvPr/>
        </p:nvPicPr>
        <p:blipFill>
          <a:blip r:embed="rId7"/>
          <a:stretch>
            <a:fillRect/>
          </a:stretch>
        </p:blipFill>
        <p:spPr>
          <a:xfrm rot="4600402">
            <a:off x="4445769" y="3988911"/>
            <a:ext cx="867111" cy="896110"/>
          </a:xfrm>
          <a:prstGeom prst="rect">
            <a:avLst/>
          </a:prstGeom>
        </p:spPr>
      </p:pic>
      <p:pic>
        <p:nvPicPr>
          <p:cNvPr id="17" name="图片 16"/>
          <p:cNvPicPr>
            <a:picLocks noChangeAspect="1"/>
          </p:cNvPicPr>
          <p:nvPr/>
        </p:nvPicPr>
        <p:blipFill>
          <a:blip r:embed="rId4"/>
          <a:stretch>
            <a:fillRect/>
          </a:stretch>
        </p:blipFill>
        <p:spPr>
          <a:xfrm>
            <a:off x="6096000" y="5293360"/>
            <a:ext cx="848700" cy="1056784"/>
          </a:xfrm>
          <a:prstGeom prst="rect">
            <a:avLst/>
          </a:prstGeom>
        </p:spPr>
      </p:pic>
      <p:sp>
        <p:nvSpPr>
          <p:cNvPr id="18" name="圆角矩形 17"/>
          <p:cNvSpPr/>
          <p:nvPr/>
        </p:nvSpPr>
        <p:spPr>
          <a:xfrm>
            <a:off x="6019800" y="4495800"/>
            <a:ext cx="2514600" cy="19812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nvSpPr>
        <p:spPr>
          <a:xfrm>
            <a:off x="6388299" y="4456201"/>
            <a:ext cx="1765101" cy="830997"/>
          </a:xfrm>
          <a:prstGeom prst="rect">
            <a:avLst/>
          </a:prstGeom>
        </p:spPr>
        <p:txBody>
          <a:bodyPr wrap="square">
            <a:spAutoFit/>
          </a:bodyPr>
          <a:lstStyle/>
          <a:p>
            <a:pPr algn="ctr"/>
            <a:r>
              <a:rPr lang="en-US" altLang="zh-CN" sz="2400" b="1" dirty="0">
                <a:solidFill>
                  <a:srgbClr val="FF0000"/>
                </a:solidFill>
                <a:latin typeface="Calibri" panose="020F0502020204030204" pitchFamily="34" charset="0"/>
                <a:cs typeface="Calibri" panose="020F0502020204030204" pitchFamily="34" charset="0"/>
              </a:rPr>
              <a:t>IP </a:t>
            </a:r>
            <a:r>
              <a:rPr lang="en-US" altLang="zh-CN" sz="2400" b="1" dirty="0" smtClean="0">
                <a:solidFill>
                  <a:srgbClr val="FF0000"/>
                </a:solidFill>
                <a:latin typeface="Calibri" panose="020F0502020204030204" pitchFamily="34" charset="0"/>
                <a:cs typeface="Calibri" panose="020F0502020204030204" pitchFamily="34" charset="0"/>
              </a:rPr>
              <a:t>Design: G-code File</a:t>
            </a:r>
            <a:endParaRPr lang="zh-CN" altLang="en-US" sz="2400" b="1" dirty="0">
              <a:solidFill>
                <a:srgbClr val="FF0000"/>
              </a:solidFill>
              <a:latin typeface="Calibri" panose="020F0502020204030204" pitchFamily="34" charset="0"/>
              <a:cs typeface="Calibri" panose="020F0502020204030204" pitchFamily="34" charset="0"/>
            </a:endParaRPr>
          </a:p>
        </p:txBody>
      </p:sp>
      <p:pic>
        <p:nvPicPr>
          <p:cNvPr id="20" name="图片 19"/>
          <p:cNvPicPr>
            <a:picLocks noChangeAspect="1"/>
          </p:cNvPicPr>
          <p:nvPr/>
        </p:nvPicPr>
        <p:blipFill>
          <a:blip r:embed="rId8"/>
          <a:stretch>
            <a:fillRect/>
          </a:stretch>
        </p:blipFill>
        <p:spPr>
          <a:xfrm>
            <a:off x="7010400" y="1424749"/>
            <a:ext cx="1702473" cy="1533525"/>
          </a:xfrm>
          <a:prstGeom prst="rect">
            <a:avLst/>
          </a:prstGeom>
        </p:spPr>
      </p:pic>
      <p:pic>
        <p:nvPicPr>
          <p:cNvPr id="21" name="图片 20"/>
          <p:cNvPicPr>
            <a:picLocks noChangeAspect="1"/>
          </p:cNvPicPr>
          <p:nvPr/>
        </p:nvPicPr>
        <p:blipFill>
          <a:blip r:embed="rId9"/>
          <a:stretch>
            <a:fillRect/>
          </a:stretch>
        </p:blipFill>
        <p:spPr>
          <a:xfrm>
            <a:off x="7127934" y="5299178"/>
            <a:ext cx="1177866" cy="10363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2" name="图片 21"/>
          <p:cNvPicPr>
            <a:picLocks noChangeAspect="1"/>
          </p:cNvPicPr>
          <p:nvPr/>
        </p:nvPicPr>
        <p:blipFill>
          <a:blip r:embed="rId7"/>
          <a:stretch>
            <a:fillRect/>
          </a:stretch>
        </p:blipFill>
        <p:spPr>
          <a:xfrm rot="15290239">
            <a:off x="4455703" y="3059401"/>
            <a:ext cx="867111" cy="896110"/>
          </a:xfrm>
          <a:prstGeom prst="rect">
            <a:avLst/>
          </a:prstGeom>
        </p:spPr>
      </p:pic>
      <p:sp>
        <p:nvSpPr>
          <p:cNvPr id="25" name="Title 1"/>
          <p:cNvSpPr>
            <a:spLocks noGrp="1"/>
          </p:cNvSpPr>
          <p:nvPr>
            <p:ph type="title"/>
          </p:nvPr>
        </p:nvSpPr>
        <p:spPr>
          <a:xfrm>
            <a:off x="0" y="76200"/>
            <a:ext cx="9144000" cy="685800"/>
          </a:xfrm>
        </p:spPr>
        <p:txBody>
          <a:bodyPr/>
          <a:lstStyle/>
          <a:p>
            <a:r>
              <a:rPr lang="en-US" sz="4400" dirty="0" smtClean="0">
                <a:solidFill>
                  <a:schemeClr val="tx1"/>
                </a:solidFill>
              </a:rPr>
              <a:t>Unobtrusive Side-channel Attack</a:t>
            </a:r>
            <a:endParaRPr lang="en-US" sz="4400" dirty="0"/>
          </a:p>
        </p:txBody>
      </p:sp>
      <p:sp>
        <p:nvSpPr>
          <p:cNvPr id="26" name="圆角矩形 17"/>
          <p:cNvSpPr/>
          <p:nvPr/>
        </p:nvSpPr>
        <p:spPr>
          <a:xfrm>
            <a:off x="3429242" y="1066800"/>
            <a:ext cx="5486158" cy="5486400"/>
          </a:xfrm>
          <a:prstGeom prst="roundRect">
            <a:avLst>
              <a:gd name="adj" fmla="val 0"/>
            </a:avLst>
          </a:prstGeom>
          <a:noFill/>
          <a:ln w="38100">
            <a:solidFill>
              <a:schemeClr val="accent5">
                <a:lumMod val="60000"/>
                <a:lumOff val="4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2"/>
          <p:cNvSpPr/>
          <p:nvPr/>
        </p:nvSpPr>
        <p:spPr>
          <a:xfrm>
            <a:off x="5121892" y="3668887"/>
            <a:ext cx="3973122" cy="523220"/>
          </a:xfrm>
          <a:prstGeom prst="rect">
            <a:avLst/>
          </a:prstGeom>
        </p:spPr>
        <p:txBody>
          <a:bodyPr wrap="square">
            <a:spAutoFit/>
          </a:bodyPr>
          <a:lstStyle/>
          <a:p>
            <a:r>
              <a:rPr lang="en-US" altLang="zh-CN" sz="2800" b="1" dirty="0" smtClean="0">
                <a:solidFill>
                  <a:schemeClr val="accent5">
                    <a:lumMod val="75000"/>
                  </a:schemeClr>
                </a:solidFill>
                <a:latin typeface="Calibri" panose="020F0502020204030204" pitchFamily="34" charset="0"/>
                <a:cs typeface="Calibri" panose="020F0502020204030204" pitchFamily="34" charset="0"/>
              </a:rPr>
              <a:t>Distance Physical Attack</a:t>
            </a:r>
            <a:endParaRPr lang="zh-CN" altLang="en-US" sz="2800" b="1" dirty="0">
              <a:solidFill>
                <a:schemeClr val="accent5">
                  <a:lumMod val="7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898216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edian">
  <a:themeElements>
    <a:clrScheme name="Custom 2">
      <a:dk1>
        <a:sysClr val="windowText" lastClr="000000"/>
      </a:dk1>
      <a:lt1>
        <a:sysClr val="window" lastClr="FFFFFF"/>
      </a:lt1>
      <a:dk2>
        <a:srgbClr val="323232"/>
      </a:dk2>
      <a:lt2>
        <a:srgbClr val="E3DED1"/>
      </a:lt2>
      <a:accent1>
        <a:srgbClr val="FEBB36"/>
      </a:accent1>
      <a:accent2>
        <a:srgbClr val="536895"/>
      </a:accent2>
      <a:accent3>
        <a:srgbClr val="9F2936"/>
      </a:accent3>
      <a:accent4>
        <a:srgbClr val="4E8542"/>
      </a:accent4>
      <a:accent5>
        <a:srgbClr val="604878"/>
      </a:accent5>
      <a:accent6>
        <a:srgbClr val="C19859"/>
      </a:accent6>
      <a:hlink>
        <a:srgbClr val="536895"/>
      </a:hlink>
      <a:folHlink>
        <a:srgbClr val="536895"/>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ustom 2">
    <a:dk1>
      <a:sysClr val="windowText" lastClr="000000"/>
    </a:dk1>
    <a:lt1>
      <a:sysClr val="window" lastClr="FFFFFF"/>
    </a:lt1>
    <a:dk2>
      <a:srgbClr val="323232"/>
    </a:dk2>
    <a:lt2>
      <a:srgbClr val="E3DED1"/>
    </a:lt2>
    <a:accent1>
      <a:srgbClr val="FEBB36"/>
    </a:accent1>
    <a:accent2>
      <a:srgbClr val="536895"/>
    </a:accent2>
    <a:accent3>
      <a:srgbClr val="9F2936"/>
    </a:accent3>
    <a:accent4>
      <a:srgbClr val="4E8542"/>
    </a:accent4>
    <a:accent5>
      <a:srgbClr val="604878"/>
    </a:accent5>
    <a:accent6>
      <a:srgbClr val="C19859"/>
    </a:accent6>
    <a:hlink>
      <a:srgbClr val="536895"/>
    </a:hlink>
    <a:folHlink>
      <a:srgbClr val="536895"/>
    </a:folHlink>
  </a:clrScheme>
</a:themeOverride>
</file>

<file path=docProps/app.xml><?xml version="1.0" encoding="utf-8"?>
<Properties xmlns="http://schemas.openxmlformats.org/officeDocument/2006/extended-properties" xmlns:vt="http://schemas.openxmlformats.org/officeDocument/2006/docPropsVTypes">
  <Template/>
  <TotalTime>49845</TotalTime>
  <Words>1146</Words>
  <Application>Microsoft Office PowerPoint</Application>
  <PresentationFormat>全屏显示(4:3)</PresentationFormat>
  <Paragraphs>268</Paragraphs>
  <Slides>48</Slides>
  <Notes>16</Notes>
  <HiddenSlides>0</HiddenSlides>
  <MMClips>0</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48</vt:i4>
      </vt:variant>
    </vt:vector>
  </HeadingPairs>
  <TitlesOfParts>
    <vt:vector size="59" baseType="lpstr">
      <vt:lpstr>微軟正黑體</vt:lpstr>
      <vt:lpstr>新細明體</vt:lpstr>
      <vt:lpstr>Tw Cen MT</vt:lpstr>
      <vt:lpstr>华文仿宋</vt:lpstr>
      <vt:lpstr>宋体</vt:lpstr>
      <vt:lpstr>Arial</vt:lpstr>
      <vt:lpstr>Calibri</vt:lpstr>
      <vt:lpstr>Cambria Math</vt:lpstr>
      <vt:lpstr>Wingdings</vt:lpstr>
      <vt:lpstr>Wingdings 2</vt:lpstr>
      <vt:lpstr>Median</vt:lpstr>
      <vt:lpstr>My Smartphone Knows What You Print: Exploring Smartphone-based Side-channel Attacks Against 3D Printers</vt:lpstr>
      <vt:lpstr>3D Printing</vt:lpstr>
      <vt:lpstr>3D Printing Principle</vt:lpstr>
      <vt:lpstr>3D Printer</vt:lpstr>
      <vt:lpstr>3D Printing Market</vt:lpstr>
      <vt:lpstr>3D Printing Application</vt:lpstr>
      <vt:lpstr>3D Printing Application</vt:lpstr>
      <vt:lpstr>Is 3D printing system safe from attack?</vt:lpstr>
      <vt:lpstr>Unobtrusive Side-channel Attack</vt:lpstr>
      <vt:lpstr>Side-channel Attack Principle</vt:lpstr>
      <vt:lpstr>Our proposed 3D Printer IP Attack</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Evaluation (1/5)</vt:lpstr>
      <vt:lpstr>Evaluation (2/5)</vt:lpstr>
      <vt:lpstr>Evaluation (3/5)</vt:lpstr>
      <vt:lpstr>Evaluation (4/5)</vt:lpstr>
      <vt:lpstr>Evaluation (5/5)</vt:lpstr>
      <vt:lpstr>Questions</vt:lpstr>
      <vt:lpstr>Model Accuracy and Frame Size</vt:lpstr>
      <vt:lpstr>Questions</vt:lpstr>
      <vt:lpstr>Reconstruction Performance with Attack Distance </vt:lpstr>
      <vt:lpstr>Questions</vt:lpstr>
      <vt:lpstr>Smartphone Orientation </vt:lpstr>
      <vt:lpstr>Smartphone Orientation </vt:lpstr>
      <vt:lpstr>IP-sensitive, privacy designs are not safe on 3D printer</vt:lpstr>
      <vt:lpstr>How can we defend side-channel attack?</vt:lpstr>
      <vt:lpstr>Defense Method Metric</vt:lpstr>
      <vt:lpstr>Defense Mechanism</vt:lpstr>
      <vt:lpstr>Defense Mechanism</vt:lpstr>
      <vt:lpstr>Thank you!  Q &amp; A</vt:lpstr>
      <vt:lpstr>Directional Movement Prediction</vt:lpstr>
      <vt:lpstr>Related Work</vt:lpstr>
      <vt:lpstr>Evaluation</vt:lpstr>
    </vt:vector>
  </TitlesOfParts>
  <Company>HOME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Fengbo Ren</dc:creator>
  <cp:lastModifiedBy>Neo</cp:lastModifiedBy>
  <cp:revision>3131</cp:revision>
  <cp:lastPrinted>2016-09-06T16:58:23Z</cp:lastPrinted>
  <dcterms:created xsi:type="dcterms:W3CDTF">2006-03-07T06:09:02Z</dcterms:created>
  <dcterms:modified xsi:type="dcterms:W3CDTF">2016-12-16T16:30:37Z</dcterms:modified>
</cp:coreProperties>
</file>