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8"/>
  </p:notesMasterIdLst>
  <p:sldIdLst>
    <p:sldId id="256" r:id="rId2"/>
    <p:sldId id="290" r:id="rId3"/>
    <p:sldId id="291" r:id="rId4"/>
    <p:sldId id="288" r:id="rId5"/>
    <p:sldId id="293" r:id="rId6"/>
    <p:sldId id="289" r:id="rId7"/>
    <p:sldId id="294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6" r:id="rId16"/>
    <p:sldId id="277" r:id="rId17"/>
    <p:sldId id="280" r:id="rId18"/>
    <p:sldId id="282" r:id="rId19"/>
    <p:sldId id="281" r:id="rId20"/>
    <p:sldId id="283" r:id="rId21"/>
    <p:sldId id="284" r:id="rId22"/>
    <p:sldId id="285" r:id="rId23"/>
    <p:sldId id="286" r:id="rId24"/>
    <p:sldId id="287" r:id="rId25"/>
    <p:sldId id="292" r:id="rId26"/>
    <p:sldId id="267" r:id="rId27"/>
    <p:sldId id="266" r:id="rId28"/>
    <p:sldId id="265" r:id="rId29"/>
    <p:sldId id="275" r:id="rId30"/>
    <p:sldId id="257" r:id="rId31"/>
    <p:sldId id="258" r:id="rId32"/>
    <p:sldId id="259" r:id="rId33"/>
    <p:sldId id="260" r:id="rId34"/>
    <p:sldId id="261" r:id="rId35"/>
    <p:sldId id="262" r:id="rId36"/>
    <p:sldId id="295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FFFFFF"/>
    <a:srgbClr val="A7D8DD"/>
    <a:srgbClr val="F2F2F2"/>
    <a:srgbClr val="3494BA"/>
    <a:srgbClr val="7AC4CC"/>
    <a:srgbClr val="5EB8C2"/>
    <a:srgbClr val="E6E5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0" autoAdjust="0"/>
    <p:restoredTop sz="88204" autoAdjust="0"/>
  </p:normalViewPr>
  <p:slideViewPr>
    <p:cSldViewPr snapToGrid="0">
      <p:cViewPr varScale="1">
        <p:scale>
          <a:sx n="101" d="100"/>
          <a:sy n="101" d="100"/>
        </p:scale>
        <p:origin x="3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A52EB3-33BB-4059-A57E-1EC218361B5A}" type="doc">
      <dgm:prSet loTypeId="urn:microsoft.com/office/officeart/2008/layout/LinedList" loCatId="list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4746A77F-321E-4567-9CE8-7B873B7889D1}">
      <dgm:prSet/>
      <dgm:spPr/>
      <dgm:t>
        <a:bodyPr/>
        <a:lstStyle/>
        <a:p>
          <a:r>
            <a:rPr lang="en-US"/>
            <a:t>Motivation</a:t>
          </a:r>
        </a:p>
      </dgm:t>
    </dgm:pt>
    <dgm:pt modelId="{D42CDE45-3E41-4B39-BBAB-A95294750822}" type="parTrans" cxnId="{3FAE2340-FE5B-4759-8644-5DEBCC71B93C}">
      <dgm:prSet/>
      <dgm:spPr/>
      <dgm:t>
        <a:bodyPr/>
        <a:lstStyle/>
        <a:p>
          <a:endParaRPr lang="en-US"/>
        </a:p>
      </dgm:t>
    </dgm:pt>
    <dgm:pt modelId="{32535C5E-1961-4519-B1CE-E34B36101495}" type="sibTrans" cxnId="{3FAE2340-FE5B-4759-8644-5DEBCC71B93C}">
      <dgm:prSet/>
      <dgm:spPr/>
      <dgm:t>
        <a:bodyPr/>
        <a:lstStyle/>
        <a:p>
          <a:endParaRPr lang="en-US"/>
        </a:p>
      </dgm:t>
    </dgm:pt>
    <dgm:pt modelId="{46CA4E28-BCFB-4523-B5F0-A508366A38D9}">
      <dgm:prSet/>
      <dgm:spPr/>
      <dgm:t>
        <a:bodyPr/>
        <a:lstStyle/>
        <a:p>
          <a:r>
            <a:rPr lang="en-US"/>
            <a:t>Threat Model</a:t>
          </a:r>
        </a:p>
      </dgm:t>
    </dgm:pt>
    <dgm:pt modelId="{322CE0FD-9B76-4578-97E7-AF78F0692D94}" type="parTrans" cxnId="{F6ACC5FC-ECCB-4710-8E10-F82652DF933F}">
      <dgm:prSet/>
      <dgm:spPr/>
      <dgm:t>
        <a:bodyPr/>
        <a:lstStyle/>
        <a:p>
          <a:endParaRPr lang="en-US"/>
        </a:p>
      </dgm:t>
    </dgm:pt>
    <dgm:pt modelId="{88A9C74C-8D61-4A27-81F5-E02BB17CA8EB}" type="sibTrans" cxnId="{F6ACC5FC-ECCB-4710-8E10-F82652DF933F}">
      <dgm:prSet/>
      <dgm:spPr/>
      <dgm:t>
        <a:bodyPr/>
        <a:lstStyle/>
        <a:p>
          <a:endParaRPr lang="en-US"/>
        </a:p>
      </dgm:t>
    </dgm:pt>
    <dgm:pt modelId="{D6FA6616-7A5E-4D59-BEB0-2445AE0BAF14}">
      <dgm:prSet/>
      <dgm:spPr/>
      <dgm:t>
        <a:bodyPr/>
        <a:lstStyle/>
        <a:p>
          <a:r>
            <a:rPr lang="en-US" dirty="0"/>
            <a:t>Methodology</a:t>
          </a:r>
        </a:p>
      </dgm:t>
    </dgm:pt>
    <dgm:pt modelId="{3F9070D9-475B-4B55-AF8F-A53F9C998005}" type="parTrans" cxnId="{72B7F8E6-938F-4518-B68C-E97A0A4A3266}">
      <dgm:prSet/>
      <dgm:spPr/>
      <dgm:t>
        <a:bodyPr/>
        <a:lstStyle/>
        <a:p>
          <a:endParaRPr lang="en-US"/>
        </a:p>
      </dgm:t>
    </dgm:pt>
    <dgm:pt modelId="{FEA8D28A-9FBB-4F41-AD85-E675A7996BE3}" type="sibTrans" cxnId="{72B7F8E6-938F-4518-B68C-E97A0A4A3266}">
      <dgm:prSet/>
      <dgm:spPr/>
      <dgm:t>
        <a:bodyPr/>
        <a:lstStyle/>
        <a:p>
          <a:endParaRPr lang="en-US"/>
        </a:p>
      </dgm:t>
    </dgm:pt>
    <dgm:pt modelId="{1F9F6B91-6A1E-4C5C-9E60-D79355551748}">
      <dgm:prSet/>
      <dgm:spPr/>
      <dgm:t>
        <a:bodyPr/>
        <a:lstStyle/>
        <a:p>
          <a:r>
            <a:rPr lang="en-US"/>
            <a:t>Texture Characterization</a:t>
          </a:r>
        </a:p>
      </dgm:t>
    </dgm:pt>
    <dgm:pt modelId="{13B40089-94FF-4373-89A6-DFDBA0416D28}" type="parTrans" cxnId="{01083434-202A-4071-A9A0-56CE7B150FEF}">
      <dgm:prSet/>
      <dgm:spPr/>
      <dgm:t>
        <a:bodyPr/>
        <a:lstStyle/>
        <a:p>
          <a:endParaRPr lang="en-US"/>
        </a:p>
      </dgm:t>
    </dgm:pt>
    <dgm:pt modelId="{83095E00-D2AA-4E26-9E16-39AF99B91FD6}" type="sibTrans" cxnId="{01083434-202A-4071-A9A0-56CE7B150FEF}">
      <dgm:prSet/>
      <dgm:spPr/>
      <dgm:t>
        <a:bodyPr/>
        <a:lstStyle/>
        <a:p>
          <a:endParaRPr lang="en-US"/>
        </a:p>
      </dgm:t>
    </dgm:pt>
    <dgm:pt modelId="{B383F3C5-9CF6-4B36-A530-E42791C3DDAA}">
      <dgm:prSet/>
      <dgm:spPr/>
      <dgm:t>
        <a:bodyPr/>
        <a:lstStyle/>
        <a:p>
          <a:r>
            <a:rPr lang="en-US"/>
            <a:t>System Overview</a:t>
          </a:r>
        </a:p>
      </dgm:t>
    </dgm:pt>
    <dgm:pt modelId="{44E08DAC-BE23-47D3-9616-3AA3879E64EF}" type="parTrans" cxnId="{9C6B450B-8D37-4951-A246-D5A6252E621D}">
      <dgm:prSet/>
      <dgm:spPr/>
      <dgm:t>
        <a:bodyPr/>
        <a:lstStyle/>
        <a:p>
          <a:endParaRPr lang="en-US"/>
        </a:p>
      </dgm:t>
    </dgm:pt>
    <dgm:pt modelId="{A39A918D-5A01-4D52-A3A7-A2F00553672E}" type="sibTrans" cxnId="{9C6B450B-8D37-4951-A246-D5A6252E621D}">
      <dgm:prSet/>
      <dgm:spPr/>
      <dgm:t>
        <a:bodyPr/>
        <a:lstStyle/>
        <a:p>
          <a:endParaRPr lang="en-US"/>
        </a:p>
      </dgm:t>
    </dgm:pt>
    <dgm:pt modelId="{0A6E5AC8-86EF-4594-A001-9E888CB4E1D9}">
      <dgm:prSet/>
      <dgm:spPr/>
      <dgm:t>
        <a:bodyPr/>
        <a:lstStyle/>
        <a:p>
          <a:r>
            <a:rPr lang="en-US"/>
            <a:t>Fingerprint Analysis</a:t>
          </a:r>
        </a:p>
      </dgm:t>
    </dgm:pt>
    <dgm:pt modelId="{A2F197FB-711C-453B-B3B6-81E983016E4C}" type="parTrans" cxnId="{F7BCE07A-0D9F-4927-8ADD-E6D1AC308AFF}">
      <dgm:prSet/>
      <dgm:spPr/>
      <dgm:t>
        <a:bodyPr/>
        <a:lstStyle/>
        <a:p>
          <a:endParaRPr lang="en-US"/>
        </a:p>
      </dgm:t>
    </dgm:pt>
    <dgm:pt modelId="{47063756-0337-43D3-AA36-406FAB3D3B73}" type="sibTrans" cxnId="{F7BCE07A-0D9F-4927-8ADD-E6D1AC308AFF}">
      <dgm:prSet/>
      <dgm:spPr/>
      <dgm:t>
        <a:bodyPr/>
        <a:lstStyle/>
        <a:p>
          <a:endParaRPr lang="en-US"/>
        </a:p>
      </dgm:t>
    </dgm:pt>
    <dgm:pt modelId="{51E445ED-3C18-4E63-BB4B-53A31EDB0338}">
      <dgm:prSet/>
      <dgm:spPr/>
      <dgm:t>
        <a:bodyPr/>
        <a:lstStyle/>
        <a:p>
          <a:r>
            <a:rPr lang="en-US"/>
            <a:t>Printer Identification</a:t>
          </a:r>
        </a:p>
      </dgm:t>
    </dgm:pt>
    <dgm:pt modelId="{D722B528-FBDC-4892-8927-9072EFD5FD66}" type="parTrans" cxnId="{91F05C60-3C34-4E6F-8CAB-86EA95D509CE}">
      <dgm:prSet/>
      <dgm:spPr/>
      <dgm:t>
        <a:bodyPr/>
        <a:lstStyle/>
        <a:p>
          <a:endParaRPr lang="en-US"/>
        </a:p>
      </dgm:t>
    </dgm:pt>
    <dgm:pt modelId="{0FDD4141-79A4-4264-8370-75C8BF92136E}" type="sibTrans" cxnId="{91F05C60-3C34-4E6F-8CAB-86EA95D509CE}">
      <dgm:prSet/>
      <dgm:spPr/>
      <dgm:t>
        <a:bodyPr/>
        <a:lstStyle/>
        <a:p>
          <a:endParaRPr lang="en-US"/>
        </a:p>
      </dgm:t>
    </dgm:pt>
    <dgm:pt modelId="{AF355FFE-736B-4040-AA69-ECFA940EAAAD}">
      <dgm:prSet/>
      <dgm:spPr/>
      <dgm:t>
        <a:bodyPr/>
        <a:lstStyle/>
        <a:p>
          <a:r>
            <a:rPr lang="en-US"/>
            <a:t>Performance Analysis</a:t>
          </a:r>
        </a:p>
      </dgm:t>
    </dgm:pt>
    <dgm:pt modelId="{B4F1890E-2A26-44DB-BD5A-86909CCF19DE}" type="parTrans" cxnId="{CC38322B-C77E-4F6A-9874-A9676F292A55}">
      <dgm:prSet/>
      <dgm:spPr/>
      <dgm:t>
        <a:bodyPr/>
        <a:lstStyle/>
        <a:p>
          <a:endParaRPr lang="en-US"/>
        </a:p>
      </dgm:t>
    </dgm:pt>
    <dgm:pt modelId="{FD0EADB2-FEE9-4360-AF46-545F50C4BE29}" type="sibTrans" cxnId="{CC38322B-C77E-4F6A-9874-A9676F292A55}">
      <dgm:prSet/>
      <dgm:spPr/>
      <dgm:t>
        <a:bodyPr/>
        <a:lstStyle/>
        <a:p>
          <a:endParaRPr lang="en-US"/>
        </a:p>
      </dgm:t>
    </dgm:pt>
    <dgm:pt modelId="{5DAE153B-A115-4BB4-B785-F291CF3D6564}">
      <dgm:prSet/>
      <dgm:spPr/>
      <dgm:t>
        <a:bodyPr/>
        <a:lstStyle/>
        <a:p>
          <a:r>
            <a:rPr lang="en-US"/>
            <a:t>Attack Evaluation</a:t>
          </a:r>
        </a:p>
      </dgm:t>
    </dgm:pt>
    <dgm:pt modelId="{F7B70B88-7175-4109-8F00-FE5C6679A8E2}" type="parTrans" cxnId="{34159F03-2E7E-456F-8354-331BFC28C3F8}">
      <dgm:prSet/>
      <dgm:spPr/>
      <dgm:t>
        <a:bodyPr/>
        <a:lstStyle/>
        <a:p>
          <a:endParaRPr lang="en-US"/>
        </a:p>
      </dgm:t>
    </dgm:pt>
    <dgm:pt modelId="{C22ED529-3E23-4FD0-B7A5-2C526F7127FD}" type="sibTrans" cxnId="{34159F03-2E7E-456F-8354-331BFC28C3F8}">
      <dgm:prSet/>
      <dgm:spPr/>
      <dgm:t>
        <a:bodyPr/>
        <a:lstStyle/>
        <a:p>
          <a:endParaRPr lang="en-US"/>
        </a:p>
      </dgm:t>
    </dgm:pt>
    <dgm:pt modelId="{73BC61A7-4781-4455-A4EC-0C8A8F547216}">
      <dgm:prSet/>
      <dgm:spPr/>
      <dgm:t>
        <a:bodyPr/>
        <a:lstStyle/>
        <a:p>
          <a:r>
            <a:rPr lang="en-US"/>
            <a:t>Future Work and Challenges</a:t>
          </a:r>
        </a:p>
      </dgm:t>
    </dgm:pt>
    <dgm:pt modelId="{EDB20F6A-AAB6-48F0-B22A-7CAC581B9066}" type="parTrans" cxnId="{6A53FD77-2ABB-4E29-811B-EBE315B23B30}">
      <dgm:prSet/>
      <dgm:spPr/>
      <dgm:t>
        <a:bodyPr/>
        <a:lstStyle/>
        <a:p>
          <a:endParaRPr lang="en-US"/>
        </a:p>
      </dgm:t>
    </dgm:pt>
    <dgm:pt modelId="{E829D170-220C-4949-9D57-C1A8F1FC3398}" type="sibTrans" cxnId="{6A53FD77-2ABB-4E29-811B-EBE315B23B30}">
      <dgm:prSet/>
      <dgm:spPr/>
      <dgm:t>
        <a:bodyPr/>
        <a:lstStyle/>
        <a:p>
          <a:endParaRPr lang="en-US"/>
        </a:p>
      </dgm:t>
    </dgm:pt>
    <dgm:pt modelId="{FA90A08B-4AE4-4819-AC6E-6F0EDEBE66F3}" type="pres">
      <dgm:prSet presAssocID="{1FA52EB3-33BB-4059-A57E-1EC218361B5A}" presName="vert0" presStyleCnt="0">
        <dgm:presLayoutVars>
          <dgm:dir/>
          <dgm:animOne val="branch"/>
          <dgm:animLvl val="lvl"/>
        </dgm:presLayoutVars>
      </dgm:prSet>
      <dgm:spPr/>
    </dgm:pt>
    <dgm:pt modelId="{E9C0E0CA-B287-4BD3-892B-0E6FDFFD0ADC}" type="pres">
      <dgm:prSet presAssocID="{4746A77F-321E-4567-9CE8-7B873B7889D1}" presName="thickLine" presStyleLbl="alignNode1" presStyleIdx="0" presStyleCnt="10"/>
      <dgm:spPr/>
    </dgm:pt>
    <dgm:pt modelId="{9463C84B-5201-49CE-BDF4-538B42FD0CF7}" type="pres">
      <dgm:prSet presAssocID="{4746A77F-321E-4567-9CE8-7B873B7889D1}" presName="horz1" presStyleCnt="0"/>
      <dgm:spPr/>
    </dgm:pt>
    <dgm:pt modelId="{926FEF6E-9993-4D62-B038-594B5BBAB136}" type="pres">
      <dgm:prSet presAssocID="{4746A77F-321E-4567-9CE8-7B873B7889D1}" presName="tx1" presStyleLbl="revTx" presStyleIdx="0" presStyleCnt="10"/>
      <dgm:spPr/>
    </dgm:pt>
    <dgm:pt modelId="{521F9389-EE9D-44A4-831A-F4A45A054530}" type="pres">
      <dgm:prSet presAssocID="{4746A77F-321E-4567-9CE8-7B873B7889D1}" presName="vert1" presStyleCnt="0"/>
      <dgm:spPr/>
    </dgm:pt>
    <dgm:pt modelId="{AAECAF86-3015-4932-826A-BEA6E14514CE}" type="pres">
      <dgm:prSet presAssocID="{46CA4E28-BCFB-4523-B5F0-A508366A38D9}" presName="thickLine" presStyleLbl="alignNode1" presStyleIdx="1" presStyleCnt="10"/>
      <dgm:spPr/>
    </dgm:pt>
    <dgm:pt modelId="{36A644BF-B3F9-419F-AF20-FC7E14B5FF55}" type="pres">
      <dgm:prSet presAssocID="{46CA4E28-BCFB-4523-B5F0-A508366A38D9}" presName="horz1" presStyleCnt="0"/>
      <dgm:spPr/>
    </dgm:pt>
    <dgm:pt modelId="{5AC4A9C2-6427-4DEB-B07E-C10773358710}" type="pres">
      <dgm:prSet presAssocID="{46CA4E28-BCFB-4523-B5F0-A508366A38D9}" presName="tx1" presStyleLbl="revTx" presStyleIdx="1" presStyleCnt="10"/>
      <dgm:spPr/>
    </dgm:pt>
    <dgm:pt modelId="{507907B7-ED6E-4128-A4DE-C644A935317D}" type="pres">
      <dgm:prSet presAssocID="{46CA4E28-BCFB-4523-B5F0-A508366A38D9}" presName="vert1" presStyleCnt="0"/>
      <dgm:spPr/>
    </dgm:pt>
    <dgm:pt modelId="{FA9B21B3-95C4-4738-BB3B-9874519C6373}" type="pres">
      <dgm:prSet presAssocID="{D6FA6616-7A5E-4D59-BEB0-2445AE0BAF14}" presName="thickLine" presStyleLbl="alignNode1" presStyleIdx="2" presStyleCnt="10"/>
      <dgm:spPr/>
    </dgm:pt>
    <dgm:pt modelId="{91EEE73C-CDE5-4309-8627-CD3A7C1F15AE}" type="pres">
      <dgm:prSet presAssocID="{D6FA6616-7A5E-4D59-BEB0-2445AE0BAF14}" presName="horz1" presStyleCnt="0"/>
      <dgm:spPr/>
    </dgm:pt>
    <dgm:pt modelId="{0DDBDB73-DEC8-4CC9-BA2A-5D0EA2A752F6}" type="pres">
      <dgm:prSet presAssocID="{D6FA6616-7A5E-4D59-BEB0-2445AE0BAF14}" presName="tx1" presStyleLbl="revTx" presStyleIdx="2" presStyleCnt="10"/>
      <dgm:spPr/>
    </dgm:pt>
    <dgm:pt modelId="{DFC1D5C7-8F39-4E47-AEA1-6EEDD8F1CE74}" type="pres">
      <dgm:prSet presAssocID="{D6FA6616-7A5E-4D59-BEB0-2445AE0BAF14}" presName="vert1" presStyleCnt="0"/>
      <dgm:spPr/>
    </dgm:pt>
    <dgm:pt modelId="{0F3D9C16-3D71-4E44-9555-460938DDAFF2}" type="pres">
      <dgm:prSet presAssocID="{1F9F6B91-6A1E-4C5C-9E60-D79355551748}" presName="thickLine" presStyleLbl="alignNode1" presStyleIdx="3" presStyleCnt="10"/>
      <dgm:spPr/>
    </dgm:pt>
    <dgm:pt modelId="{22FEC9D4-A4EA-412C-B3EF-0E98B5CD8EFC}" type="pres">
      <dgm:prSet presAssocID="{1F9F6B91-6A1E-4C5C-9E60-D79355551748}" presName="horz1" presStyleCnt="0"/>
      <dgm:spPr/>
    </dgm:pt>
    <dgm:pt modelId="{CE4A1AB1-B953-4C83-98E6-392E3DA62C3B}" type="pres">
      <dgm:prSet presAssocID="{1F9F6B91-6A1E-4C5C-9E60-D79355551748}" presName="tx1" presStyleLbl="revTx" presStyleIdx="3" presStyleCnt="10"/>
      <dgm:spPr/>
    </dgm:pt>
    <dgm:pt modelId="{5CB85EC2-2B13-456C-BA52-3ABBBA4C8699}" type="pres">
      <dgm:prSet presAssocID="{1F9F6B91-6A1E-4C5C-9E60-D79355551748}" presName="vert1" presStyleCnt="0"/>
      <dgm:spPr/>
    </dgm:pt>
    <dgm:pt modelId="{B3727B8A-2256-4FA2-A2CE-BCC2D9FD1F36}" type="pres">
      <dgm:prSet presAssocID="{B383F3C5-9CF6-4B36-A530-E42791C3DDAA}" presName="thickLine" presStyleLbl="alignNode1" presStyleIdx="4" presStyleCnt="10"/>
      <dgm:spPr/>
    </dgm:pt>
    <dgm:pt modelId="{856101B4-3B73-4AC4-8D16-CEF736B546F6}" type="pres">
      <dgm:prSet presAssocID="{B383F3C5-9CF6-4B36-A530-E42791C3DDAA}" presName="horz1" presStyleCnt="0"/>
      <dgm:spPr/>
    </dgm:pt>
    <dgm:pt modelId="{1480A192-F6A7-4FFE-85B4-EBB91A0BA9F9}" type="pres">
      <dgm:prSet presAssocID="{B383F3C5-9CF6-4B36-A530-E42791C3DDAA}" presName="tx1" presStyleLbl="revTx" presStyleIdx="4" presStyleCnt="10"/>
      <dgm:spPr/>
    </dgm:pt>
    <dgm:pt modelId="{54213123-E503-460B-A232-5EA8A6510460}" type="pres">
      <dgm:prSet presAssocID="{B383F3C5-9CF6-4B36-A530-E42791C3DDAA}" presName="vert1" presStyleCnt="0"/>
      <dgm:spPr/>
    </dgm:pt>
    <dgm:pt modelId="{8849AEED-BCF8-4F2A-B3FB-028A885999AB}" type="pres">
      <dgm:prSet presAssocID="{0A6E5AC8-86EF-4594-A001-9E888CB4E1D9}" presName="thickLine" presStyleLbl="alignNode1" presStyleIdx="5" presStyleCnt="10"/>
      <dgm:spPr/>
    </dgm:pt>
    <dgm:pt modelId="{637A5023-99B9-4127-920D-E75EFF89D62D}" type="pres">
      <dgm:prSet presAssocID="{0A6E5AC8-86EF-4594-A001-9E888CB4E1D9}" presName="horz1" presStyleCnt="0"/>
      <dgm:spPr/>
    </dgm:pt>
    <dgm:pt modelId="{D16E5287-0DEA-4B83-BEF7-DBD2210D93D8}" type="pres">
      <dgm:prSet presAssocID="{0A6E5AC8-86EF-4594-A001-9E888CB4E1D9}" presName="tx1" presStyleLbl="revTx" presStyleIdx="5" presStyleCnt="10"/>
      <dgm:spPr/>
    </dgm:pt>
    <dgm:pt modelId="{56C7EE76-66B7-43CD-BBB3-8104728E0FE3}" type="pres">
      <dgm:prSet presAssocID="{0A6E5AC8-86EF-4594-A001-9E888CB4E1D9}" presName="vert1" presStyleCnt="0"/>
      <dgm:spPr/>
    </dgm:pt>
    <dgm:pt modelId="{BE1D1263-475F-4C15-B05F-32E7A219E99A}" type="pres">
      <dgm:prSet presAssocID="{51E445ED-3C18-4E63-BB4B-53A31EDB0338}" presName="thickLine" presStyleLbl="alignNode1" presStyleIdx="6" presStyleCnt="10"/>
      <dgm:spPr/>
    </dgm:pt>
    <dgm:pt modelId="{30F53F9A-CFA4-4C31-BCBD-B354E45A17A8}" type="pres">
      <dgm:prSet presAssocID="{51E445ED-3C18-4E63-BB4B-53A31EDB0338}" presName="horz1" presStyleCnt="0"/>
      <dgm:spPr/>
    </dgm:pt>
    <dgm:pt modelId="{45F93D7C-7281-4C3D-8940-16BFF0942BB2}" type="pres">
      <dgm:prSet presAssocID="{51E445ED-3C18-4E63-BB4B-53A31EDB0338}" presName="tx1" presStyleLbl="revTx" presStyleIdx="6" presStyleCnt="10"/>
      <dgm:spPr/>
    </dgm:pt>
    <dgm:pt modelId="{7C691150-2658-4A1B-B6E0-B3265AF847BC}" type="pres">
      <dgm:prSet presAssocID="{51E445ED-3C18-4E63-BB4B-53A31EDB0338}" presName="vert1" presStyleCnt="0"/>
      <dgm:spPr/>
    </dgm:pt>
    <dgm:pt modelId="{20BE5847-C2F3-4CF2-BA4F-6C84202E2443}" type="pres">
      <dgm:prSet presAssocID="{AF355FFE-736B-4040-AA69-ECFA940EAAAD}" presName="thickLine" presStyleLbl="alignNode1" presStyleIdx="7" presStyleCnt="10"/>
      <dgm:spPr/>
    </dgm:pt>
    <dgm:pt modelId="{E6879FBF-7181-42D0-8BE6-DE5171DCF2A3}" type="pres">
      <dgm:prSet presAssocID="{AF355FFE-736B-4040-AA69-ECFA940EAAAD}" presName="horz1" presStyleCnt="0"/>
      <dgm:spPr/>
    </dgm:pt>
    <dgm:pt modelId="{184A713C-9EB1-4758-9A6A-22BD276A7463}" type="pres">
      <dgm:prSet presAssocID="{AF355FFE-736B-4040-AA69-ECFA940EAAAD}" presName="tx1" presStyleLbl="revTx" presStyleIdx="7" presStyleCnt="10"/>
      <dgm:spPr/>
    </dgm:pt>
    <dgm:pt modelId="{ED532671-90D7-4CFD-AB63-EC53AA4F684F}" type="pres">
      <dgm:prSet presAssocID="{AF355FFE-736B-4040-AA69-ECFA940EAAAD}" presName="vert1" presStyleCnt="0"/>
      <dgm:spPr/>
    </dgm:pt>
    <dgm:pt modelId="{C4F9C14F-245E-4A88-B169-633E81B82737}" type="pres">
      <dgm:prSet presAssocID="{5DAE153B-A115-4BB4-B785-F291CF3D6564}" presName="thickLine" presStyleLbl="alignNode1" presStyleIdx="8" presStyleCnt="10"/>
      <dgm:spPr/>
    </dgm:pt>
    <dgm:pt modelId="{05E78853-2F5E-498E-BF5A-73FBBC5C1B68}" type="pres">
      <dgm:prSet presAssocID="{5DAE153B-A115-4BB4-B785-F291CF3D6564}" presName="horz1" presStyleCnt="0"/>
      <dgm:spPr/>
    </dgm:pt>
    <dgm:pt modelId="{F4E5604B-4288-484F-BFFD-8D7C3BF68927}" type="pres">
      <dgm:prSet presAssocID="{5DAE153B-A115-4BB4-B785-F291CF3D6564}" presName="tx1" presStyleLbl="revTx" presStyleIdx="8" presStyleCnt="10"/>
      <dgm:spPr/>
    </dgm:pt>
    <dgm:pt modelId="{96F3CD45-E136-4DC7-81F3-06761B6B265D}" type="pres">
      <dgm:prSet presAssocID="{5DAE153B-A115-4BB4-B785-F291CF3D6564}" presName="vert1" presStyleCnt="0"/>
      <dgm:spPr/>
    </dgm:pt>
    <dgm:pt modelId="{9F033130-23F5-4F30-B0F5-4B15C30E5EEE}" type="pres">
      <dgm:prSet presAssocID="{73BC61A7-4781-4455-A4EC-0C8A8F547216}" presName="thickLine" presStyleLbl="alignNode1" presStyleIdx="9" presStyleCnt="10"/>
      <dgm:spPr/>
    </dgm:pt>
    <dgm:pt modelId="{A7C3242B-C738-4C5D-9CBF-B5D4D0F9AA30}" type="pres">
      <dgm:prSet presAssocID="{73BC61A7-4781-4455-A4EC-0C8A8F547216}" presName="horz1" presStyleCnt="0"/>
      <dgm:spPr/>
    </dgm:pt>
    <dgm:pt modelId="{6DE60DE4-2CC3-42D0-A644-DA205A25CD8D}" type="pres">
      <dgm:prSet presAssocID="{73BC61A7-4781-4455-A4EC-0C8A8F547216}" presName="tx1" presStyleLbl="revTx" presStyleIdx="9" presStyleCnt="10"/>
      <dgm:spPr/>
    </dgm:pt>
    <dgm:pt modelId="{0139898B-8AD5-4C37-9A3E-CAA03B08366D}" type="pres">
      <dgm:prSet presAssocID="{73BC61A7-4781-4455-A4EC-0C8A8F547216}" presName="vert1" presStyleCnt="0"/>
      <dgm:spPr/>
    </dgm:pt>
  </dgm:ptLst>
  <dgm:cxnLst>
    <dgm:cxn modelId="{34159F03-2E7E-456F-8354-331BFC28C3F8}" srcId="{1FA52EB3-33BB-4059-A57E-1EC218361B5A}" destId="{5DAE153B-A115-4BB4-B785-F291CF3D6564}" srcOrd="8" destOrd="0" parTransId="{F7B70B88-7175-4109-8F00-FE5C6679A8E2}" sibTransId="{C22ED529-3E23-4FD0-B7A5-2C526F7127FD}"/>
    <dgm:cxn modelId="{9C6B450B-8D37-4951-A246-D5A6252E621D}" srcId="{1FA52EB3-33BB-4059-A57E-1EC218361B5A}" destId="{B383F3C5-9CF6-4B36-A530-E42791C3DDAA}" srcOrd="4" destOrd="0" parTransId="{44E08DAC-BE23-47D3-9616-3AA3879E64EF}" sibTransId="{A39A918D-5A01-4D52-A3A7-A2F00553672E}"/>
    <dgm:cxn modelId="{BE7DB016-2408-45A5-B44C-1E76FFEE3F85}" type="presOf" srcId="{5DAE153B-A115-4BB4-B785-F291CF3D6564}" destId="{F4E5604B-4288-484F-BFFD-8D7C3BF68927}" srcOrd="0" destOrd="0" presId="urn:microsoft.com/office/officeart/2008/layout/LinedList"/>
    <dgm:cxn modelId="{CC38322B-C77E-4F6A-9874-A9676F292A55}" srcId="{1FA52EB3-33BB-4059-A57E-1EC218361B5A}" destId="{AF355FFE-736B-4040-AA69-ECFA940EAAAD}" srcOrd="7" destOrd="0" parTransId="{B4F1890E-2A26-44DB-BD5A-86909CCF19DE}" sibTransId="{FD0EADB2-FEE9-4360-AF46-545F50C4BE29}"/>
    <dgm:cxn modelId="{9BC1402B-2FF2-452E-A013-18FC8E7E36CC}" type="presOf" srcId="{0A6E5AC8-86EF-4594-A001-9E888CB4E1D9}" destId="{D16E5287-0DEA-4B83-BEF7-DBD2210D93D8}" srcOrd="0" destOrd="0" presId="urn:microsoft.com/office/officeart/2008/layout/LinedList"/>
    <dgm:cxn modelId="{01083434-202A-4071-A9A0-56CE7B150FEF}" srcId="{1FA52EB3-33BB-4059-A57E-1EC218361B5A}" destId="{1F9F6B91-6A1E-4C5C-9E60-D79355551748}" srcOrd="3" destOrd="0" parTransId="{13B40089-94FF-4373-89A6-DFDBA0416D28}" sibTransId="{83095E00-D2AA-4E26-9E16-39AF99B91FD6}"/>
    <dgm:cxn modelId="{F4922D37-E0F9-4836-9C44-23A7EBEBD335}" type="presOf" srcId="{1FA52EB3-33BB-4059-A57E-1EC218361B5A}" destId="{FA90A08B-4AE4-4819-AC6E-6F0EDEBE66F3}" srcOrd="0" destOrd="0" presId="urn:microsoft.com/office/officeart/2008/layout/LinedList"/>
    <dgm:cxn modelId="{3FAE2340-FE5B-4759-8644-5DEBCC71B93C}" srcId="{1FA52EB3-33BB-4059-A57E-1EC218361B5A}" destId="{4746A77F-321E-4567-9CE8-7B873B7889D1}" srcOrd="0" destOrd="0" parTransId="{D42CDE45-3E41-4B39-BBAB-A95294750822}" sibTransId="{32535C5E-1961-4519-B1CE-E34B36101495}"/>
    <dgm:cxn modelId="{91F05C60-3C34-4E6F-8CAB-86EA95D509CE}" srcId="{1FA52EB3-33BB-4059-A57E-1EC218361B5A}" destId="{51E445ED-3C18-4E63-BB4B-53A31EDB0338}" srcOrd="6" destOrd="0" parTransId="{D722B528-FBDC-4892-8927-9072EFD5FD66}" sibTransId="{0FDD4141-79A4-4264-8370-75C8BF92136E}"/>
    <dgm:cxn modelId="{3BCC2854-FCF5-4192-90DA-582FAA22D99A}" type="presOf" srcId="{4746A77F-321E-4567-9CE8-7B873B7889D1}" destId="{926FEF6E-9993-4D62-B038-594B5BBAB136}" srcOrd="0" destOrd="0" presId="urn:microsoft.com/office/officeart/2008/layout/LinedList"/>
    <dgm:cxn modelId="{6A53FD77-2ABB-4E29-811B-EBE315B23B30}" srcId="{1FA52EB3-33BB-4059-A57E-1EC218361B5A}" destId="{73BC61A7-4781-4455-A4EC-0C8A8F547216}" srcOrd="9" destOrd="0" parTransId="{EDB20F6A-AAB6-48F0-B22A-7CAC581B9066}" sibTransId="{E829D170-220C-4949-9D57-C1A8F1FC3398}"/>
    <dgm:cxn modelId="{F7BCE07A-0D9F-4927-8ADD-E6D1AC308AFF}" srcId="{1FA52EB3-33BB-4059-A57E-1EC218361B5A}" destId="{0A6E5AC8-86EF-4594-A001-9E888CB4E1D9}" srcOrd="5" destOrd="0" parTransId="{A2F197FB-711C-453B-B3B6-81E983016E4C}" sibTransId="{47063756-0337-43D3-AA36-406FAB3D3B73}"/>
    <dgm:cxn modelId="{58AFF49A-6C6C-4972-9BCE-C2CD6C646DEA}" type="presOf" srcId="{AF355FFE-736B-4040-AA69-ECFA940EAAAD}" destId="{184A713C-9EB1-4758-9A6A-22BD276A7463}" srcOrd="0" destOrd="0" presId="urn:microsoft.com/office/officeart/2008/layout/LinedList"/>
    <dgm:cxn modelId="{7C748FB0-5A9D-4E14-B5F9-C394C292C6DA}" type="presOf" srcId="{D6FA6616-7A5E-4D59-BEB0-2445AE0BAF14}" destId="{0DDBDB73-DEC8-4CC9-BA2A-5D0EA2A752F6}" srcOrd="0" destOrd="0" presId="urn:microsoft.com/office/officeart/2008/layout/LinedList"/>
    <dgm:cxn modelId="{5A923AB6-64A5-48E7-904B-BC0A840146B0}" type="presOf" srcId="{1F9F6B91-6A1E-4C5C-9E60-D79355551748}" destId="{CE4A1AB1-B953-4C83-98E6-392E3DA62C3B}" srcOrd="0" destOrd="0" presId="urn:microsoft.com/office/officeart/2008/layout/LinedList"/>
    <dgm:cxn modelId="{A0142AC0-1CEE-4E7D-9E0E-935E1C3163C5}" type="presOf" srcId="{73BC61A7-4781-4455-A4EC-0C8A8F547216}" destId="{6DE60DE4-2CC3-42D0-A644-DA205A25CD8D}" srcOrd="0" destOrd="0" presId="urn:microsoft.com/office/officeart/2008/layout/LinedList"/>
    <dgm:cxn modelId="{17C663DA-341B-4EE9-995D-04B1EDD85517}" type="presOf" srcId="{51E445ED-3C18-4E63-BB4B-53A31EDB0338}" destId="{45F93D7C-7281-4C3D-8940-16BFF0942BB2}" srcOrd="0" destOrd="0" presId="urn:microsoft.com/office/officeart/2008/layout/LinedList"/>
    <dgm:cxn modelId="{87EED3E6-F22C-43B6-8124-AF34B1D3A083}" type="presOf" srcId="{46CA4E28-BCFB-4523-B5F0-A508366A38D9}" destId="{5AC4A9C2-6427-4DEB-B07E-C10773358710}" srcOrd="0" destOrd="0" presId="urn:microsoft.com/office/officeart/2008/layout/LinedList"/>
    <dgm:cxn modelId="{72B7F8E6-938F-4518-B68C-E97A0A4A3266}" srcId="{1FA52EB3-33BB-4059-A57E-1EC218361B5A}" destId="{D6FA6616-7A5E-4D59-BEB0-2445AE0BAF14}" srcOrd="2" destOrd="0" parTransId="{3F9070D9-475B-4B55-AF8F-A53F9C998005}" sibTransId="{FEA8D28A-9FBB-4F41-AD85-E675A7996BE3}"/>
    <dgm:cxn modelId="{F6ACC5FC-ECCB-4710-8E10-F82652DF933F}" srcId="{1FA52EB3-33BB-4059-A57E-1EC218361B5A}" destId="{46CA4E28-BCFB-4523-B5F0-A508366A38D9}" srcOrd="1" destOrd="0" parTransId="{322CE0FD-9B76-4578-97E7-AF78F0692D94}" sibTransId="{88A9C74C-8D61-4A27-81F5-E02BB17CA8EB}"/>
    <dgm:cxn modelId="{83FDFCFC-0552-439F-86BF-D30F066AFC71}" type="presOf" srcId="{B383F3C5-9CF6-4B36-A530-E42791C3DDAA}" destId="{1480A192-F6A7-4FFE-85B4-EBB91A0BA9F9}" srcOrd="0" destOrd="0" presId="urn:microsoft.com/office/officeart/2008/layout/LinedList"/>
    <dgm:cxn modelId="{E96221B5-0BC0-45DE-8824-EA5A42837118}" type="presParOf" srcId="{FA90A08B-4AE4-4819-AC6E-6F0EDEBE66F3}" destId="{E9C0E0CA-B287-4BD3-892B-0E6FDFFD0ADC}" srcOrd="0" destOrd="0" presId="urn:microsoft.com/office/officeart/2008/layout/LinedList"/>
    <dgm:cxn modelId="{099FAB6E-E7D0-4BD7-B386-9630FD27F1A8}" type="presParOf" srcId="{FA90A08B-4AE4-4819-AC6E-6F0EDEBE66F3}" destId="{9463C84B-5201-49CE-BDF4-538B42FD0CF7}" srcOrd="1" destOrd="0" presId="urn:microsoft.com/office/officeart/2008/layout/LinedList"/>
    <dgm:cxn modelId="{111AF503-3B36-4AD5-A5A7-616708453045}" type="presParOf" srcId="{9463C84B-5201-49CE-BDF4-538B42FD0CF7}" destId="{926FEF6E-9993-4D62-B038-594B5BBAB136}" srcOrd="0" destOrd="0" presId="urn:microsoft.com/office/officeart/2008/layout/LinedList"/>
    <dgm:cxn modelId="{2A8A7905-66FB-492A-8EF1-AF76F08DA1BF}" type="presParOf" srcId="{9463C84B-5201-49CE-BDF4-538B42FD0CF7}" destId="{521F9389-EE9D-44A4-831A-F4A45A054530}" srcOrd="1" destOrd="0" presId="urn:microsoft.com/office/officeart/2008/layout/LinedList"/>
    <dgm:cxn modelId="{2509540A-B815-4EF7-A415-EF816F948EA3}" type="presParOf" srcId="{FA90A08B-4AE4-4819-AC6E-6F0EDEBE66F3}" destId="{AAECAF86-3015-4932-826A-BEA6E14514CE}" srcOrd="2" destOrd="0" presId="urn:microsoft.com/office/officeart/2008/layout/LinedList"/>
    <dgm:cxn modelId="{1899D87B-FFFE-4906-86DA-6CD555C5B988}" type="presParOf" srcId="{FA90A08B-4AE4-4819-AC6E-6F0EDEBE66F3}" destId="{36A644BF-B3F9-419F-AF20-FC7E14B5FF55}" srcOrd="3" destOrd="0" presId="urn:microsoft.com/office/officeart/2008/layout/LinedList"/>
    <dgm:cxn modelId="{259D2C4F-A6D9-48C0-9B44-B75C3F6BF603}" type="presParOf" srcId="{36A644BF-B3F9-419F-AF20-FC7E14B5FF55}" destId="{5AC4A9C2-6427-4DEB-B07E-C10773358710}" srcOrd="0" destOrd="0" presId="urn:microsoft.com/office/officeart/2008/layout/LinedList"/>
    <dgm:cxn modelId="{03E372D1-06A7-4C49-9123-DE45591B57C1}" type="presParOf" srcId="{36A644BF-B3F9-419F-AF20-FC7E14B5FF55}" destId="{507907B7-ED6E-4128-A4DE-C644A935317D}" srcOrd="1" destOrd="0" presId="urn:microsoft.com/office/officeart/2008/layout/LinedList"/>
    <dgm:cxn modelId="{C6038F9D-2C42-48A3-9E1C-772728ECD287}" type="presParOf" srcId="{FA90A08B-4AE4-4819-AC6E-6F0EDEBE66F3}" destId="{FA9B21B3-95C4-4738-BB3B-9874519C6373}" srcOrd="4" destOrd="0" presId="urn:microsoft.com/office/officeart/2008/layout/LinedList"/>
    <dgm:cxn modelId="{EA4EAB12-AF46-44D8-AC47-B9CFD184C573}" type="presParOf" srcId="{FA90A08B-4AE4-4819-AC6E-6F0EDEBE66F3}" destId="{91EEE73C-CDE5-4309-8627-CD3A7C1F15AE}" srcOrd="5" destOrd="0" presId="urn:microsoft.com/office/officeart/2008/layout/LinedList"/>
    <dgm:cxn modelId="{020CBF74-D94D-4C05-BD9D-B874AF56BF3C}" type="presParOf" srcId="{91EEE73C-CDE5-4309-8627-CD3A7C1F15AE}" destId="{0DDBDB73-DEC8-4CC9-BA2A-5D0EA2A752F6}" srcOrd="0" destOrd="0" presId="urn:microsoft.com/office/officeart/2008/layout/LinedList"/>
    <dgm:cxn modelId="{EEA501BD-C32C-46EB-A033-D723BE3A6563}" type="presParOf" srcId="{91EEE73C-CDE5-4309-8627-CD3A7C1F15AE}" destId="{DFC1D5C7-8F39-4E47-AEA1-6EEDD8F1CE74}" srcOrd="1" destOrd="0" presId="urn:microsoft.com/office/officeart/2008/layout/LinedList"/>
    <dgm:cxn modelId="{D0FF8F80-20FB-4799-BB9F-07B48DBC8103}" type="presParOf" srcId="{FA90A08B-4AE4-4819-AC6E-6F0EDEBE66F3}" destId="{0F3D9C16-3D71-4E44-9555-460938DDAFF2}" srcOrd="6" destOrd="0" presId="urn:microsoft.com/office/officeart/2008/layout/LinedList"/>
    <dgm:cxn modelId="{184F66A0-0421-437A-9E94-C3F08297D073}" type="presParOf" srcId="{FA90A08B-4AE4-4819-AC6E-6F0EDEBE66F3}" destId="{22FEC9D4-A4EA-412C-B3EF-0E98B5CD8EFC}" srcOrd="7" destOrd="0" presId="urn:microsoft.com/office/officeart/2008/layout/LinedList"/>
    <dgm:cxn modelId="{F9E89E0A-38B1-453F-B4C7-37169565B4F6}" type="presParOf" srcId="{22FEC9D4-A4EA-412C-B3EF-0E98B5CD8EFC}" destId="{CE4A1AB1-B953-4C83-98E6-392E3DA62C3B}" srcOrd="0" destOrd="0" presId="urn:microsoft.com/office/officeart/2008/layout/LinedList"/>
    <dgm:cxn modelId="{25E80B3F-B463-41C6-8EB4-979D89E6D828}" type="presParOf" srcId="{22FEC9D4-A4EA-412C-B3EF-0E98B5CD8EFC}" destId="{5CB85EC2-2B13-456C-BA52-3ABBBA4C8699}" srcOrd="1" destOrd="0" presId="urn:microsoft.com/office/officeart/2008/layout/LinedList"/>
    <dgm:cxn modelId="{FA247B73-17CA-4B24-B01A-87CCAEC56DD3}" type="presParOf" srcId="{FA90A08B-4AE4-4819-AC6E-6F0EDEBE66F3}" destId="{B3727B8A-2256-4FA2-A2CE-BCC2D9FD1F36}" srcOrd="8" destOrd="0" presId="urn:microsoft.com/office/officeart/2008/layout/LinedList"/>
    <dgm:cxn modelId="{C56B7DC0-2E6E-4C32-85E2-B9E0E825625F}" type="presParOf" srcId="{FA90A08B-4AE4-4819-AC6E-6F0EDEBE66F3}" destId="{856101B4-3B73-4AC4-8D16-CEF736B546F6}" srcOrd="9" destOrd="0" presId="urn:microsoft.com/office/officeart/2008/layout/LinedList"/>
    <dgm:cxn modelId="{A4982A8A-C3B3-4500-9960-887045D87139}" type="presParOf" srcId="{856101B4-3B73-4AC4-8D16-CEF736B546F6}" destId="{1480A192-F6A7-4FFE-85B4-EBB91A0BA9F9}" srcOrd="0" destOrd="0" presId="urn:microsoft.com/office/officeart/2008/layout/LinedList"/>
    <dgm:cxn modelId="{99D1F09E-8749-4D91-B3CA-A71DB0D820D5}" type="presParOf" srcId="{856101B4-3B73-4AC4-8D16-CEF736B546F6}" destId="{54213123-E503-460B-A232-5EA8A6510460}" srcOrd="1" destOrd="0" presId="urn:microsoft.com/office/officeart/2008/layout/LinedList"/>
    <dgm:cxn modelId="{9243B9DF-9611-47B8-8369-8BA903E0273D}" type="presParOf" srcId="{FA90A08B-4AE4-4819-AC6E-6F0EDEBE66F3}" destId="{8849AEED-BCF8-4F2A-B3FB-028A885999AB}" srcOrd="10" destOrd="0" presId="urn:microsoft.com/office/officeart/2008/layout/LinedList"/>
    <dgm:cxn modelId="{44775747-8DCF-4CDA-A3B3-9302DAA6C15C}" type="presParOf" srcId="{FA90A08B-4AE4-4819-AC6E-6F0EDEBE66F3}" destId="{637A5023-99B9-4127-920D-E75EFF89D62D}" srcOrd="11" destOrd="0" presId="urn:microsoft.com/office/officeart/2008/layout/LinedList"/>
    <dgm:cxn modelId="{E4DA1029-7705-470C-BBDF-E79E8C922E7B}" type="presParOf" srcId="{637A5023-99B9-4127-920D-E75EFF89D62D}" destId="{D16E5287-0DEA-4B83-BEF7-DBD2210D93D8}" srcOrd="0" destOrd="0" presId="urn:microsoft.com/office/officeart/2008/layout/LinedList"/>
    <dgm:cxn modelId="{C171D4CD-99A7-4614-BCA2-DE6C7874DEA8}" type="presParOf" srcId="{637A5023-99B9-4127-920D-E75EFF89D62D}" destId="{56C7EE76-66B7-43CD-BBB3-8104728E0FE3}" srcOrd="1" destOrd="0" presId="urn:microsoft.com/office/officeart/2008/layout/LinedList"/>
    <dgm:cxn modelId="{A5FD7426-F17E-44EF-883D-EF2B95407227}" type="presParOf" srcId="{FA90A08B-4AE4-4819-AC6E-6F0EDEBE66F3}" destId="{BE1D1263-475F-4C15-B05F-32E7A219E99A}" srcOrd="12" destOrd="0" presId="urn:microsoft.com/office/officeart/2008/layout/LinedList"/>
    <dgm:cxn modelId="{3F0495B1-AD67-4991-B1C4-BBF8F70CF629}" type="presParOf" srcId="{FA90A08B-4AE4-4819-AC6E-6F0EDEBE66F3}" destId="{30F53F9A-CFA4-4C31-BCBD-B354E45A17A8}" srcOrd="13" destOrd="0" presId="urn:microsoft.com/office/officeart/2008/layout/LinedList"/>
    <dgm:cxn modelId="{B40F0A7A-B5DA-4DEE-A5D5-5EA95B4F4893}" type="presParOf" srcId="{30F53F9A-CFA4-4C31-BCBD-B354E45A17A8}" destId="{45F93D7C-7281-4C3D-8940-16BFF0942BB2}" srcOrd="0" destOrd="0" presId="urn:microsoft.com/office/officeart/2008/layout/LinedList"/>
    <dgm:cxn modelId="{90B5377C-4514-4E03-AFBC-A67E552A6ADF}" type="presParOf" srcId="{30F53F9A-CFA4-4C31-BCBD-B354E45A17A8}" destId="{7C691150-2658-4A1B-B6E0-B3265AF847BC}" srcOrd="1" destOrd="0" presId="urn:microsoft.com/office/officeart/2008/layout/LinedList"/>
    <dgm:cxn modelId="{096640B5-3616-4471-9CE0-9D22D0F6D0C5}" type="presParOf" srcId="{FA90A08B-4AE4-4819-AC6E-6F0EDEBE66F3}" destId="{20BE5847-C2F3-4CF2-BA4F-6C84202E2443}" srcOrd="14" destOrd="0" presId="urn:microsoft.com/office/officeart/2008/layout/LinedList"/>
    <dgm:cxn modelId="{9659A82E-7E29-4305-A025-C0785DF0DFCC}" type="presParOf" srcId="{FA90A08B-4AE4-4819-AC6E-6F0EDEBE66F3}" destId="{E6879FBF-7181-42D0-8BE6-DE5171DCF2A3}" srcOrd="15" destOrd="0" presId="urn:microsoft.com/office/officeart/2008/layout/LinedList"/>
    <dgm:cxn modelId="{B23C1E90-AC3B-4794-B3E1-5A62288FC91B}" type="presParOf" srcId="{E6879FBF-7181-42D0-8BE6-DE5171DCF2A3}" destId="{184A713C-9EB1-4758-9A6A-22BD276A7463}" srcOrd="0" destOrd="0" presId="urn:microsoft.com/office/officeart/2008/layout/LinedList"/>
    <dgm:cxn modelId="{66F75255-8284-492E-B334-2A2536D70612}" type="presParOf" srcId="{E6879FBF-7181-42D0-8BE6-DE5171DCF2A3}" destId="{ED532671-90D7-4CFD-AB63-EC53AA4F684F}" srcOrd="1" destOrd="0" presId="urn:microsoft.com/office/officeart/2008/layout/LinedList"/>
    <dgm:cxn modelId="{87A7483B-0F9E-4396-8E7A-1E337D381488}" type="presParOf" srcId="{FA90A08B-4AE4-4819-AC6E-6F0EDEBE66F3}" destId="{C4F9C14F-245E-4A88-B169-633E81B82737}" srcOrd="16" destOrd="0" presId="urn:microsoft.com/office/officeart/2008/layout/LinedList"/>
    <dgm:cxn modelId="{0295DD91-5655-4BBC-8D13-8FEEA61A3BC3}" type="presParOf" srcId="{FA90A08B-4AE4-4819-AC6E-6F0EDEBE66F3}" destId="{05E78853-2F5E-498E-BF5A-73FBBC5C1B68}" srcOrd="17" destOrd="0" presId="urn:microsoft.com/office/officeart/2008/layout/LinedList"/>
    <dgm:cxn modelId="{7BCEB072-9FDF-454B-8225-988BFBEF719B}" type="presParOf" srcId="{05E78853-2F5E-498E-BF5A-73FBBC5C1B68}" destId="{F4E5604B-4288-484F-BFFD-8D7C3BF68927}" srcOrd="0" destOrd="0" presId="urn:microsoft.com/office/officeart/2008/layout/LinedList"/>
    <dgm:cxn modelId="{13EDE640-508E-45FD-8745-9A233219B6E6}" type="presParOf" srcId="{05E78853-2F5E-498E-BF5A-73FBBC5C1B68}" destId="{96F3CD45-E136-4DC7-81F3-06761B6B265D}" srcOrd="1" destOrd="0" presId="urn:microsoft.com/office/officeart/2008/layout/LinedList"/>
    <dgm:cxn modelId="{BC44B653-7F7B-4D8B-BB02-7BE7CBA2BCC8}" type="presParOf" srcId="{FA90A08B-4AE4-4819-AC6E-6F0EDEBE66F3}" destId="{9F033130-23F5-4F30-B0F5-4B15C30E5EEE}" srcOrd="18" destOrd="0" presId="urn:microsoft.com/office/officeart/2008/layout/LinedList"/>
    <dgm:cxn modelId="{BC4E4A0F-BF66-4024-B64F-A6BEF4C2C5BC}" type="presParOf" srcId="{FA90A08B-4AE4-4819-AC6E-6F0EDEBE66F3}" destId="{A7C3242B-C738-4C5D-9CBF-B5D4D0F9AA30}" srcOrd="19" destOrd="0" presId="urn:microsoft.com/office/officeart/2008/layout/LinedList"/>
    <dgm:cxn modelId="{6AD27010-01C5-4A3A-A9FE-70AF875D30CF}" type="presParOf" srcId="{A7C3242B-C738-4C5D-9CBF-B5D4D0F9AA30}" destId="{6DE60DE4-2CC3-42D0-A644-DA205A25CD8D}" srcOrd="0" destOrd="0" presId="urn:microsoft.com/office/officeart/2008/layout/LinedList"/>
    <dgm:cxn modelId="{792F1E65-808E-4EA4-841B-B0D1571D4378}" type="presParOf" srcId="{A7C3242B-C738-4C5D-9CBF-B5D4D0F9AA30}" destId="{0139898B-8AD5-4C37-9A3E-CAA03B08366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641B7C-A8D5-4C30-AB34-64B11362C980}" type="doc">
      <dgm:prSet loTypeId="urn:microsoft.com/office/officeart/2009/3/layout/IncreasingArrowsProces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185A78-036C-493B-B7DA-661A17DF00E2}">
      <dgm:prSet custT="1"/>
      <dgm:spPr/>
      <dgm:t>
        <a:bodyPr/>
        <a:lstStyle/>
        <a:p>
          <a:r>
            <a:rPr lang="en-US" sz="2000" dirty="0"/>
            <a:t>Authorized printer’s fingerprint is stored in database</a:t>
          </a:r>
        </a:p>
      </dgm:t>
    </dgm:pt>
    <dgm:pt modelId="{C9754CBC-27EE-44CD-979B-813F97C97FF3}" type="parTrans" cxnId="{E1CCDD61-1893-495A-A67F-6EF7FE22B93B}">
      <dgm:prSet/>
      <dgm:spPr/>
      <dgm:t>
        <a:bodyPr/>
        <a:lstStyle/>
        <a:p>
          <a:endParaRPr lang="en-US"/>
        </a:p>
      </dgm:t>
    </dgm:pt>
    <dgm:pt modelId="{49ED0AD3-622B-4C70-AD90-60BAC237B2EC}" type="sibTrans" cxnId="{E1CCDD61-1893-495A-A67F-6EF7FE22B93B}">
      <dgm:prSet/>
      <dgm:spPr/>
      <dgm:t>
        <a:bodyPr/>
        <a:lstStyle/>
        <a:p>
          <a:endParaRPr lang="en-US"/>
        </a:p>
      </dgm:t>
    </dgm:pt>
    <dgm:pt modelId="{342B1373-1372-4768-A3C7-C29F7D091070}">
      <dgm:prSet custT="1"/>
      <dgm:spPr/>
      <dgm:t>
        <a:bodyPr/>
        <a:lstStyle/>
        <a:p>
          <a:r>
            <a:rPr lang="en-US" sz="2000" dirty="0"/>
            <a:t>Lucky attacker found similar printer</a:t>
          </a:r>
        </a:p>
      </dgm:t>
    </dgm:pt>
    <dgm:pt modelId="{663E3A8D-E6DD-4C43-A913-3B1F1013D677}" type="parTrans" cxnId="{C7F316C3-0EEF-4513-B14B-CFD2B6D8081F}">
      <dgm:prSet/>
      <dgm:spPr/>
      <dgm:t>
        <a:bodyPr/>
        <a:lstStyle/>
        <a:p>
          <a:endParaRPr lang="en-US"/>
        </a:p>
      </dgm:t>
    </dgm:pt>
    <dgm:pt modelId="{D0C21402-FDF7-44F3-9045-678FF1FFB61F}" type="sibTrans" cxnId="{C7F316C3-0EEF-4513-B14B-CFD2B6D8081F}">
      <dgm:prSet/>
      <dgm:spPr/>
      <dgm:t>
        <a:bodyPr/>
        <a:lstStyle/>
        <a:p>
          <a:endParaRPr lang="en-US"/>
        </a:p>
      </dgm:t>
    </dgm:pt>
    <dgm:pt modelId="{630A5675-A414-4A1E-BE25-5D23AD706920}">
      <dgm:prSet custT="1"/>
      <dgm:spPr/>
      <dgm:t>
        <a:bodyPr/>
        <a:lstStyle/>
        <a:p>
          <a:r>
            <a:rPr lang="en-US" sz="2000" dirty="0"/>
            <a:t>The attack results in failure</a:t>
          </a:r>
        </a:p>
      </dgm:t>
    </dgm:pt>
    <dgm:pt modelId="{BF68A55C-6C84-4802-9399-9FF309742001}" type="parTrans" cxnId="{0142F450-D3E7-4A18-A9D7-58D464CA1C2E}">
      <dgm:prSet/>
      <dgm:spPr/>
      <dgm:t>
        <a:bodyPr/>
        <a:lstStyle/>
        <a:p>
          <a:endParaRPr lang="en-US"/>
        </a:p>
      </dgm:t>
    </dgm:pt>
    <dgm:pt modelId="{E2C2F2E0-A764-41B8-9562-991FF6DD6D53}" type="sibTrans" cxnId="{0142F450-D3E7-4A18-A9D7-58D464CA1C2E}">
      <dgm:prSet/>
      <dgm:spPr/>
      <dgm:t>
        <a:bodyPr/>
        <a:lstStyle/>
        <a:p>
          <a:endParaRPr lang="en-US"/>
        </a:p>
      </dgm:t>
    </dgm:pt>
    <dgm:pt modelId="{7DC681C9-0579-4828-91AE-472A4EAAC601}">
      <dgm:prSet/>
      <dgm:spPr/>
      <dgm:t>
        <a:bodyPr/>
        <a:lstStyle/>
        <a:p>
          <a:endParaRPr lang="en-US"/>
        </a:p>
      </dgm:t>
    </dgm:pt>
    <dgm:pt modelId="{5D911CBF-7D65-44F6-95A7-8B5434D73AAF}" type="parTrans" cxnId="{228C0909-A251-4F5C-A4B8-C538102C687D}">
      <dgm:prSet/>
      <dgm:spPr/>
      <dgm:t>
        <a:bodyPr/>
        <a:lstStyle/>
        <a:p>
          <a:endParaRPr lang="en-US"/>
        </a:p>
      </dgm:t>
    </dgm:pt>
    <dgm:pt modelId="{22F43824-3A46-42A9-91BE-8039DB6ECA80}" type="sibTrans" cxnId="{228C0909-A251-4F5C-A4B8-C538102C687D}">
      <dgm:prSet/>
      <dgm:spPr/>
      <dgm:t>
        <a:bodyPr/>
        <a:lstStyle/>
        <a:p>
          <a:endParaRPr lang="en-US"/>
        </a:p>
      </dgm:t>
    </dgm:pt>
    <dgm:pt modelId="{FB1D557A-B9BF-487A-A112-C77E7886B399}">
      <dgm:prSet/>
      <dgm:spPr/>
      <dgm:t>
        <a:bodyPr/>
        <a:lstStyle/>
        <a:p>
          <a:endParaRPr lang="en-US"/>
        </a:p>
      </dgm:t>
    </dgm:pt>
    <dgm:pt modelId="{8F899468-5790-4455-A8E4-C2DEBBCFF774}" type="parTrans" cxnId="{B75B8009-8D6A-4265-B2DE-B48D6076237B}">
      <dgm:prSet/>
      <dgm:spPr/>
      <dgm:t>
        <a:bodyPr/>
        <a:lstStyle/>
        <a:p>
          <a:endParaRPr lang="en-US"/>
        </a:p>
      </dgm:t>
    </dgm:pt>
    <dgm:pt modelId="{60EAC092-E7F7-4CCD-9D18-6ACD062882FD}" type="sibTrans" cxnId="{B75B8009-8D6A-4265-B2DE-B48D6076237B}">
      <dgm:prSet/>
      <dgm:spPr/>
      <dgm:t>
        <a:bodyPr/>
        <a:lstStyle/>
        <a:p>
          <a:endParaRPr lang="en-US"/>
        </a:p>
      </dgm:t>
    </dgm:pt>
    <dgm:pt modelId="{A75F96FB-49E5-433A-B22A-1F15EAA19115}">
      <dgm:prSet/>
      <dgm:spPr/>
      <dgm:t>
        <a:bodyPr/>
        <a:lstStyle/>
        <a:p>
          <a:endParaRPr lang="en-US"/>
        </a:p>
      </dgm:t>
    </dgm:pt>
    <dgm:pt modelId="{3359E4C2-F894-4686-A2CD-878CC23AD271}" type="parTrans" cxnId="{DAF43EF3-FC0B-4949-A3CF-EA48675FA13F}">
      <dgm:prSet/>
      <dgm:spPr/>
      <dgm:t>
        <a:bodyPr/>
        <a:lstStyle/>
        <a:p>
          <a:endParaRPr lang="en-US"/>
        </a:p>
      </dgm:t>
    </dgm:pt>
    <dgm:pt modelId="{E2B9B801-8733-4D46-BEC2-DDCBB304E4C4}" type="sibTrans" cxnId="{DAF43EF3-FC0B-4949-A3CF-EA48675FA13F}">
      <dgm:prSet/>
      <dgm:spPr/>
      <dgm:t>
        <a:bodyPr/>
        <a:lstStyle/>
        <a:p>
          <a:endParaRPr lang="en-US"/>
        </a:p>
      </dgm:t>
    </dgm:pt>
    <dgm:pt modelId="{8CD8ECC9-D9FD-45E4-8C68-173C43C2C4AA}" type="pres">
      <dgm:prSet presAssocID="{53641B7C-A8D5-4C30-AB34-64B11362C980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7235C96A-15D7-4056-850D-D691F2D5F8E8}" type="pres">
      <dgm:prSet presAssocID="{37185A78-036C-493B-B7DA-661A17DF00E2}" presName="parentText1" presStyleLbl="node1" presStyleIdx="0" presStyleCnt="3" custScaleX="104969">
        <dgm:presLayoutVars>
          <dgm:chMax/>
          <dgm:chPref val="3"/>
          <dgm:bulletEnabled val="1"/>
        </dgm:presLayoutVars>
      </dgm:prSet>
      <dgm:spPr/>
    </dgm:pt>
    <dgm:pt modelId="{42442A27-40F3-45B0-AAA9-DFBE3307EBD8}" type="pres">
      <dgm:prSet presAssocID="{37185A78-036C-493B-B7DA-661A17DF00E2}" presName="childText1" presStyleLbl="solidAlignAcc1" presStyleIdx="0" presStyleCnt="3" custScaleX="129409" custLinFactNeighborX="6903" custLinFactNeighborY="-1215">
        <dgm:presLayoutVars>
          <dgm:chMax val="0"/>
          <dgm:chPref val="0"/>
          <dgm:bulletEnabled val="1"/>
        </dgm:presLayoutVars>
      </dgm:prSet>
      <dgm:spPr/>
    </dgm:pt>
    <dgm:pt modelId="{104D3700-0851-440D-B398-31A3470480CD}" type="pres">
      <dgm:prSet presAssocID="{342B1373-1372-4768-A3C7-C29F7D091070}" presName="parentText2" presStyleLbl="node1" presStyleIdx="1" presStyleCnt="3" custLinFactNeighborX="11207" custLinFactNeighborY="3466">
        <dgm:presLayoutVars>
          <dgm:chMax/>
          <dgm:chPref val="3"/>
          <dgm:bulletEnabled val="1"/>
        </dgm:presLayoutVars>
      </dgm:prSet>
      <dgm:spPr/>
    </dgm:pt>
    <dgm:pt modelId="{99ADC603-503C-42DB-BB88-64747A355331}" type="pres">
      <dgm:prSet presAssocID="{342B1373-1372-4768-A3C7-C29F7D091070}" presName="childText2" presStyleLbl="solidAlignAcc1" presStyleIdx="1" presStyleCnt="3" custScaleX="89052" custLinFactNeighborX="20045" custLinFactNeighborY="-62">
        <dgm:presLayoutVars>
          <dgm:chMax val="0"/>
          <dgm:chPref val="0"/>
          <dgm:bulletEnabled val="1"/>
        </dgm:presLayoutVars>
      </dgm:prSet>
      <dgm:spPr/>
    </dgm:pt>
    <dgm:pt modelId="{D19939D3-7BF2-4591-A2A5-A9F830246E4B}" type="pres">
      <dgm:prSet presAssocID="{630A5675-A414-4A1E-BE25-5D23AD706920}" presName="parentText3" presStyleLbl="node1" presStyleIdx="2" presStyleCnt="3" custScaleX="120556" custLinFactNeighborX="25160" custLinFactNeighborY="8103">
        <dgm:presLayoutVars>
          <dgm:chMax/>
          <dgm:chPref val="3"/>
          <dgm:bulletEnabled val="1"/>
        </dgm:presLayoutVars>
      </dgm:prSet>
      <dgm:spPr/>
    </dgm:pt>
    <dgm:pt modelId="{672DFCE0-355C-456B-8F72-B91EC938E0CF}" type="pres">
      <dgm:prSet presAssocID="{630A5675-A414-4A1E-BE25-5D23AD706920}" presName="childText3" presStyleLbl="solidAlignAcc1" presStyleIdx="2" presStyleCnt="3" custScaleX="118528" custScaleY="84803" custLinFactNeighborX="27597" custLinFactNeighborY="-4559">
        <dgm:presLayoutVars>
          <dgm:chMax val="0"/>
          <dgm:chPref val="0"/>
          <dgm:bulletEnabled val="1"/>
        </dgm:presLayoutVars>
      </dgm:prSet>
      <dgm:spPr/>
    </dgm:pt>
  </dgm:ptLst>
  <dgm:cxnLst>
    <dgm:cxn modelId="{228C0909-A251-4F5C-A4B8-C538102C687D}" srcId="{37185A78-036C-493B-B7DA-661A17DF00E2}" destId="{7DC681C9-0579-4828-91AE-472A4EAAC601}" srcOrd="0" destOrd="0" parTransId="{5D911CBF-7D65-44F6-95A7-8B5434D73AAF}" sibTransId="{22F43824-3A46-42A9-91BE-8039DB6ECA80}"/>
    <dgm:cxn modelId="{B75B8009-8D6A-4265-B2DE-B48D6076237B}" srcId="{342B1373-1372-4768-A3C7-C29F7D091070}" destId="{FB1D557A-B9BF-487A-A112-C77E7886B399}" srcOrd="0" destOrd="0" parTransId="{8F899468-5790-4455-A8E4-C2DEBBCFF774}" sibTransId="{60EAC092-E7F7-4CCD-9D18-6ACD062882FD}"/>
    <dgm:cxn modelId="{029F0916-788A-4686-A8A6-EEB48D353B21}" type="presOf" srcId="{630A5675-A414-4A1E-BE25-5D23AD706920}" destId="{D19939D3-7BF2-4591-A2A5-A9F830246E4B}" srcOrd="0" destOrd="0" presId="urn:microsoft.com/office/officeart/2009/3/layout/IncreasingArrowsProcess"/>
    <dgm:cxn modelId="{36DCDE34-8874-4F12-97F2-0BD9D7A4CE27}" type="presOf" srcId="{342B1373-1372-4768-A3C7-C29F7D091070}" destId="{104D3700-0851-440D-B398-31A3470480CD}" srcOrd="0" destOrd="0" presId="urn:microsoft.com/office/officeart/2009/3/layout/IncreasingArrowsProcess"/>
    <dgm:cxn modelId="{ADCCA53D-3676-4937-ABB1-A4F64996B05B}" type="presOf" srcId="{FB1D557A-B9BF-487A-A112-C77E7886B399}" destId="{99ADC603-503C-42DB-BB88-64747A355331}" srcOrd="0" destOrd="0" presId="urn:microsoft.com/office/officeart/2009/3/layout/IncreasingArrowsProcess"/>
    <dgm:cxn modelId="{E1CCDD61-1893-495A-A67F-6EF7FE22B93B}" srcId="{53641B7C-A8D5-4C30-AB34-64B11362C980}" destId="{37185A78-036C-493B-B7DA-661A17DF00E2}" srcOrd="0" destOrd="0" parTransId="{C9754CBC-27EE-44CD-979B-813F97C97FF3}" sibTransId="{49ED0AD3-622B-4C70-AD90-60BAC237B2EC}"/>
    <dgm:cxn modelId="{6BB97469-15B5-4795-A5FC-8EB1B63FB282}" type="presOf" srcId="{7DC681C9-0579-4828-91AE-472A4EAAC601}" destId="{42442A27-40F3-45B0-AAA9-DFBE3307EBD8}" srcOrd="0" destOrd="0" presId="urn:microsoft.com/office/officeart/2009/3/layout/IncreasingArrowsProcess"/>
    <dgm:cxn modelId="{0142F450-D3E7-4A18-A9D7-58D464CA1C2E}" srcId="{53641B7C-A8D5-4C30-AB34-64B11362C980}" destId="{630A5675-A414-4A1E-BE25-5D23AD706920}" srcOrd="2" destOrd="0" parTransId="{BF68A55C-6C84-4802-9399-9FF309742001}" sibTransId="{E2C2F2E0-A764-41B8-9562-991FF6DD6D53}"/>
    <dgm:cxn modelId="{FD74FEAE-E420-4928-9869-D9B9A0F880CA}" type="presOf" srcId="{37185A78-036C-493B-B7DA-661A17DF00E2}" destId="{7235C96A-15D7-4056-850D-D691F2D5F8E8}" srcOrd="0" destOrd="0" presId="urn:microsoft.com/office/officeart/2009/3/layout/IncreasingArrowsProcess"/>
    <dgm:cxn modelId="{C7F316C3-0EEF-4513-B14B-CFD2B6D8081F}" srcId="{53641B7C-A8D5-4C30-AB34-64B11362C980}" destId="{342B1373-1372-4768-A3C7-C29F7D091070}" srcOrd="1" destOrd="0" parTransId="{663E3A8D-E6DD-4C43-A913-3B1F1013D677}" sibTransId="{D0C21402-FDF7-44F3-9045-678FF1FFB61F}"/>
    <dgm:cxn modelId="{02B235CC-D7B7-42D4-8D19-9AB56BA550F2}" type="presOf" srcId="{53641B7C-A8D5-4C30-AB34-64B11362C980}" destId="{8CD8ECC9-D9FD-45E4-8C68-173C43C2C4AA}" srcOrd="0" destOrd="0" presId="urn:microsoft.com/office/officeart/2009/3/layout/IncreasingArrowsProcess"/>
    <dgm:cxn modelId="{62F616ED-BB50-4D9A-AC61-68AD814884CC}" type="presOf" srcId="{A75F96FB-49E5-433A-B22A-1F15EAA19115}" destId="{672DFCE0-355C-456B-8F72-B91EC938E0CF}" srcOrd="0" destOrd="0" presId="urn:microsoft.com/office/officeart/2009/3/layout/IncreasingArrowsProcess"/>
    <dgm:cxn modelId="{DAF43EF3-FC0B-4949-A3CF-EA48675FA13F}" srcId="{630A5675-A414-4A1E-BE25-5D23AD706920}" destId="{A75F96FB-49E5-433A-B22A-1F15EAA19115}" srcOrd="0" destOrd="0" parTransId="{3359E4C2-F894-4686-A2CD-878CC23AD271}" sibTransId="{E2B9B801-8733-4D46-BEC2-DDCBB304E4C4}"/>
    <dgm:cxn modelId="{4824803F-7148-4D77-A69B-C12293BA18AC}" type="presParOf" srcId="{8CD8ECC9-D9FD-45E4-8C68-173C43C2C4AA}" destId="{7235C96A-15D7-4056-850D-D691F2D5F8E8}" srcOrd="0" destOrd="0" presId="urn:microsoft.com/office/officeart/2009/3/layout/IncreasingArrowsProcess"/>
    <dgm:cxn modelId="{EB098B86-77EB-476B-837F-6B1E73CD3B9A}" type="presParOf" srcId="{8CD8ECC9-D9FD-45E4-8C68-173C43C2C4AA}" destId="{42442A27-40F3-45B0-AAA9-DFBE3307EBD8}" srcOrd="1" destOrd="0" presId="urn:microsoft.com/office/officeart/2009/3/layout/IncreasingArrowsProcess"/>
    <dgm:cxn modelId="{90752504-2ED0-4DE4-9616-7DC988B45452}" type="presParOf" srcId="{8CD8ECC9-D9FD-45E4-8C68-173C43C2C4AA}" destId="{104D3700-0851-440D-B398-31A3470480CD}" srcOrd="2" destOrd="0" presId="urn:microsoft.com/office/officeart/2009/3/layout/IncreasingArrowsProcess"/>
    <dgm:cxn modelId="{15154E16-16A8-401D-8E31-12F1DDE3AA53}" type="presParOf" srcId="{8CD8ECC9-D9FD-45E4-8C68-173C43C2C4AA}" destId="{99ADC603-503C-42DB-BB88-64747A355331}" srcOrd="3" destOrd="0" presId="urn:microsoft.com/office/officeart/2009/3/layout/IncreasingArrowsProcess"/>
    <dgm:cxn modelId="{F05F7C0A-6F61-43DB-A5D0-F593A73C5789}" type="presParOf" srcId="{8CD8ECC9-D9FD-45E4-8C68-173C43C2C4AA}" destId="{D19939D3-7BF2-4591-A2A5-A9F830246E4B}" srcOrd="4" destOrd="0" presId="urn:microsoft.com/office/officeart/2009/3/layout/IncreasingArrowsProcess"/>
    <dgm:cxn modelId="{79117D27-3F26-4184-8A1A-D73725DEDEE0}" type="presParOf" srcId="{8CD8ECC9-D9FD-45E4-8C68-173C43C2C4AA}" destId="{672DFCE0-355C-456B-8F72-B91EC938E0CF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C0E0CA-B287-4BD3-892B-0E6FDFFD0ADC}">
      <dsp:nvSpPr>
        <dsp:cNvPr id="0" name=""/>
        <dsp:cNvSpPr/>
      </dsp:nvSpPr>
      <dsp:spPr>
        <a:xfrm>
          <a:off x="0" y="601"/>
          <a:ext cx="560705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26FEF6E-9993-4D62-B038-594B5BBAB136}">
      <dsp:nvSpPr>
        <dsp:cNvPr id="0" name=""/>
        <dsp:cNvSpPr/>
      </dsp:nvSpPr>
      <dsp:spPr>
        <a:xfrm>
          <a:off x="0" y="601"/>
          <a:ext cx="5607050" cy="492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Motivation</a:t>
          </a:r>
        </a:p>
      </dsp:txBody>
      <dsp:txXfrm>
        <a:off x="0" y="601"/>
        <a:ext cx="5607050" cy="492639"/>
      </dsp:txXfrm>
    </dsp:sp>
    <dsp:sp modelId="{AAECAF86-3015-4932-826A-BEA6E14514CE}">
      <dsp:nvSpPr>
        <dsp:cNvPr id="0" name=""/>
        <dsp:cNvSpPr/>
      </dsp:nvSpPr>
      <dsp:spPr>
        <a:xfrm>
          <a:off x="0" y="493241"/>
          <a:ext cx="560705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C4A9C2-6427-4DEB-B07E-C10773358710}">
      <dsp:nvSpPr>
        <dsp:cNvPr id="0" name=""/>
        <dsp:cNvSpPr/>
      </dsp:nvSpPr>
      <dsp:spPr>
        <a:xfrm>
          <a:off x="0" y="493241"/>
          <a:ext cx="5607050" cy="492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Threat Model</a:t>
          </a:r>
        </a:p>
      </dsp:txBody>
      <dsp:txXfrm>
        <a:off x="0" y="493241"/>
        <a:ext cx="5607050" cy="492639"/>
      </dsp:txXfrm>
    </dsp:sp>
    <dsp:sp modelId="{FA9B21B3-95C4-4738-BB3B-9874519C6373}">
      <dsp:nvSpPr>
        <dsp:cNvPr id="0" name=""/>
        <dsp:cNvSpPr/>
      </dsp:nvSpPr>
      <dsp:spPr>
        <a:xfrm>
          <a:off x="0" y="985880"/>
          <a:ext cx="560705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DDBDB73-DEC8-4CC9-BA2A-5D0EA2A752F6}">
      <dsp:nvSpPr>
        <dsp:cNvPr id="0" name=""/>
        <dsp:cNvSpPr/>
      </dsp:nvSpPr>
      <dsp:spPr>
        <a:xfrm>
          <a:off x="0" y="985880"/>
          <a:ext cx="5607050" cy="492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Methodology</a:t>
          </a:r>
        </a:p>
      </dsp:txBody>
      <dsp:txXfrm>
        <a:off x="0" y="985880"/>
        <a:ext cx="5607050" cy="492639"/>
      </dsp:txXfrm>
    </dsp:sp>
    <dsp:sp modelId="{0F3D9C16-3D71-4E44-9555-460938DDAFF2}">
      <dsp:nvSpPr>
        <dsp:cNvPr id="0" name=""/>
        <dsp:cNvSpPr/>
      </dsp:nvSpPr>
      <dsp:spPr>
        <a:xfrm>
          <a:off x="0" y="1478520"/>
          <a:ext cx="560705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E4A1AB1-B953-4C83-98E6-392E3DA62C3B}">
      <dsp:nvSpPr>
        <dsp:cNvPr id="0" name=""/>
        <dsp:cNvSpPr/>
      </dsp:nvSpPr>
      <dsp:spPr>
        <a:xfrm>
          <a:off x="0" y="1478520"/>
          <a:ext cx="5607050" cy="492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Texture Characterization</a:t>
          </a:r>
        </a:p>
      </dsp:txBody>
      <dsp:txXfrm>
        <a:off x="0" y="1478520"/>
        <a:ext cx="5607050" cy="492639"/>
      </dsp:txXfrm>
    </dsp:sp>
    <dsp:sp modelId="{B3727B8A-2256-4FA2-A2CE-BCC2D9FD1F36}">
      <dsp:nvSpPr>
        <dsp:cNvPr id="0" name=""/>
        <dsp:cNvSpPr/>
      </dsp:nvSpPr>
      <dsp:spPr>
        <a:xfrm>
          <a:off x="0" y="1971160"/>
          <a:ext cx="560705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480A192-F6A7-4FFE-85B4-EBB91A0BA9F9}">
      <dsp:nvSpPr>
        <dsp:cNvPr id="0" name=""/>
        <dsp:cNvSpPr/>
      </dsp:nvSpPr>
      <dsp:spPr>
        <a:xfrm>
          <a:off x="0" y="1971160"/>
          <a:ext cx="5607050" cy="492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System Overview</a:t>
          </a:r>
        </a:p>
      </dsp:txBody>
      <dsp:txXfrm>
        <a:off x="0" y="1971160"/>
        <a:ext cx="5607050" cy="492639"/>
      </dsp:txXfrm>
    </dsp:sp>
    <dsp:sp modelId="{8849AEED-BCF8-4F2A-B3FB-028A885999AB}">
      <dsp:nvSpPr>
        <dsp:cNvPr id="0" name=""/>
        <dsp:cNvSpPr/>
      </dsp:nvSpPr>
      <dsp:spPr>
        <a:xfrm>
          <a:off x="0" y="2463799"/>
          <a:ext cx="560705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16E5287-0DEA-4B83-BEF7-DBD2210D93D8}">
      <dsp:nvSpPr>
        <dsp:cNvPr id="0" name=""/>
        <dsp:cNvSpPr/>
      </dsp:nvSpPr>
      <dsp:spPr>
        <a:xfrm>
          <a:off x="0" y="2463799"/>
          <a:ext cx="5607050" cy="492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Fingerprint Analysis</a:t>
          </a:r>
        </a:p>
      </dsp:txBody>
      <dsp:txXfrm>
        <a:off x="0" y="2463799"/>
        <a:ext cx="5607050" cy="492639"/>
      </dsp:txXfrm>
    </dsp:sp>
    <dsp:sp modelId="{BE1D1263-475F-4C15-B05F-32E7A219E99A}">
      <dsp:nvSpPr>
        <dsp:cNvPr id="0" name=""/>
        <dsp:cNvSpPr/>
      </dsp:nvSpPr>
      <dsp:spPr>
        <a:xfrm>
          <a:off x="0" y="2956439"/>
          <a:ext cx="560705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F93D7C-7281-4C3D-8940-16BFF0942BB2}">
      <dsp:nvSpPr>
        <dsp:cNvPr id="0" name=""/>
        <dsp:cNvSpPr/>
      </dsp:nvSpPr>
      <dsp:spPr>
        <a:xfrm>
          <a:off x="0" y="2956439"/>
          <a:ext cx="5607050" cy="492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Printer Identification</a:t>
          </a:r>
        </a:p>
      </dsp:txBody>
      <dsp:txXfrm>
        <a:off x="0" y="2956439"/>
        <a:ext cx="5607050" cy="492639"/>
      </dsp:txXfrm>
    </dsp:sp>
    <dsp:sp modelId="{20BE5847-C2F3-4CF2-BA4F-6C84202E2443}">
      <dsp:nvSpPr>
        <dsp:cNvPr id="0" name=""/>
        <dsp:cNvSpPr/>
      </dsp:nvSpPr>
      <dsp:spPr>
        <a:xfrm>
          <a:off x="0" y="3449079"/>
          <a:ext cx="560705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84A713C-9EB1-4758-9A6A-22BD276A7463}">
      <dsp:nvSpPr>
        <dsp:cNvPr id="0" name=""/>
        <dsp:cNvSpPr/>
      </dsp:nvSpPr>
      <dsp:spPr>
        <a:xfrm>
          <a:off x="0" y="3449079"/>
          <a:ext cx="5607050" cy="492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Performance Analysis</a:t>
          </a:r>
        </a:p>
      </dsp:txBody>
      <dsp:txXfrm>
        <a:off x="0" y="3449079"/>
        <a:ext cx="5607050" cy="492639"/>
      </dsp:txXfrm>
    </dsp:sp>
    <dsp:sp modelId="{C4F9C14F-245E-4A88-B169-633E81B82737}">
      <dsp:nvSpPr>
        <dsp:cNvPr id="0" name=""/>
        <dsp:cNvSpPr/>
      </dsp:nvSpPr>
      <dsp:spPr>
        <a:xfrm>
          <a:off x="0" y="3941719"/>
          <a:ext cx="560705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4E5604B-4288-484F-BFFD-8D7C3BF68927}">
      <dsp:nvSpPr>
        <dsp:cNvPr id="0" name=""/>
        <dsp:cNvSpPr/>
      </dsp:nvSpPr>
      <dsp:spPr>
        <a:xfrm>
          <a:off x="0" y="3941719"/>
          <a:ext cx="5607050" cy="492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Attack Evaluation</a:t>
          </a:r>
        </a:p>
      </dsp:txBody>
      <dsp:txXfrm>
        <a:off x="0" y="3941719"/>
        <a:ext cx="5607050" cy="492639"/>
      </dsp:txXfrm>
    </dsp:sp>
    <dsp:sp modelId="{9F033130-23F5-4F30-B0F5-4B15C30E5EEE}">
      <dsp:nvSpPr>
        <dsp:cNvPr id="0" name=""/>
        <dsp:cNvSpPr/>
      </dsp:nvSpPr>
      <dsp:spPr>
        <a:xfrm>
          <a:off x="0" y="4434358"/>
          <a:ext cx="560705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DE60DE4-2CC3-42D0-A644-DA205A25CD8D}">
      <dsp:nvSpPr>
        <dsp:cNvPr id="0" name=""/>
        <dsp:cNvSpPr/>
      </dsp:nvSpPr>
      <dsp:spPr>
        <a:xfrm>
          <a:off x="0" y="4434358"/>
          <a:ext cx="5607050" cy="492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Future Work and Challenges</a:t>
          </a:r>
        </a:p>
      </dsp:txBody>
      <dsp:txXfrm>
        <a:off x="0" y="4434358"/>
        <a:ext cx="5607050" cy="4926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35C96A-15D7-4056-850D-D691F2D5F8E8}">
      <dsp:nvSpPr>
        <dsp:cNvPr id="0" name=""/>
        <dsp:cNvSpPr/>
      </dsp:nvSpPr>
      <dsp:spPr>
        <a:xfrm>
          <a:off x="1254144" y="88264"/>
          <a:ext cx="7968131" cy="11055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7550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Authorized printer’s fingerprint is stored in database</a:t>
          </a:r>
        </a:p>
      </dsp:txBody>
      <dsp:txXfrm>
        <a:off x="1254144" y="364646"/>
        <a:ext cx="7691749" cy="552765"/>
      </dsp:txXfrm>
    </dsp:sp>
    <dsp:sp modelId="{42442A27-40F3-45B0-AAA9-DFBE3307EBD8}">
      <dsp:nvSpPr>
        <dsp:cNvPr id="0" name=""/>
        <dsp:cNvSpPr/>
      </dsp:nvSpPr>
      <dsp:spPr>
        <a:xfrm>
          <a:off x="1260341" y="914912"/>
          <a:ext cx="3025593" cy="21296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1260341" y="914912"/>
        <a:ext cx="3025593" cy="2129657"/>
      </dsp:txXfrm>
    </dsp:sp>
    <dsp:sp modelId="{104D3700-0851-440D-B398-31A3470480CD}">
      <dsp:nvSpPr>
        <dsp:cNvPr id="0" name=""/>
        <dsp:cNvSpPr/>
      </dsp:nvSpPr>
      <dsp:spPr>
        <a:xfrm>
          <a:off x="4369446" y="495092"/>
          <a:ext cx="5252929" cy="11055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7550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Lucky attacker found similar printer</a:t>
          </a:r>
        </a:p>
      </dsp:txBody>
      <dsp:txXfrm>
        <a:off x="4369446" y="771474"/>
        <a:ext cx="4976547" cy="552765"/>
      </dsp:txXfrm>
    </dsp:sp>
    <dsp:sp modelId="{99ADC603-503C-42DB-BB88-64747A355331}">
      <dsp:nvSpPr>
        <dsp:cNvPr id="0" name=""/>
        <dsp:cNvSpPr/>
      </dsp:nvSpPr>
      <dsp:spPr>
        <a:xfrm>
          <a:off x="4377386" y="1307977"/>
          <a:ext cx="2082043" cy="21296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4377386" y="1307977"/>
        <a:ext cx="2082043" cy="2129657"/>
      </dsp:txXfrm>
    </dsp:sp>
    <dsp:sp modelId="{D19939D3-7BF2-4591-A2A5-A9F830246E4B}">
      <dsp:nvSpPr>
        <dsp:cNvPr id="0" name=""/>
        <dsp:cNvSpPr/>
      </dsp:nvSpPr>
      <dsp:spPr>
        <a:xfrm>
          <a:off x="6552557" y="914865"/>
          <a:ext cx="3514111" cy="11055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7550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attack results in failure</a:t>
          </a:r>
        </a:p>
      </dsp:txBody>
      <dsp:txXfrm>
        <a:off x="6552557" y="1191247"/>
        <a:ext cx="3237729" cy="552765"/>
      </dsp:txXfrm>
    </dsp:sp>
    <dsp:sp modelId="{672DFCE0-355C-456B-8F72-B91EC938E0CF}">
      <dsp:nvSpPr>
        <dsp:cNvPr id="0" name=""/>
        <dsp:cNvSpPr/>
      </dsp:nvSpPr>
      <dsp:spPr>
        <a:xfrm>
          <a:off x="6547386" y="1741590"/>
          <a:ext cx="2771195" cy="1779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6547386" y="1741590"/>
        <a:ext cx="2771195" cy="17795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D51AA-CB59-4BCA-B4A3-D0F1C9B70F8C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9627A-0181-4047-BDF5-73E73C4C8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74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In the beginning, the distribution of 3D printers was imagined among thousands for personal fabrication.</a:t>
            </a:r>
          </a:p>
          <a:p>
            <a:r>
              <a:rPr lang="en-US" baseline="0" dirty="0"/>
              <a:t>Presently, millions of printers are used for automation and robotics, medical, personal and commercial applications.</a:t>
            </a:r>
          </a:p>
          <a:p>
            <a:r>
              <a:rPr lang="en-US" baseline="0" dirty="0"/>
              <a:t>The additive manufacturing industry has grown by more than $1.25 billion dollars in 2018.</a:t>
            </a:r>
          </a:p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9627A-0181-4047-BDF5-73E73C4C81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43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Initially,</a:t>
            </a:r>
            <a:r>
              <a:rPr lang="en-US" baseline="0" dirty="0"/>
              <a:t> the surface of printed objects is scanned using a commodity scanner. </a:t>
            </a:r>
            <a:br>
              <a:rPr lang="en-US" baseline="0" dirty="0"/>
            </a:br>
            <a:r>
              <a:rPr lang="en-US" baseline="0" dirty="0"/>
              <a:t>The texture information is analyzed from the overall spatial pixel relations in the image.</a:t>
            </a:r>
          </a:p>
          <a:p>
            <a:r>
              <a:rPr lang="en-US" baseline="0" dirty="0"/>
              <a:t>Gray Level Co-occurrence Matrix (GLCM) is used to estimate the probability density of pixels in image and derive a set of statistical features.</a:t>
            </a:r>
          </a:p>
          <a:p>
            <a:r>
              <a:rPr lang="en-US" baseline="0" dirty="0"/>
              <a:t>These 20 features are used to for fingerprint identification using SVM classifier.  </a:t>
            </a:r>
          </a:p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9627A-0181-4047-BDF5-73E73C4C81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56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</a:t>
            </a:r>
            <a:r>
              <a:rPr lang="en-US" baseline="0" dirty="0"/>
              <a:t> is not uncommon that only a minute part of object can be retrieved from crime scene.</a:t>
            </a:r>
          </a:p>
          <a:p>
            <a:r>
              <a:rPr lang="en-US" baseline="0" dirty="0"/>
              <a:t>The object may only contain information about a single texture.</a:t>
            </a:r>
          </a:p>
          <a:p>
            <a:r>
              <a:rPr lang="en-US" baseline="0" dirty="0"/>
              <a:t>Thus we analyze performance of both texture individually....</a:t>
            </a:r>
          </a:p>
          <a:p>
            <a:r>
              <a:rPr lang="en-US" baseline="0" dirty="0"/>
              <a:t>The lower accuracy in banding texture is due to nature of our algorithm which statistically describes the textures based on interleaving of filaments, rather than visual characteristics.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9627A-0181-4047-BDF5-73E73C4C81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</a:t>
            </a:r>
            <a:r>
              <a:rPr lang="en-US" baseline="0" dirty="0"/>
              <a:t> a rare case where the printer cannot be precisely identified.</a:t>
            </a:r>
          </a:p>
          <a:p>
            <a:r>
              <a:rPr lang="en-US" baseline="0" dirty="0"/>
              <a:t>Each printer has a type based on its functioning.</a:t>
            </a:r>
          </a:p>
          <a:p>
            <a:r>
              <a:rPr lang="en-US" baseline="0" dirty="0"/>
              <a:t>From our evaluation, </a:t>
            </a:r>
            <a:r>
              <a:rPr lang="en-US" baseline="0" dirty="0" err="1"/>
              <a:t>PrinTracker</a:t>
            </a:r>
            <a:r>
              <a:rPr lang="en-US" baseline="0" dirty="0"/>
              <a:t> can identify the type with accuracy close to 100%.</a:t>
            </a:r>
          </a:p>
          <a:p>
            <a:r>
              <a:rPr lang="en-US" baseline="0" dirty="0"/>
              <a:t>This narrows down the scope of the investigation...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9627A-0181-4047-BDF5-73E73C4C81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44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attack results in a failure because the</a:t>
            </a:r>
            <a:r>
              <a:rPr lang="en-US" baseline="0" dirty="0"/>
              <a:t> feature values are randomly distributed. Moreover, our system can even identify among printers of same type and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9627A-0181-4047-BDF5-73E73C4C81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70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 the attacker happens to obtain</a:t>
            </a:r>
            <a:r>
              <a:rPr lang="en-US" baseline="0" dirty="0"/>
              <a:t> the specifications of the authorized printer and decides to morph the fingerprint to authorized one?</a:t>
            </a:r>
          </a:p>
          <a:p>
            <a:r>
              <a:rPr lang="en-US" baseline="0" dirty="0"/>
              <a:t>He can utilize an advanced printing machine, however such a machine costs millions of dollars and simulating the texture is difficult due to hardware interactions.</a:t>
            </a:r>
          </a:p>
          <a:p>
            <a:r>
              <a:rPr lang="en-US" baseline="0" dirty="0"/>
              <a:t>He can also replace the component of 3D printer with something else. In our experiment...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9627A-0181-4047-BDF5-73E73C4C81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86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</a:t>
            </a:r>
            <a:r>
              <a:rPr lang="en-US" baseline="0" dirty="0"/>
              <a:t> the final attack scenario, the attacker thinks that if he compromise the texture on the object, he cannot be traced.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9627A-0181-4047-BDF5-73E73C4C81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19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In the beginning, the distribution of 3D printers was imagined among thousands for personal fabrication.</a:t>
            </a:r>
          </a:p>
          <a:p>
            <a:r>
              <a:rPr lang="en-US" baseline="0" dirty="0"/>
              <a:t>Presently, millions of printers are used for automation and robotics, medical, personal and commercial applications.</a:t>
            </a:r>
          </a:p>
          <a:p>
            <a:r>
              <a:rPr lang="en-US" baseline="0" dirty="0"/>
              <a:t>The additive manufacturing industry has grown by more than $1.25 billion dollars in 2018.</a:t>
            </a:r>
          </a:p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9627A-0181-4047-BDF5-73E73C4C81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06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the</a:t>
            </a:r>
            <a:r>
              <a:rPr lang="en-US" baseline="0" dirty="0"/>
              <a:t> ways to protect against such threats?</a:t>
            </a:r>
            <a:endParaRPr lang="en-US" dirty="0"/>
          </a:p>
          <a:p>
            <a:r>
              <a:rPr lang="en-US" dirty="0"/>
              <a:t>The</a:t>
            </a:r>
            <a:r>
              <a:rPr lang="en-US" baseline="0" dirty="0"/>
              <a:t> laws by ITAR for limiting </a:t>
            </a:r>
            <a:r>
              <a:rPr lang="en-US" baseline="0" dirty="0" err="1"/>
              <a:t>profileration</a:t>
            </a:r>
            <a:r>
              <a:rPr lang="en-US" baseline="0" dirty="0"/>
              <a:t> of illegal 3D objects have varying levels of </a:t>
            </a:r>
            <a:r>
              <a:rPr lang="en-US" baseline="0" dirty="0" err="1"/>
              <a:t>effictiveness</a:t>
            </a:r>
            <a:r>
              <a:rPr lang="en-US" baseline="0" dirty="0"/>
              <a:t>.</a:t>
            </a:r>
          </a:p>
          <a:p>
            <a:r>
              <a:rPr lang="en-US" baseline="0" dirty="0"/>
              <a:t>The attack possess access to 3D printer and product’s design.</a:t>
            </a:r>
          </a:p>
          <a:p>
            <a:r>
              <a:rPr lang="en-US" baseline="0" dirty="0"/>
              <a:t>Millions of 3D printers that are already been deployed needs to be replaced, unfeasible in real-practice.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9627A-0181-4047-BDF5-73E73C4C81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68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main threa</a:t>
            </a:r>
            <a:r>
              <a:rPr lang="en-US" baseline="0" dirty="0"/>
              <a:t>t to 3D printing domain is illegal object creation.</a:t>
            </a:r>
          </a:p>
          <a:p>
            <a:r>
              <a:rPr lang="en-US" baseline="0" dirty="0"/>
              <a:t>This is because the adversary can create untraceable objects which are low-cost compared to market price and can be customized to add components, generally restricted by law.</a:t>
            </a:r>
          </a:p>
          <a:p>
            <a:r>
              <a:rPr lang="en-US" baseline="0" dirty="0"/>
              <a:t>Another threat is counterfeiting which leads to compromised integrity of users and </a:t>
            </a:r>
            <a:r>
              <a:rPr lang="en-US" baseline="0" dirty="0" err="1"/>
              <a:t>substancial</a:t>
            </a:r>
            <a:r>
              <a:rPr lang="en-US" baseline="0" dirty="0"/>
              <a:t> loss to financial assets.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9627A-0181-4047-BDF5-73E73C4C81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16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Compared to traditional manufacturing, 3D printers owns superiorities due</a:t>
            </a:r>
            <a:r>
              <a:rPr lang="en-US" baseline="0" dirty="0"/>
              <a:t> to fast and low-cost fabrication, customizability and accessibility due to its affordable price.</a:t>
            </a:r>
          </a:p>
          <a:p>
            <a:r>
              <a:rPr lang="en-US" baseline="0" dirty="0"/>
              <a:t>It has transformed the manufacturing industry by providing user the freedom to enact as manufacturer and produce any object with no external supervision.</a:t>
            </a:r>
          </a:p>
          <a:p>
            <a:r>
              <a:rPr lang="en-US" baseline="0" dirty="0"/>
              <a:t>But what about security?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9627A-0181-4047-BDF5-73E73C4C812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25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https://www.bbc.com/news/technology-45018513</a:t>
            </a:r>
          </a:p>
          <a:p>
            <a:r>
              <a:rPr lang="en-US" dirty="0"/>
              <a:t>2. https://www.cbsnews.com/news/3d-printed-guns-among-weapons-found-at-airport-security-checkpoints/</a:t>
            </a:r>
          </a:p>
          <a:p>
            <a:r>
              <a:rPr lang="en-US" dirty="0"/>
              <a:t>3. https://www.news.com.au/technology/innovation/design/police-seize-another-batch-of-3d-printed-guns-as-authorities-deal-with-danger-of-downloadable-firearms/news-story/c2fa2711ebf7b761e3e2f0802a80d1b2</a:t>
            </a:r>
          </a:p>
          <a:p>
            <a:r>
              <a:rPr lang="en-US" dirty="0"/>
              <a:t>4. https://www.mercurynews.com/2015/08/06/homemade-gun-in-stanford-students-murder-suicide-spurs-question-on-ghost-guns/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9627A-0181-4047-BDF5-73E73C4C81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423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Modeling the intrinsic connection between the printer hardware imperfections and the textures on the associated printed product. This is unexplored in 3D printing domain.</a:t>
            </a:r>
          </a:p>
          <a:p>
            <a:endParaRPr lang="en-US" dirty="0"/>
          </a:p>
          <a:p>
            <a:r>
              <a:rPr lang="en-US" dirty="0"/>
              <a:t>an </a:t>
            </a:r>
            <a:r>
              <a:rPr lang="en-US" dirty="0">
                <a:solidFill>
                  <a:schemeClr val="tx1"/>
                </a:solidFill>
              </a:rPr>
              <a:t>immediately deployable </a:t>
            </a:r>
            <a:r>
              <a:rPr lang="en-US" dirty="0"/>
              <a:t>solution and pertinent to 3D printed </a:t>
            </a:r>
            <a:r>
              <a:rPr lang="en-US" dirty="0">
                <a:solidFill>
                  <a:schemeClr val="tx1"/>
                </a:solidFill>
              </a:rPr>
              <a:t>objects universally and economically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against multiple attacks with varying threat levels.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9627A-0181-4047-BDF5-73E73C4C81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097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attack results in a failure because the</a:t>
            </a:r>
            <a:r>
              <a:rPr lang="en-US" baseline="0" dirty="0"/>
              <a:t> feature values are randomly distributed. Moreover, our system can even identify among printers of same type and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9627A-0181-4047-BDF5-73E73C4C812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12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Lets</a:t>
            </a:r>
            <a:r>
              <a:rPr lang="en-US" baseline="0" dirty="0"/>
              <a:t> consider an ideal scenario</a:t>
            </a:r>
          </a:p>
          <a:p>
            <a:r>
              <a:rPr lang="en-US" baseline="0" dirty="0"/>
              <a:t>In a traditional forensic investigation, the fingerprint of adversary can be retrieved for identification. However, adversary can take precautions to leave no fingerprint.</a:t>
            </a:r>
          </a:p>
          <a:p>
            <a:r>
              <a:rPr lang="en-US" baseline="0" dirty="0"/>
              <a:t>When this is applied to 3D printing domain, the 3D product should contain fingerprint that identifies the source.</a:t>
            </a:r>
          </a:p>
          <a:p>
            <a:r>
              <a:rPr lang="en-US" baseline="0" dirty="0"/>
              <a:t>Furthermore, the fingerprint is present on all objects and works for all existing 3D printers without any modifications.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9627A-0181-4047-BDF5-73E73C4C81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62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envision that every 3D printer should possess a unique fingerprint.</a:t>
            </a:r>
          </a:p>
          <a:p>
            <a:r>
              <a:rPr lang="en-US" dirty="0"/>
              <a:t>The fingerprint from objects fabricated</a:t>
            </a:r>
            <a:r>
              <a:rPr lang="en-US" baseline="0" dirty="0"/>
              <a:t> from similar printer would have common features while distinct features are present in different products from different printers.</a:t>
            </a:r>
          </a:p>
          <a:p>
            <a:r>
              <a:rPr lang="en-US" baseline="0" dirty="0"/>
              <a:t>It should be universal, but more importantly cannot be spoofed by attacker.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9627A-0181-4047-BDF5-73E73C4C81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illegal</a:t>
            </a:r>
            <a:r>
              <a:rPr lang="en-US" baseline="0" dirty="0"/>
              <a:t> object is obtained during the forensic investigation.</a:t>
            </a:r>
          </a:p>
          <a:p>
            <a:r>
              <a:rPr lang="en-US" baseline="0" dirty="0"/>
              <a:t>The forensic team analyzes the fingerprint using our proposed system to generate a printer ID which matches the printer owned by the attacker. This information can be used with other evidences to identify the attacker.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9627A-0181-4047-BDF5-73E73C4C81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</a:t>
            </a:r>
            <a:r>
              <a:rPr lang="en-US" baseline="0" dirty="0"/>
              <a:t> a question that some of you might be thinking is that is the fingerprint really present?</a:t>
            </a:r>
          </a:p>
          <a:p>
            <a:r>
              <a:rPr lang="en-US" baseline="0" dirty="0"/>
              <a:t>Previous studies show that CMOS process variations can be used for silicon identification.</a:t>
            </a:r>
          </a:p>
          <a:p>
            <a:r>
              <a:rPr lang="en-US" baseline="0" dirty="0"/>
              <a:t>Similarly, each document comprises of concise signature.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9627A-0181-4047-BDF5-73E73C4C81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51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 general architecture</a:t>
            </a:r>
            <a:r>
              <a:rPr lang="en-US" baseline="0" dirty="0"/>
              <a:t> of 3D printer. The three primary components are feeder (to feed material), positioner to control movement, and extruder to release the melted filament.</a:t>
            </a:r>
          </a:p>
          <a:p>
            <a:r>
              <a:rPr lang="en-US" baseline="0" dirty="0"/>
              <a:t>In the feeder, the variations in torque constant affects the system inertia.</a:t>
            </a:r>
          </a:p>
          <a:p>
            <a:r>
              <a:rPr lang="en-US" baseline="0" dirty="0"/>
              <a:t>The tension of transmission belt affects the pulley movements.</a:t>
            </a:r>
          </a:p>
          <a:p>
            <a:r>
              <a:rPr lang="en-US" baseline="0" dirty="0"/>
              <a:t>While in the extruder, the coefficient of heater power affects the volumetric flow.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9627A-0181-4047-BDF5-73E73C4C81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78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summarize</a:t>
            </a:r>
            <a:r>
              <a:rPr lang="en-US" baseline="0" dirty="0"/>
              <a:t>, feeder....positioner....extruder.....</a:t>
            </a:r>
          </a:p>
          <a:p>
            <a:r>
              <a:rPr lang="en-US" baseline="0" dirty="0"/>
              <a:t>Combining them, the integrated effect leads to varying line diameters and intervals both on the surface and the outline of printed object.</a:t>
            </a:r>
          </a:p>
          <a:p>
            <a:r>
              <a:rPr lang="en-US" baseline="0" dirty="0"/>
              <a:t>This is evident, when compared to the design file.</a:t>
            </a:r>
          </a:p>
          <a:p>
            <a:r>
              <a:rPr lang="en-US" baseline="0" dirty="0"/>
              <a:t>This proves that the hardware variations lead to minute deformations in the texture that are inevitable and consistent.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9627A-0181-4047-BDF5-73E73C4C81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74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texture patterns that are typically observed on 3D objects surface can be categorized in four types, bifurcated, short, wide rugged/curved. These major minutia features forms the banding texture.</a:t>
            </a:r>
          </a:p>
          <a:p>
            <a:r>
              <a:rPr lang="en-US" baseline="0" dirty="0"/>
              <a:t>Similarly, the edge of the object appears as discontinuous and continuous, irregular or regular or comprises air bubbles which forms attachment texture.</a:t>
            </a:r>
          </a:p>
          <a:p>
            <a:r>
              <a:rPr lang="en-US" baseline="0" dirty="0"/>
              <a:t>The aggregated characteristics of these textures can be considered as unique fingerprint of 3D printer.</a:t>
            </a:r>
          </a:p>
          <a:p>
            <a:r>
              <a:rPr lang="en-US" baseline="0" dirty="0"/>
              <a:t>These textures are obtained independently and </a:t>
            </a:r>
            <a:r>
              <a:rPr lang="en-US" baseline="0" dirty="0" err="1"/>
              <a:t>universaly</a:t>
            </a:r>
            <a:r>
              <a:rPr lang="en-US" baseline="0" dirty="0"/>
              <a:t> with no specific sampling window or location.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9627A-0181-4047-BDF5-73E73C4C81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26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1DF8-6D1C-4D61-9AD0-E1C9A7B19C3B}" type="datetime1">
              <a:rPr lang="en-US" smtClean="0"/>
              <a:t>10/1/2018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3B42-7403-4F61-9019-691EF111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24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57469-DA9C-49D4-AAC1-8246D1FDD594}" type="datetime1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3B42-7403-4F61-9019-691EF111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7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60A29-CB12-42E7-B39B-B02DF483D434}" type="datetime1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3B42-7403-4F61-9019-691EF111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38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5B7D4-3CE1-4E5D-B635-F366FF4F173B}" type="datetime1">
              <a:rPr lang="en-US" smtClean="0"/>
              <a:t>10/1/2018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3B42-7403-4F61-9019-691EF111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5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C544-6229-45A9-95B4-404010B8EFC9}" type="datetime1">
              <a:rPr lang="en-US" smtClean="0"/>
              <a:t>10/1/2018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3B42-7403-4F61-9019-691EF111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13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BB2B9-9619-4B89-9C02-3CB8FF4D938B}" type="datetime1">
              <a:rPr lang="en-US" smtClean="0"/>
              <a:t>10/1/2018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3B42-7403-4F61-9019-691EF111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79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8BE-39D0-490C-9553-70FAC19675C5}" type="datetime1">
              <a:rPr lang="en-US" smtClean="0"/>
              <a:t>10/1/2018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3B42-7403-4F61-9019-691EF111B0D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918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CB482-52E6-471F-85DB-418C1DD29379}" type="datetime1">
              <a:rPr lang="en-US" smtClean="0"/>
              <a:t>10/1/2018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3B42-7403-4F61-9019-691EF111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43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FCFA-314A-4683-814D-5AFD7AE1BECC}" type="datetime1">
              <a:rPr lang="en-US" smtClean="0"/>
              <a:t>10/1/2018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3B42-7403-4F61-9019-691EF111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03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6101B-9156-4550-9A4E-3560C6CE67AA}" type="datetime1">
              <a:rPr lang="en-US" smtClean="0"/>
              <a:t>10/1/2018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3B42-7403-4F61-9019-691EF111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79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0C5238A-ECD1-4D54-9895-6F3939B6A31F}" type="datetime1">
              <a:rPr lang="en-US" smtClean="0"/>
              <a:t>10/1/2018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3B42-7403-4F61-9019-691EF111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5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66AA19B-A9CE-443F-8963-E4F3B197A77C}" type="datetime1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7433B42-7403-4F61-9019-691EF111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9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tiff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9.jp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ll, indoor, table, sitting&#10;&#10;Description generated with very high confidence">
            <a:extLst>
              <a:ext uri="{FF2B5EF4-FFF2-40B4-BE49-F238E27FC236}">
                <a16:creationId xmlns:a16="http://schemas.microsoft.com/office/drawing/2014/main" id="{BDC952B9-580B-4ED4-BBA0-D1420D6780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9BE0DD-65AF-4B8F-9A00-A8A7BF463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noFill/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r>
              <a:rPr lang="en-US" sz="2900">
                <a:solidFill>
                  <a:schemeClr val="tx1"/>
                </a:solidFill>
              </a:rPr>
              <a:t>PrinTracker: Fingerprinting 3D Printers using Commodity Scanners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FA385E-CD67-4C99-8F8A-CC63064E9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099" y="4323969"/>
            <a:ext cx="10591801" cy="151559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Authors: </a:t>
            </a:r>
          </a:p>
          <a:p>
            <a:pPr algn="l"/>
            <a:r>
              <a:rPr lang="en-US" dirty="0">
                <a:solidFill>
                  <a:schemeClr val="accent6"/>
                </a:solidFill>
              </a:rPr>
              <a:t>Aditya Singh Rathore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Zhengxiong</a:t>
            </a:r>
            <a:r>
              <a:rPr lang="en-US" dirty="0">
                <a:solidFill>
                  <a:srgbClr val="FFFFFF"/>
                </a:solidFill>
              </a:rPr>
              <a:t> Li               Sheng Wei                                    </a:t>
            </a:r>
            <a:r>
              <a:rPr lang="en-US" dirty="0" err="1">
                <a:solidFill>
                  <a:srgbClr val="FFFFFF"/>
                </a:solidFill>
              </a:rPr>
              <a:t>Yanzhi</a:t>
            </a:r>
            <a:r>
              <a:rPr lang="en-US" dirty="0">
                <a:solidFill>
                  <a:srgbClr val="FFFFFF"/>
                </a:solidFill>
              </a:rPr>
              <a:t> Wang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Chen Song, </a:t>
            </a:r>
            <a:r>
              <a:rPr lang="en-US" dirty="0" err="1">
                <a:solidFill>
                  <a:srgbClr val="FFFFFF"/>
                </a:solidFill>
              </a:rPr>
              <a:t>Wenyao</a:t>
            </a:r>
            <a:r>
              <a:rPr lang="en-US" dirty="0">
                <a:solidFill>
                  <a:srgbClr val="FFFFFF"/>
                </a:solidFill>
              </a:rPr>
              <a:t> Xu                             Rutgers University                    Northeastern University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            University at Buffalo</a:t>
            </a:r>
          </a:p>
          <a:p>
            <a:pPr algn="l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934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BCC6AB7-0533-4D70-9003-E121F0DAB993}"/>
              </a:ext>
            </a:extLst>
          </p:cNvPr>
          <p:cNvSpPr/>
          <p:nvPr/>
        </p:nvSpPr>
        <p:spPr>
          <a:xfrm>
            <a:off x="630316" y="1110005"/>
            <a:ext cx="11274641" cy="493598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B635F6E-8A67-4151-B13D-9205344A965E}"/>
              </a:ext>
            </a:extLst>
          </p:cNvPr>
          <p:cNvSpPr/>
          <p:nvPr/>
        </p:nvSpPr>
        <p:spPr>
          <a:xfrm>
            <a:off x="3635308" y="2019804"/>
            <a:ext cx="4921383" cy="399742"/>
          </a:xfrm>
          <a:prstGeom prst="roundRect">
            <a:avLst/>
          </a:prstGeom>
          <a:solidFill>
            <a:schemeClr val="accent3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Basic Idea of our system: </a:t>
            </a:r>
            <a:r>
              <a:rPr lang="en-US" sz="2400" dirty="0" err="1"/>
              <a:t>PrinTracker</a:t>
            </a:r>
            <a:endParaRPr lang="en-US" sz="2400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D5F9BEAA-EC72-44F3-AB5E-709E1F4B9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772" y="482261"/>
            <a:ext cx="7729728" cy="1188720"/>
          </a:xfrm>
        </p:spPr>
        <p:txBody>
          <a:bodyPr/>
          <a:lstStyle/>
          <a:p>
            <a:r>
              <a:rPr lang="en-US" b="1" dirty="0"/>
              <a:t>Putting it together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54004"/>
          <a:stretch/>
        </p:blipFill>
        <p:spPr>
          <a:xfrm>
            <a:off x="1615940" y="2245313"/>
            <a:ext cx="4289560" cy="3946969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884AE1D-A24D-4984-AE28-FCDC9964D161}"/>
              </a:ext>
            </a:extLst>
          </p:cNvPr>
          <p:cNvSpPr txBox="1">
            <a:spLocks/>
          </p:cNvSpPr>
          <p:nvPr/>
        </p:nvSpPr>
        <p:spPr>
          <a:xfrm>
            <a:off x="11253039" y="6225537"/>
            <a:ext cx="651918" cy="46166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33B42-7403-4F61-9019-691EF111B0D0}" type="slidenum">
              <a:rPr lang="en-US" sz="1400" smtClean="0"/>
              <a:pPr/>
              <a:t>10</a:t>
            </a:fld>
            <a:r>
              <a:rPr lang="en-US" sz="1400"/>
              <a:t>/24</a:t>
            </a:r>
            <a:endParaRPr lang="en-US" sz="1400" dirty="0"/>
          </a:p>
        </p:txBody>
      </p:sp>
      <p:pic>
        <p:nvPicPr>
          <p:cNvPr id="5" name="Picture 4" descr="A screen shot of a television&#10;&#10;Description generated with high confidence">
            <a:extLst>
              <a:ext uri="{FF2B5EF4-FFF2-40B4-BE49-F238E27FC236}">
                <a16:creationId xmlns:a16="http://schemas.microsoft.com/office/drawing/2014/main" id="{6B4E18F4-7EDF-48DA-A8D2-32190C228D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9" r="1520" b="52490"/>
          <a:stretch/>
        </p:blipFill>
        <p:spPr>
          <a:xfrm>
            <a:off x="7286625" y="2143125"/>
            <a:ext cx="3552825" cy="37584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7EA790-CC11-42A3-93E5-1ABEFA6D93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42" r="328"/>
          <a:stretch/>
        </p:blipFill>
        <p:spPr>
          <a:xfrm>
            <a:off x="5810250" y="2245313"/>
            <a:ext cx="5048250" cy="394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0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5AA5-9ADE-48DC-9571-0D09E4BF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27797"/>
            <a:ext cx="7729728" cy="1188720"/>
          </a:xfrm>
        </p:spPr>
        <p:txBody>
          <a:bodyPr/>
          <a:lstStyle/>
          <a:p>
            <a:r>
              <a:rPr lang="en-US" b="1" dirty="0"/>
              <a:t>Is the fingerprint really present?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F8C5F-41DB-4B4F-94CD-B0A2D5375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7129" y="2277318"/>
            <a:ext cx="9614745" cy="310198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CMOS process variations</a:t>
            </a:r>
            <a:r>
              <a:rPr lang="en-US" sz="2400" dirty="0"/>
              <a:t> have been used for silicon device identification.</a:t>
            </a:r>
          </a:p>
          <a:p>
            <a:endParaRPr lang="en-US" sz="2400" dirty="0"/>
          </a:p>
          <a:p>
            <a:r>
              <a:rPr lang="en-US" sz="2400" dirty="0">
                <a:solidFill>
                  <a:schemeClr val="accent6"/>
                </a:solidFill>
              </a:rPr>
              <a:t>Concise signature </a:t>
            </a:r>
            <a:r>
              <a:rPr lang="en-US" sz="2400" dirty="0"/>
              <a:t>is present on each paper for document identification.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864C08F-5493-41FA-9BE6-C09EA58EF53E}"/>
              </a:ext>
            </a:extLst>
          </p:cNvPr>
          <p:cNvSpPr/>
          <p:nvPr/>
        </p:nvSpPr>
        <p:spPr>
          <a:xfrm>
            <a:off x="1266943" y="4230765"/>
            <a:ext cx="9857739" cy="827581"/>
          </a:xfrm>
          <a:prstGeom prst="roundRect">
            <a:avLst/>
          </a:prstGeom>
          <a:solidFill>
            <a:schemeClr val="accent3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400" dirty="0"/>
              <a:t>Wouldn’t it be nice if similar process variations exists for 3D printers too?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4F6F953-5FC3-4D1A-95D6-9C435B76DDE6}"/>
              </a:ext>
            </a:extLst>
          </p:cNvPr>
          <p:cNvSpPr/>
          <p:nvPr/>
        </p:nvSpPr>
        <p:spPr>
          <a:xfrm>
            <a:off x="2613558" y="5631997"/>
            <a:ext cx="6743974" cy="767045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Challenge: 3D printer comprises of numerous hardware interactions!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81BAADF-DBCE-499C-BE42-14ADFA6F337F}"/>
              </a:ext>
            </a:extLst>
          </p:cNvPr>
          <p:cNvSpPr/>
          <p:nvPr/>
        </p:nvSpPr>
        <p:spPr>
          <a:xfrm rot="5400000">
            <a:off x="5764881" y="5190792"/>
            <a:ext cx="450501" cy="297857"/>
          </a:xfrm>
          <a:prstGeom prst="rightArrow">
            <a:avLst>
              <a:gd name="adj1" fmla="val 39603"/>
              <a:gd name="adj2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4B31BF-98A3-47CB-9256-4A7DB7911373}"/>
              </a:ext>
            </a:extLst>
          </p:cNvPr>
          <p:cNvSpPr txBox="1"/>
          <p:nvPr/>
        </p:nvSpPr>
        <p:spPr>
          <a:xfrm>
            <a:off x="2590800" y="3667695"/>
            <a:ext cx="701040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[William Clarkson, IEEE Symposium on Security and Privacy (S&amp;P), 2009]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4D5FA0-2B14-440C-82A3-9E2E577AE68E}"/>
              </a:ext>
            </a:extLst>
          </p:cNvPr>
          <p:cNvSpPr txBox="1"/>
          <p:nvPr/>
        </p:nvSpPr>
        <p:spPr>
          <a:xfrm>
            <a:off x="2613558" y="2721187"/>
            <a:ext cx="701040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[Ingrid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Verbauwhede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 ACM Great Lake Symposium on VLSI, 2011]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29C81A0-D7B4-45F4-9813-BC171EF255BB}"/>
              </a:ext>
            </a:extLst>
          </p:cNvPr>
          <p:cNvSpPr txBox="1">
            <a:spLocks/>
          </p:cNvSpPr>
          <p:nvPr/>
        </p:nvSpPr>
        <p:spPr>
          <a:xfrm>
            <a:off x="11253039" y="6225537"/>
            <a:ext cx="651918" cy="46166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33B42-7403-4F61-9019-691EF111B0D0}" type="slidenum">
              <a:rPr lang="en-US" sz="1400" smtClean="0"/>
              <a:pPr/>
              <a:t>11</a:t>
            </a:fld>
            <a:r>
              <a:rPr lang="en-US" sz="1400"/>
              <a:t>/24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4132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7303A-C49A-4C51-9532-95E333B7D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1353"/>
            <a:ext cx="7729728" cy="1188720"/>
          </a:xfrm>
        </p:spPr>
        <p:txBody>
          <a:bodyPr/>
          <a:lstStyle/>
          <a:p>
            <a:r>
              <a:rPr lang="en-US" b="1" dirty="0"/>
              <a:t>Hardware Imperfections exists!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8A7D1-4DFD-4AEB-8BE7-815A90460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94453" y="3720801"/>
            <a:ext cx="300131" cy="308615"/>
          </a:xfrm>
        </p:spPr>
        <p:txBody>
          <a:bodyPr/>
          <a:lstStyle/>
          <a:p>
            <a:fld id="{E7433B42-7403-4F61-9019-691EF111B0D0}" type="slidenum">
              <a:rPr lang="en-US" smtClean="0"/>
              <a:t>12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11983E6-13EE-4E2B-86B4-71139A205961}"/>
              </a:ext>
            </a:extLst>
          </p:cNvPr>
          <p:cNvSpPr/>
          <p:nvPr/>
        </p:nvSpPr>
        <p:spPr>
          <a:xfrm>
            <a:off x="444617" y="2193763"/>
            <a:ext cx="11459362" cy="42028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pic>
        <p:nvPicPr>
          <p:cNvPr id="10" name="Content Placeholder 5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B550DB53-6690-456A-9399-222B58462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59" y="2836540"/>
            <a:ext cx="4886296" cy="3101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Left Brace 13">
            <a:extLst>
              <a:ext uri="{FF2B5EF4-FFF2-40B4-BE49-F238E27FC236}">
                <a16:creationId xmlns:a16="http://schemas.microsoft.com/office/drawing/2014/main" id="{5AE2D5B1-EC82-4A8E-87B7-E8B1F062D85F}"/>
              </a:ext>
            </a:extLst>
          </p:cNvPr>
          <p:cNvSpPr/>
          <p:nvPr/>
        </p:nvSpPr>
        <p:spPr>
          <a:xfrm>
            <a:off x="9017926" y="2444898"/>
            <a:ext cx="235598" cy="1952560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3F568E-5BB4-48E1-B810-F20EBF281219}"/>
              </a:ext>
            </a:extLst>
          </p:cNvPr>
          <p:cNvSpPr/>
          <p:nvPr/>
        </p:nvSpPr>
        <p:spPr>
          <a:xfrm>
            <a:off x="11309947" y="4515962"/>
            <a:ext cx="118659" cy="1426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7EAB11C-AAE9-492B-9FCF-1A459E355476}"/>
              </a:ext>
            </a:extLst>
          </p:cNvPr>
          <p:cNvSpPr/>
          <p:nvPr/>
        </p:nvSpPr>
        <p:spPr>
          <a:xfrm>
            <a:off x="10398104" y="4855778"/>
            <a:ext cx="118659" cy="1426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CDF30CD-55FA-46BD-ABAF-3B6D98FE4D01}"/>
              </a:ext>
            </a:extLst>
          </p:cNvPr>
          <p:cNvSpPr/>
          <p:nvPr/>
        </p:nvSpPr>
        <p:spPr>
          <a:xfrm>
            <a:off x="10286213" y="5145644"/>
            <a:ext cx="118659" cy="1426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67BA7864-BF4B-46FF-8236-0D0C45E3368B}"/>
              </a:ext>
            </a:extLst>
          </p:cNvPr>
          <p:cNvSpPr/>
          <p:nvPr/>
        </p:nvSpPr>
        <p:spPr>
          <a:xfrm>
            <a:off x="8988000" y="4658575"/>
            <a:ext cx="305418" cy="1208825"/>
          </a:xfrm>
          <a:prstGeom prst="leftBrace">
            <a:avLst>
              <a:gd name="adj1" fmla="val 8333"/>
              <a:gd name="adj2" fmla="val 17284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814726C-6BB4-4689-90CE-5E05EDD483C3}"/>
              </a:ext>
            </a:extLst>
          </p:cNvPr>
          <p:cNvSpPr/>
          <p:nvPr/>
        </p:nvSpPr>
        <p:spPr>
          <a:xfrm>
            <a:off x="11329290" y="2782011"/>
            <a:ext cx="118659" cy="1426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4128D2F-280E-488E-A681-29288EEFFAB1}"/>
              </a:ext>
            </a:extLst>
          </p:cNvPr>
          <p:cNvSpPr/>
          <p:nvPr/>
        </p:nvSpPr>
        <p:spPr>
          <a:xfrm>
            <a:off x="11037073" y="3076725"/>
            <a:ext cx="118659" cy="1426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CBC6B98-B984-40D3-8118-FD98D54E6E10}"/>
              </a:ext>
            </a:extLst>
          </p:cNvPr>
          <p:cNvSpPr/>
          <p:nvPr/>
        </p:nvSpPr>
        <p:spPr>
          <a:xfrm>
            <a:off x="10785404" y="3393163"/>
            <a:ext cx="118659" cy="1426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3747E6C-A9C1-4B00-BF4B-297AE06D2AB7}"/>
              </a:ext>
            </a:extLst>
          </p:cNvPr>
          <p:cNvSpPr/>
          <p:nvPr/>
        </p:nvSpPr>
        <p:spPr>
          <a:xfrm>
            <a:off x="10345544" y="3700799"/>
            <a:ext cx="118659" cy="1426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6D87E58-25BC-41D4-A663-E388B021B764}"/>
              </a:ext>
            </a:extLst>
          </p:cNvPr>
          <p:cNvSpPr/>
          <p:nvPr/>
        </p:nvSpPr>
        <p:spPr>
          <a:xfrm>
            <a:off x="3671101" y="4151703"/>
            <a:ext cx="97367" cy="1203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C76B4CE-1C70-4C32-8DEF-1827C52815D4}"/>
              </a:ext>
            </a:extLst>
          </p:cNvPr>
          <p:cNvSpPr/>
          <p:nvPr/>
        </p:nvSpPr>
        <p:spPr>
          <a:xfrm>
            <a:off x="2629513" y="3832598"/>
            <a:ext cx="97367" cy="1203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0A0881C-ACD7-41E6-9A6E-5CE6B05A1385}"/>
              </a:ext>
            </a:extLst>
          </p:cNvPr>
          <p:cNvSpPr/>
          <p:nvPr/>
        </p:nvSpPr>
        <p:spPr>
          <a:xfrm>
            <a:off x="3669989" y="4029416"/>
            <a:ext cx="86682" cy="6016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53E6154-C893-401D-99C8-7053C5990731}"/>
              </a:ext>
            </a:extLst>
          </p:cNvPr>
          <p:cNvSpPr/>
          <p:nvPr/>
        </p:nvSpPr>
        <p:spPr>
          <a:xfrm>
            <a:off x="2607064" y="3535776"/>
            <a:ext cx="97367" cy="1203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A9A058F-ED4A-4853-8877-01F40580E0F4}"/>
              </a:ext>
            </a:extLst>
          </p:cNvPr>
          <p:cNvSpPr/>
          <p:nvPr/>
        </p:nvSpPr>
        <p:spPr>
          <a:xfrm>
            <a:off x="1178928" y="4442157"/>
            <a:ext cx="97367" cy="1203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AC3DC803-2673-45E1-86B9-B2914609A815}"/>
              </a:ext>
            </a:extLst>
          </p:cNvPr>
          <p:cNvSpPr/>
          <p:nvPr/>
        </p:nvSpPr>
        <p:spPr>
          <a:xfrm>
            <a:off x="3733001" y="3346125"/>
            <a:ext cx="243434" cy="1942131"/>
          </a:xfrm>
          <a:prstGeom prst="rightBrace">
            <a:avLst>
              <a:gd name="adj1" fmla="val 8333"/>
              <a:gd name="adj2" fmla="val 36268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275374-FF67-44DC-81C6-1415CE8F9B31}"/>
              </a:ext>
            </a:extLst>
          </p:cNvPr>
          <p:cNvSpPr txBox="1"/>
          <p:nvPr/>
        </p:nvSpPr>
        <p:spPr>
          <a:xfrm>
            <a:off x="802229" y="3069452"/>
            <a:ext cx="2020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Torque constant</a:t>
            </a:r>
          </a:p>
        </p:txBody>
      </p: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9EDC4D05-CE41-4434-ABB1-983C6A5475AE}"/>
              </a:ext>
            </a:extLst>
          </p:cNvPr>
          <p:cNvCxnSpPr>
            <a:cxnSpLocks/>
          </p:cNvCxnSpPr>
          <p:nvPr/>
        </p:nvCxnSpPr>
        <p:spPr>
          <a:xfrm rot="16200000" flipV="1">
            <a:off x="2219925" y="3357340"/>
            <a:ext cx="171506" cy="14908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1380E0F-7848-4A69-87C8-863A91661C65}"/>
              </a:ext>
            </a:extLst>
          </p:cNvPr>
          <p:cNvSpPr txBox="1"/>
          <p:nvPr/>
        </p:nvSpPr>
        <p:spPr>
          <a:xfrm>
            <a:off x="1854759" y="4776312"/>
            <a:ext cx="161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System Inertia</a:t>
            </a:r>
          </a:p>
        </p:txBody>
      </p: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4F40F1E1-5AB7-4A40-B2F5-80A81CCC5CDD}"/>
              </a:ext>
            </a:extLst>
          </p:cNvPr>
          <p:cNvCxnSpPr>
            <a:cxnSpLocks/>
          </p:cNvCxnSpPr>
          <p:nvPr/>
        </p:nvCxnSpPr>
        <p:spPr>
          <a:xfrm rot="10800000">
            <a:off x="1094107" y="4760092"/>
            <a:ext cx="760653" cy="20088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C2D1787-42C9-49C4-B14E-800F3A130989}"/>
              </a:ext>
            </a:extLst>
          </p:cNvPr>
          <p:cNvSpPr txBox="1"/>
          <p:nvPr/>
        </p:nvSpPr>
        <p:spPr>
          <a:xfrm>
            <a:off x="8302653" y="2111783"/>
            <a:ext cx="950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Tension</a:t>
            </a:r>
          </a:p>
        </p:txBody>
      </p: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049FBE35-6D2B-4AF9-903F-FF185727AD07}"/>
              </a:ext>
            </a:extLst>
          </p:cNvPr>
          <p:cNvCxnSpPr>
            <a:cxnSpLocks/>
          </p:cNvCxnSpPr>
          <p:nvPr/>
        </p:nvCxnSpPr>
        <p:spPr>
          <a:xfrm>
            <a:off x="9142187" y="2315599"/>
            <a:ext cx="818677" cy="129299"/>
          </a:xfrm>
          <a:prstGeom prst="bentConnector3">
            <a:avLst>
              <a:gd name="adj1" fmla="val 9886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9927F45D-EB60-4D6C-8ED3-38FEE31AC656}"/>
              </a:ext>
            </a:extLst>
          </p:cNvPr>
          <p:cNvSpPr txBox="1"/>
          <p:nvPr/>
        </p:nvSpPr>
        <p:spPr>
          <a:xfrm>
            <a:off x="10765446" y="3754269"/>
            <a:ext cx="1664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Pulley Movement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0208926-3E97-4A81-9FE6-1D223610E484}"/>
              </a:ext>
            </a:extLst>
          </p:cNvPr>
          <p:cNvSpPr txBox="1"/>
          <p:nvPr/>
        </p:nvSpPr>
        <p:spPr>
          <a:xfrm>
            <a:off x="9432921" y="4531606"/>
            <a:ext cx="250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Coeff</a:t>
            </a:r>
            <a:r>
              <a:rPr lang="en-US" dirty="0">
                <a:solidFill>
                  <a:srgbClr val="C00000"/>
                </a:solidFill>
              </a:rPr>
              <a:t>. of heater power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EF1EC8E-CAAE-44A3-8C6B-5BD1B81CBACD}"/>
              </a:ext>
            </a:extLst>
          </p:cNvPr>
          <p:cNvSpPr txBox="1"/>
          <p:nvPr/>
        </p:nvSpPr>
        <p:spPr>
          <a:xfrm>
            <a:off x="9815911" y="5699461"/>
            <a:ext cx="193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Volumetric flow</a:t>
            </a:r>
          </a:p>
        </p:txBody>
      </p: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4BB28C7E-2ECE-4B79-AFA3-9709DB897F29}"/>
              </a:ext>
            </a:extLst>
          </p:cNvPr>
          <p:cNvCxnSpPr>
            <a:cxnSpLocks/>
            <a:endCxn id="69" idx="1"/>
          </p:cNvCxnSpPr>
          <p:nvPr/>
        </p:nvCxnSpPr>
        <p:spPr>
          <a:xfrm>
            <a:off x="9535934" y="5766768"/>
            <a:ext cx="279977" cy="117359"/>
          </a:xfrm>
          <a:prstGeom prst="bentConnector3">
            <a:avLst>
              <a:gd name="adj1" fmla="val -103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9F5A76B8-535B-4741-8B4F-2619E49ABF8D}"/>
              </a:ext>
            </a:extLst>
          </p:cNvPr>
          <p:cNvSpPr txBox="1">
            <a:spLocks/>
          </p:cNvSpPr>
          <p:nvPr/>
        </p:nvSpPr>
        <p:spPr>
          <a:xfrm>
            <a:off x="11446586" y="6326320"/>
            <a:ext cx="651918" cy="46166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33B42-7403-4F61-9019-691EF111B0D0}" type="slidenum">
              <a:rPr lang="en-US" sz="1400" smtClean="0"/>
              <a:pPr/>
              <a:t>12</a:t>
            </a:fld>
            <a:r>
              <a:rPr lang="en-US" sz="1400"/>
              <a:t>/24</a:t>
            </a:r>
            <a:endParaRPr lang="en-US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506377-1EAD-47AD-81B6-2CF075B8E74C}"/>
                  </a:ext>
                </a:extLst>
              </p:cNvPr>
              <p:cNvSpPr txBox="1"/>
              <p:nvPr/>
            </p:nvSpPr>
            <p:spPr>
              <a:xfrm>
                <a:off x="559520" y="3408669"/>
                <a:ext cx="3046411" cy="10334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𝐿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𝑑𝑖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1400" b="0" dirty="0">
                  <a:ea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𝐿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𝑑𝑖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  <a:p>
                <a:endParaRPr lang="en-US" sz="14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506377-1EAD-47AD-81B6-2CF075B8E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520" y="3408669"/>
                <a:ext cx="3046411" cy="10334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DC53260-1F25-4F83-98BD-E0D05BB2C00F}"/>
                  </a:ext>
                </a:extLst>
              </p:cNvPr>
              <p:cNvSpPr txBox="1"/>
              <p:nvPr/>
            </p:nvSpPr>
            <p:spPr>
              <a:xfrm>
                <a:off x="380054" y="4270862"/>
                <a:ext cx="3527777" cy="12439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𝐽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1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  <a:p>
                <a:endParaRPr lang="en-US" sz="1400" dirty="0"/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DC53260-1F25-4F83-98BD-E0D05BB2C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54" y="4270862"/>
                <a:ext cx="3527777" cy="1243995"/>
              </a:xfrm>
              <a:prstGeom prst="rect">
                <a:avLst/>
              </a:prstGeom>
              <a:blipFill>
                <a:blip r:embed="rId5"/>
                <a:stretch>
                  <a:fillRect l="-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39470C2-59A8-4CE5-BF50-9B78B0E0679A}"/>
                  </a:ext>
                </a:extLst>
              </p:cNvPr>
              <p:cNvSpPr txBox="1"/>
              <p:nvPr/>
            </p:nvSpPr>
            <p:spPr>
              <a:xfrm>
                <a:off x="9298201" y="2394897"/>
                <a:ext cx="2470163" cy="2027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𝑠𝑠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39470C2-59A8-4CE5-BF50-9B78B0E067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8201" y="2394897"/>
                <a:ext cx="2470163" cy="2027543"/>
              </a:xfrm>
              <a:prstGeom prst="rect">
                <a:avLst/>
              </a:prstGeom>
              <a:blipFill>
                <a:blip r:embed="rId6"/>
                <a:stretch>
                  <a:fillRect l="-3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145F2E3-7E62-4E24-B958-92D5D6074AA9}"/>
              </a:ext>
            </a:extLst>
          </p:cNvPr>
          <p:cNvCxnSpPr/>
          <p:nvPr/>
        </p:nvCxnSpPr>
        <p:spPr>
          <a:xfrm flipH="1">
            <a:off x="10509879" y="3962455"/>
            <a:ext cx="2967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8F20C09-B5CA-4368-9B9F-FE6C6AA26CE1}"/>
                  </a:ext>
                </a:extLst>
              </p:cNvPr>
              <p:cNvSpPr txBox="1"/>
              <p:nvPr/>
            </p:nvSpPr>
            <p:spPr>
              <a:xfrm>
                <a:off x="9387111" y="4905877"/>
                <a:ext cx="2059475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𝑃𝐼𝐷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8F20C09-B5CA-4368-9B9F-FE6C6AA26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111" y="4905877"/>
                <a:ext cx="2059475" cy="830997"/>
              </a:xfrm>
              <a:prstGeom prst="rect">
                <a:avLst/>
              </a:prstGeom>
              <a:blipFill>
                <a:blip r:embed="rId7"/>
                <a:stretch>
                  <a:fillRect l="-4142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F0EB94D-64D5-4527-B1C9-CD6A614EEFF8}"/>
              </a:ext>
            </a:extLst>
          </p:cNvPr>
          <p:cNvCxnSpPr/>
          <p:nvPr/>
        </p:nvCxnSpPr>
        <p:spPr>
          <a:xfrm flipV="1">
            <a:off x="9960864" y="4855778"/>
            <a:ext cx="0" cy="105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61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6" grpId="0" animBg="1"/>
      <p:bldP spid="17" grpId="0" animBg="1"/>
      <p:bldP spid="18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48" grpId="0"/>
      <p:bldP spid="53" grpId="0"/>
      <p:bldP spid="63" grpId="0"/>
      <p:bldP spid="67" grpId="0"/>
      <p:bldP spid="69" grpId="0"/>
      <p:bldP spid="19" grpId="0"/>
      <p:bldP spid="47" grpId="0"/>
      <p:bldP spid="44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D7EEA-15CB-40F7-982C-10C71221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23613"/>
            <a:ext cx="7729728" cy="1188720"/>
          </a:xfrm>
        </p:spPr>
        <p:txBody>
          <a:bodyPr/>
          <a:lstStyle/>
          <a:p>
            <a:r>
              <a:rPr lang="en-US" b="1" dirty="0"/>
              <a:t>Integrated Effect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A720249E-2F79-410D-9326-4BC066300236}"/>
              </a:ext>
            </a:extLst>
          </p:cNvPr>
          <p:cNvSpPr/>
          <p:nvPr/>
        </p:nvSpPr>
        <p:spPr>
          <a:xfrm>
            <a:off x="729843" y="2340528"/>
            <a:ext cx="4794410" cy="912303"/>
          </a:xfrm>
          <a:prstGeom prst="parallelogram">
            <a:avLst>
              <a:gd name="adj" fmla="val 5626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C06136DD-438E-4266-95D6-6A064965B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t="26155" r="79886" b="53278"/>
          <a:stretch/>
        </p:blipFill>
        <p:spPr>
          <a:xfrm>
            <a:off x="1333514" y="2486286"/>
            <a:ext cx="897622" cy="620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62A51750-9B4D-44A9-9380-D46EAB44BAEE}"/>
              </a:ext>
            </a:extLst>
          </p:cNvPr>
          <p:cNvSpPr/>
          <p:nvPr/>
        </p:nvSpPr>
        <p:spPr>
          <a:xfrm>
            <a:off x="729842" y="3780001"/>
            <a:ext cx="4794409" cy="912303"/>
          </a:xfrm>
          <a:prstGeom prst="parallelogram">
            <a:avLst>
              <a:gd name="adj" fmla="val 5626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5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B70F10A2-53E2-472B-A526-02BEF130F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8" t="8453" r="1084" b="64336"/>
          <a:stretch/>
        </p:blipFill>
        <p:spPr>
          <a:xfrm>
            <a:off x="1316736" y="3934864"/>
            <a:ext cx="914400" cy="649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Parallelogram 9">
            <a:extLst>
              <a:ext uri="{FF2B5EF4-FFF2-40B4-BE49-F238E27FC236}">
                <a16:creationId xmlns:a16="http://schemas.microsoft.com/office/drawing/2014/main" id="{5CEE67C5-451A-430B-86A6-71103AC41BAF}"/>
              </a:ext>
            </a:extLst>
          </p:cNvPr>
          <p:cNvSpPr/>
          <p:nvPr/>
        </p:nvSpPr>
        <p:spPr>
          <a:xfrm>
            <a:off x="729843" y="5219475"/>
            <a:ext cx="4794410" cy="912303"/>
          </a:xfrm>
          <a:prstGeom prst="parallelogram">
            <a:avLst>
              <a:gd name="adj" fmla="val 5626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5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4ADF6CE9-490C-4294-A9C4-5BC12B26FF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8" t="42425" r="911" b="28165"/>
          <a:stretch/>
        </p:blipFill>
        <p:spPr>
          <a:xfrm>
            <a:off x="1333515" y="5377396"/>
            <a:ext cx="897622" cy="629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DBE8BD-4831-441A-AD52-60DA87E143B0}"/>
              </a:ext>
            </a:extLst>
          </p:cNvPr>
          <p:cNvSpPr txBox="1"/>
          <p:nvPr/>
        </p:nvSpPr>
        <p:spPr>
          <a:xfrm>
            <a:off x="2392843" y="2490006"/>
            <a:ext cx="2969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Unsteady Volumetric Flow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D695C9-A159-461C-9405-55CD7793D20A}"/>
              </a:ext>
            </a:extLst>
          </p:cNvPr>
          <p:cNvSpPr txBox="1"/>
          <p:nvPr/>
        </p:nvSpPr>
        <p:spPr>
          <a:xfrm>
            <a:off x="2337126" y="3747479"/>
            <a:ext cx="2969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Variations in line trajectory vector and platform positioning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F7711D-5067-4161-9CC5-C5277EEC84B3}"/>
              </a:ext>
            </a:extLst>
          </p:cNvPr>
          <p:cNvSpPr txBox="1"/>
          <p:nvPr/>
        </p:nvSpPr>
        <p:spPr>
          <a:xfrm>
            <a:off x="2337126" y="5349207"/>
            <a:ext cx="2969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Irregular material fusion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Unsteady extrusion</a:t>
            </a:r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id="{99A1FC51-05E9-4B22-8D32-AC5657C25B37}"/>
              </a:ext>
            </a:extLst>
          </p:cNvPr>
          <p:cNvSpPr/>
          <p:nvPr/>
        </p:nvSpPr>
        <p:spPr>
          <a:xfrm>
            <a:off x="2818701" y="3356519"/>
            <a:ext cx="318782" cy="283130"/>
          </a:xfrm>
          <a:prstGeom prst="plus">
            <a:avLst>
              <a:gd name="adj" fmla="val 39815"/>
            </a:avLst>
          </a:prstGeom>
          <a:solidFill>
            <a:srgbClr val="C0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ross 15">
            <a:extLst>
              <a:ext uri="{FF2B5EF4-FFF2-40B4-BE49-F238E27FC236}">
                <a16:creationId xmlns:a16="http://schemas.microsoft.com/office/drawing/2014/main" id="{5C6FC7A0-5864-4ABC-9E17-17C564B03A5A}"/>
              </a:ext>
            </a:extLst>
          </p:cNvPr>
          <p:cNvSpPr/>
          <p:nvPr/>
        </p:nvSpPr>
        <p:spPr>
          <a:xfrm>
            <a:off x="2818701" y="4814324"/>
            <a:ext cx="318782" cy="283130"/>
          </a:xfrm>
          <a:prstGeom prst="plus">
            <a:avLst>
              <a:gd name="adj" fmla="val 39815"/>
            </a:avLst>
          </a:prstGeom>
          <a:solidFill>
            <a:srgbClr val="C0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quals 16">
            <a:extLst>
              <a:ext uri="{FF2B5EF4-FFF2-40B4-BE49-F238E27FC236}">
                <a16:creationId xmlns:a16="http://schemas.microsoft.com/office/drawing/2014/main" id="{A6ADF597-E3AC-4B4F-8D1A-D64C4C9072CC}"/>
              </a:ext>
            </a:extLst>
          </p:cNvPr>
          <p:cNvSpPr/>
          <p:nvPr/>
        </p:nvSpPr>
        <p:spPr>
          <a:xfrm>
            <a:off x="5665365" y="3890342"/>
            <a:ext cx="729842" cy="456439"/>
          </a:xfrm>
          <a:prstGeom prst="mathEqual">
            <a:avLst>
              <a:gd name="adj1" fmla="val 14330"/>
              <a:gd name="adj2" fmla="val 2278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19" name="Picture 18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0709A2A0-CD81-41F4-9DB1-C453DED555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r="53538" b="11484"/>
          <a:stretch/>
        </p:blipFill>
        <p:spPr>
          <a:xfrm>
            <a:off x="6806269" y="2192991"/>
            <a:ext cx="1912354" cy="1741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FC957645-7097-416C-AA16-D6DE2B54EA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9" t="1172" b="10391"/>
          <a:stretch/>
        </p:blipFill>
        <p:spPr>
          <a:xfrm>
            <a:off x="9624969" y="2155308"/>
            <a:ext cx="1993783" cy="1816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Not Equal 22">
            <a:extLst>
              <a:ext uri="{FF2B5EF4-FFF2-40B4-BE49-F238E27FC236}">
                <a16:creationId xmlns:a16="http://schemas.microsoft.com/office/drawing/2014/main" id="{C06E972F-622C-4CA2-8C05-B66CBBB0474E}"/>
              </a:ext>
            </a:extLst>
          </p:cNvPr>
          <p:cNvSpPr/>
          <p:nvPr/>
        </p:nvSpPr>
        <p:spPr>
          <a:xfrm>
            <a:off x="8911314" y="2877741"/>
            <a:ext cx="570787" cy="405952"/>
          </a:xfrm>
          <a:prstGeom prst="mathNotEqual">
            <a:avLst>
              <a:gd name="adj1" fmla="val 11121"/>
              <a:gd name="adj2" fmla="val 6600000"/>
              <a:gd name="adj3" fmla="val 117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5C937C-70EB-408A-A7C0-EBCBF84EED6E}"/>
              </a:ext>
            </a:extLst>
          </p:cNvPr>
          <p:cNvSpPr txBox="1"/>
          <p:nvPr/>
        </p:nvSpPr>
        <p:spPr>
          <a:xfrm>
            <a:off x="9610747" y="2110371"/>
            <a:ext cx="1119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9BFD95-2C9F-4604-A3B6-2A3852C23077}"/>
              </a:ext>
            </a:extLst>
          </p:cNvPr>
          <p:cNvSpPr txBox="1"/>
          <p:nvPr/>
        </p:nvSpPr>
        <p:spPr>
          <a:xfrm>
            <a:off x="6758644" y="2145529"/>
            <a:ext cx="150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Object Skin</a:t>
            </a:r>
          </a:p>
        </p:txBody>
      </p:sp>
      <p:pic>
        <p:nvPicPr>
          <p:cNvPr id="27" name="Picture 26" descr="A close up of a logo&#10;&#10;Description generated with high confidence">
            <a:extLst>
              <a:ext uri="{FF2B5EF4-FFF2-40B4-BE49-F238E27FC236}">
                <a16:creationId xmlns:a16="http://schemas.microsoft.com/office/drawing/2014/main" id="{6E963DDF-B552-4F56-81FD-5661135B6C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70" b="20854"/>
          <a:stretch/>
        </p:blipFill>
        <p:spPr>
          <a:xfrm>
            <a:off x="6667748" y="4692304"/>
            <a:ext cx="2189395" cy="912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8" descr="A close up of a logo&#10;&#10;Description generated with high confidence">
            <a:extLst>
              <a:ext uri="{FF2B5EF4-FFF2-40B4-BE49-F238E27FC236}">
                <a16:creationId xmlns:a16="http://schemas.microsoft.com/office/drawing/2014/main" id="{3634621D-5F18-4A54-A7BB-06C6AD8A83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0" b="19549"/>
          <a:stretch/>
        </p:blipFill>
        <p:spPr>
          <a:xfrm>
            <a:off x="9557857" y="4677263"/>
            <a:ext cx="2189395" cy="927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Not Equal 29">
            <a:extLst>
              <a:ext uri="{FF2B5EF4-FFF2-40B4-BE49-F238E27FC236}">
                <a16:creationId xmlns:a16="http://schemas.microsoft.com/office/drawing/2014/main" id="{7A199359-8811-4536-BA1C-98340BB73F2C}"/>
              </a:ext>
            </a:extLst>
          </p:cNvPr>
          <p:cNvSpPr/>
          <p:nvPr/>
        </p:nvSpPr>
        <p:spPr>
          <a:xfrm>
            <a:off x="8920496" y="4937959"/>
            <a:ext cx="570787" cy="405952"/>
          </a:xfrm>
          <a:prstGeom prst="mathNotEqual">
            <a:avLst>
              <a:gd name="adj1" fmla="val 11121"/>
              <a:gd name="adj2" fmla="val 6600000"/>
              <a:gd name="adj3" fmla="val 117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9AA126-4F38-49DF-9EB1-FA067D680B2D}"/>
              </a:ext>
            </a:extLst>
          </p:cNvPr>
          <p:cNvSpPr txBox="1"/>
          <p:nvPr/>
        </p:nvSpPr>
        <p:spPr>
          <a:xfrm>
            <a:off x="9554636" y="4639889"/>
            <a:ext cx="1119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E99196-7DCD-4F07-90FA-B38F052AA99B}"/>
              </a:ext>
            </a:extLst>
          </p:cNvPr>
          <p:cNvSpPr txBox="1"/>
          <p:nvPr/>
        </p:nvSpPr>
        <p:spPr>
          <a:xfrm>
            <a:off x="6644081" y="4677263"/>
            <a:ext cx="1837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Object Outline</a:t>
            </a:r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7D7F70F2-2B30-433D-B4FA-7AD7AC1FF383}"/>
              </a:ext>
            </a:extLst>
          </p:cNvPr>
          <p:cNvSpPr txBox="1">
            <a:spLocks/>
          </p:cNvSpPr>
          <p:nvPr/>
        </p:nvSpPr>
        <p:spPr>
          <a:xfrm>
            <a:off x="11253039" y="6225537"/>
            <a:ext cx="651918" cy="46166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33B42-7403-4F61-9019-691EF111B0D0}" type="slidenum">
              <a:rPr lang="en-US" sz="1400" smtClean="0"/>
              <a:pPr/>
              <a:t>13</a:t>
            </a:fld>
            <a:r>
              <a:rPr lang="en-US" sz="1400"/>
              <a:t>/24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5375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4" grpId="0"/>
      <p:bldP spid="25" grpId="0"/>
      <p:bldP spid="30" grpId="0" animBg="1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ylinder 7">
            <a:extLst>
              <a:ext uri="{FF2B5EF4-FFF2-40B4-BE49-F238E27FC236}">
                <a16:creationId xmlns:a16="http://schemas.microsoft.com/office/drawing/2014/main" id="{6D8A335A-82DF-4F47-BE3E-883E6CE9F6B8}"/>
              </a:ext>
            </a:extLst>
          </p:cNvPr>
          <p:cNvSpPr/>
          <p:nvPr/>
        </p:nvSpPr>
        <p:spPr>
          <a:xfrm>
            <a:off x="366060" y="3669608"/>
            <a:ext cx="1239140" cy="1184966"/>
          </a:xfrm>
          <a:prstGeom prst="can">
            <a:avLst>
              <a:gd name="adj" fmla="val 4735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3D Object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5AAD03-D0B2-428D-A3F4-AF0EA085F9E7}"/>
              </a:ext>
            </a:extLst>
          </p:cNvPr>
          <p:cNvSpPr/>
          <p:nvPr/>
        </p:nvSpPr>
        <p:spPr>
          <a:xfrm>
            <a:off x="605341" y="3458456"/>
            <a:ext cx="1256233" cy="5924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B88F8D9-E3BA-4C80-9319-04768ADC0329}"/>
              </a:ext>
            </a:extLst>
          </p:cNvPr>
          <p:cNvSpPr/>
          <p:nvPr/>
        </p:nvSpPr>
        <p:spPr>
          <a:xfrm>
            <a:off x="813969" y="3267791"/>
            <a:ext cx="1256233" cy="5924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E9844A-4A55-455D-8906-65862ED4736E}"/>
              </a:ext>
            </a:extLst>
          </p:cNvPr>
          <p:cNvSpPr/>
          <p:nvPr/>
        </p:nvSpPr>
        <p:spPr>
          <a:xfrm>
            <a:off x="1053996" y="3108795"/>
            <a:ext cx="1256233" cy="5924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EDCA70-EB91-4B97-8DEE-34CD447E979C}"/>
              </a:ext>
            </a:extLst>
          </p:cNvPr>
          <p:cNvSpPr txBox="1"/>
          <p:nvPr/>
        </p:nvSpPr>
        <p:spPr>
          <a:xfrm>
            <a:off x="952109" y="3529230"/>
            <a:ext cx="356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800D17-D0B9-47F8-A497-E3E195871781}"/>
              </a:ext>
            </a:extLst>
          </p:cNvPr>
          <p:cNvSpPr txBox="1"/>
          <p:nvPr/>
        </p:nvSpPr>
        <p:spPr>
          <a:xfrm>
            <a:off x="744924" y="3731581"/>
            <a:ext cx="356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3E81FD-878E-41C6-ACCC-15EBA07936AC}"/>
              </a:ext>
            </a:extLst>
          </p:cNvPr>
          <p:cNvSpPr txBox="1"/>
          <p:nvPr/>
        </p:nvSpPr>
        <p:spPr>
          <a:xfrm>
            <a:off x="1161874" y="3338565"/>
            <a:ext cx="356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A680F6E-5EA4-49D0-B0EA-2FB7B5AB8AD3}"/>
              </a:ext>
            </a:extLst>
          </p:cNvPr>
          <p:cNvSpPr/>
          <p:nvPr/>
        </p:nvSpPr>
        <p:spPr>
          <a:xfrm>
            <a:off x="1706282" y="3474581"/>
            <a:ext cx="179462" cy="119891"/>
          </a:xfrm>
          <a:prstGeom prst="ellipse">
            <a:avLst/>
          </a:prstGeom>
          <a:solidFill>
            <a:schemeClr val="tx2">
              <a:lumMod val="60000"/>
              <a:lumOff val="40000"/>
              <a:alpha val="3098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E6F908B-70FA-49F4-A10B-5ABE2D7EF806}"/>
              </a:ext>
            </a:extLst>
          </p:cNvPr>
          <p:cNvSpPr/>
          <p:nvPr/>
        </p:nvSpPr>
        <p:spPr>
          <a:xfrm>
            <a:off x="1407962" y="3611690"/>
            <a:ext cx="179462" cy="119891"/>
          </a:xfrm>
          <a:prstGeom prst="ellipse">
            <a:avLst/>
          </a:prstGeom>
          <a:solidFill>
            <a:schemeClr val="tx2">
              <a:lumMod val="60000"/>
              <a:lumOff val="40000"/>
              <a:alpha val="3098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Pentagon 40">
            <a:extLst>
              <a:ext uri="{FF2B5EF4-FFF2-40B4-BE49-F238E27FC236}">
                <a16:creationId xmlns:a16="http://schemas.microsoft.com/office/drawing/2014/main" id="{329FE0A0-0E6B-456F-AD5B-F80E2B3E44CA}"/>
              </a:ext>
            </a:extLst>
          </p:cNvPr>
          <p:cNvSpPr/>
          <p:nvPr/>
        </p:nvSpPr>
        <p:spPr>
          <a:xfrm rot="10800000">
            <a:off x="1806011" y="2154096"/>
            <a:ext cx="4265598" cy="2756317"/>
          </a:xfrm>
          <a:prstGeom prst="homePlate">
            <a:avLst>
              <a:gd name="adj" fmla="val 52829"/>
            </a:avLst>
          </a:prstGeom>
          <a:solidFill>
            <a:schemeClr val="tx2">
              <a:lumMod val="60000"/>
              <a:lumOff val="40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DFF21-7228-48D2-A379-3007843E9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612354"/>
            <a:ext cx="7729728" cy="1188720"/>
          </a:xfrm>
        </p:spPr>
        <p:txBody>
          <a:bodyPr/>
          <a:lstStyle/>
          <a:p>
            <a:r>
              <a:rPr lang="en-US" b="1" dirty="0"/>
              <a:t>Modeling the fingerprint</a:t>
            </a: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6872B212-57AD-4987-B58F-10F777482FD8}"/>
              </a:ext>
            </a:extLst>
          </p:cNvPr>
          <p:cNvSpPr/>
          <p:nvPr/>
        </p:nvSpPr>
        <p:spPr>
          <a:xfrm rot="5400000">
            <a:off x="5249143" y="2959219"/>
            <a:ext cx="2799050" cy="1154620"/>
          </a:xfrm>
          <a:prstGeom prst="triangle">
            <a:avLst>
              <a:gd name="adj" fmla="val 51455"/>
            </a:avLst>
          </a:prstGeom>
          <a:solidFill>
            <a:schemeClr val="tx2">
              <a:lumMod val="60000"/>
              <a:lumOff val="40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picture containing athletic game, sport&#10;&#10;Description generated with high confidence">
            <a:extLst>
              <a:ext uri="{FF2B5EF4-FFF2-40B4-BE49-F238E27FC236}">
                <a16:creationId xmlns:a16="http://schemas.microsoft.com/office/drawing/2014/main" id="{0DE93A05-AF7F-4FE9-9202-E53FE35203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t="1302" r="55880" b="52389"/>
          <a:stretch/>
        </p:blipFill>
        <p:spPr>
          <a:xfrm>
            <a:off x="3279077" y="2196269"/>
            <a:ext cx="1256234" cy="1294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Picture 33" descr="A picture containing athletic game, sport&#10;&#10;Description generated with high confidence">
            <a:extLst>
              <a:ext uri="{FF2B5EF4-FFF2-40B4-BE49-F238E27FC236}">
                <a16:creationId xmlns:a16="http://schemas.microsoft.com/office/drawing/2014/main" id="{253D8B07-DE82-4E9A-998D-D69707D68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1" t="4923" r="947" b="53135"/>
          <a:stretch/>
        </p:blipFill>
        <p:spPr>
          <a:xfrm>
            <a:off x="4763953" y="2202623"/>
            <a:ext cx="1332047" cy="1278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Picture 35" descr="A picture containing athletic game, sport&#10;&#10;Description generated with high confidence">
            <a:extLst>
              <a:ext uri="{FF2B5EF4-FFF2-40B4-BE49-F238E27FC236}">
                <a16:creationId xmlns:a16="http://schemas.microsoft.com/office/drawing/2014/main" id="{CE0877A0-BF44-4040-8F82-B49012AAAE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36" r="58591" b="1127"/>
          <a:stretch/>
        </p:blipFill>
        <p:spPr>
          <a:xfrm>
            <a:off x="3279077" y="3677998"/>
            <a:ext cx="1260485" cy="1184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Picture 36" descr="A picture containing athletic game, sport&#10;&#10;Description generated with high confidence">
            <a:extLst>
              <a:ext uri="{FF2B5EF4-FFF2-40B4-BE49-F238E27FC236}">
                <a16:creationId xmlns:a16="http://schemas.microsoft.com/office/drawing/2014/main" id="{A6536395-22A2-4661-BF61-F050D04C37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8" t="53242" r="2404"/>
          <a:stretch/>
        </p:blipFill>
        <p:spPr>
          <a:xfrm>
            <a:off x="4763952" y="3677998"/>
            <a:ext cx="1332047" cy="1193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42B1B90E-C994-4DA7-9481-39341F8DCF0F}"/>
              </a:ext>
            </a:extLst>
          </p:cNvPr>
          <p:cNvSpPr/>
          <p:nvPr/>
        </p:nvSpPr>
        <p:spPr>
          <a:xfrm rot="19103643">
            <a:off x="2070552" y="3323863"/>
            <a:ext cx="809261" cy="3156012"/>
          </a:xfrm>
          <a:prstGeom prst="triangle">
            <a:avLst>
              <a:gd name="adj" fmla="val 55119"/>
            </a:avLst>
          </a:prstGeom>
          <a:solidFill>
            <a:schemeClr val="tx2">
              <a:lumMod val="60000"/>
              <a:lumOff val="40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6BCF6DD-E5C5-4269-980A-8BEAB02D53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9" t="28435" r="11665" b="60695"/>
          <a:stretch/>
        </p:blipFill>
        <p:spPr>
          <a:xfrm>
            <a:off x="3254275" y="5403611"/>
            <a:ext cx="2608633" cy="1010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F4E8047-FCA4-4D79-B13A-CA349000906B}"/>
              </a:ext>
            </a:extLst>
          </p:cNvPr>
          <p:cNvSpPr txBox="1"/>
          <p:nvPr/>
        </p:nvSpPr>
        <p:spPr>
          <a:xfrm>
            <a:off x="7205638" y="4232938"/>
            <a:ext cx="1770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Banding Texture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D84868-0087-44B9-B194-FE4088F1BF23}"/>
              </a:ext>
            </a:extLst>
          </p:cNvPr>
          <p:cNvSpPr txBox="1"/>
          <p:nvPr/>
        </p:nvSpPr>
        <p:spPr>
          <a:xfrm>
            <a:off x="3531056" y="6443554"/>
            <a:ext cx="2465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Attachment Texture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9F6AFAA-8ABE-4B5A-8A89-2815242C2B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5" t="50444" r="11957" b="22218"/>
          <a:stretch/>
        </p:blipFill>
        <p:spPr>
          <a:xfrm>
            <a:off x="7259616" y="2833201"/>
            <a:ext cx="1554624" cy="13920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E794334-3C9B-4AA5-81B2-4CAA55CAD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719" y="5431604"/>
            <a:ext cx="1770498" cy="1180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7" name="Arrow: Right 46">
            <a:extLst>
              <a:ext uri="{FF2B5EF4-FFF2-40B4-BE49-F238E27FC236}">
                <a16:creationId xmlns:a16="http://schemas.microsoft.com/office/drawing/2014/main" id="{76F56FFD-E19A-4347-820C-E7E1737904DB}"/>
              </a:ext>
            </a:extLst>
          </p:cNvPr>
          <p:cNvSpPr/>
          <p:nvPr/>
        </p:nvSpPr>
        <p:spPr>
          <a:xfrm rot="5400000">
            <a:off x="7739606" y="4833609"/>
            <a:ext cx="653262" cy="358976"/>
          </a:xfrm>
          <a:prstGeom prst="rightArrow">
            <a:avLst>
              <a:gd name="adj1" fmla="val 39603"/>
              <a:gd name="adj2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B9DF85B6-6C88-4AE4-B930-B4BD1C2EF00D}"/>
              </a:ext>
            </a:extLst>
          </p:cNvPr>
          <p:cNvSpPr/>
          <p:nvPr/>
        </p:nvSpPr>
        <p:spPr>
          <a:xfrm>
            <a:off x="6247043" y="5842282"/>
            <a:ext cx="653262" cy="358976"/>
          </a:xfrm>
          <a:prstGeom prst="rightArrow">
            <a:avLst>
              <a:gd name="adj1" fmla="val 39603"/>
              <a:gd name="adj2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79013F-279B-40EC-B2CC-A6173DF23A37}"/>
              </a:ext>
            </a:extLst>
          </p:cNvPr>
          <p:cNvSpPr txBox="1"/>
          <p:nvPr/>
        </p:nvSpPr>
        <p:spPr>
          <a:xfrm>
            <a:off x="8878557" y="3039084"/>
            <a:ext cx="34283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Acquisition of textures is independent and universal.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Sampling window and location is not specific.</a:t>
            </a:r>
          </a:p>
        </p:txBody>
      </p: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6ECEFC3A-A4C0-4634-ADB7-17EC04EEF15F}"/>
              </a:ext>
            </a:extLst>
          </p:cNvPr>
          <p:cNvSpPr txBox="1">
            <a:spLocks/>
          </p:cNvSpPr>
          <p:nvPr/>
        </p:nvSpPr>
        <p:spPr>
          <a:xfrm>
            <a:off x="11253039" y="6225537"/>
            <a:ext cx="651918" cy="46166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33B42-7403-4F61-9019-691EF111B0D0}" type="slidenum">
              <a:rPr lang="en-US" sz="1400" smtClean="0"/>
              <a:pPr/>
              <a:t>14</a:t>
            </a:fld>
            <a:r>
              <a:rPr lang="en-US" sz="1400"/>
              <a:t>/24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1095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2" grpId="0" animBg="1"/>
      <p:bldP spid="39" grpId="0" animBg="1"/>
      <p:bldP spid="42" grpId="0"/>
      <p:bldP spid="43" grpId="0"/>
      <p:bldP spid="47" grpId="0" animBg="1"/>
      <p:bldP spid="48" grpId="0" animBg="1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AD7C5BE-418C-4A44-91BF-28E411F75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1559052"/>
            <a:ext cx="10271760" cy="4347972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44B25-EBA0-451D-A26A-D59C6593D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b="1" dirty="0"/>
              <a:t>ID Provenance Method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A9731C-7FE9-42EA-BF39-25257204B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8" t="46570" r="20562"/>
          <a:stretch/>
        </p:blipFill>
        <p:spPr>
          <a:xfrm>
            <a:off x="1444752" y="3056173"/>
            <a:ext cx="9314170" cy="17834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AD06C5-A32D-4BB9-A549-F6BA380C30CD}"/>
              </a:ext>
            </a:extLst>
          </p:cNvPr>
          <p:cNvSpPr txBox="1"/>
          <p:nvPr/>
        </p:nvSpPr>
        <p:spPr>
          <a:xfrm>
            <a:off x="1879912" y="2686841"/>
            <a:ext cx="2202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Commodity Scanners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D93108-C0AB-43C7-8EFE-7508FE3329FE}"/>
              </a:ext>
            </a:extLst>
          </p:cNvPr>
          <p:cNvSpPr txBox="1"/>
          <p:nvPr/>
        </p:nvSpPr>
        <p:spPr>
          <a:xfrm>
            <a:off x="5218405" y="2686841"/>
            <a:ext cx="2202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Texture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4FD39D-94B4-4B85-88E4-011B156D42E7}"/>
              </a:ext>
            </a:extLst>
          </p:cNvPr>
          <p:cNvSpPr txBox="1"/>
          <p:nvPr/>
        </p:nvSpPr>
        <p:spPr>
          <a:xfrm>
            <a:off x="8050628" y="2672243"/>
            <a:ext cx="2202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Printer Identification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60DCF1-5895-40A7-9E43-D1D288A9F70E}"/>
              </a:ext>
            </a:extLst>
          </p:cNvPr>
          <p:cNvCxnSpPr/>
          <p:nvPr/>
        </p:nvCxnSpPr>
        <p:spPr>
          <a:xfrm>
            <a:off x="4444542" y="3724614"/>
            <a:ext cx="35456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DADA86-C5B1-488D-BCB0-2078D296D4A4}"/>
              </a:ext>
            </a:extLst>
          </p:cNvPr>
          <p:cNvCxnSpPr/>
          <p:nvPr/>
        </p:nvCxnSpPr>
        <p:spPr>
          <a:xfrm>
            <a:off x="7124285" y="3730511"/>
            <a:ext cx="35456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8775A71-43FB-4F4B-A954-829CE042753C}"/>
              </a:ext>
            </a:extLst>
          </p:cNvPr>
          <p:cNvSpPr/>
          <p:nvPr/>
        </p:nvSpPr>
        <p:spPr>
          <a:xfrm>
            <a:off x="3456468" y="5450875"/>
            <a:ext cx="5587948" cy="767045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Will the luck always be in the favor of forensic team?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8273" y="4318975"/>
            <a:ext cx="3490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Non invasive characteristics.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Ease of operation.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A5E3ABBE-A396-482C-908A-E6F00C6F4ADA}"/>
              </a:ext>
            </a:extLst>
          </p:cNvPr>
          <p:cNvSpPr txBox="1">
            <a:spLocks/>
          </p:cNvSpPr>
          <p:nvPr/>
        </p:nvSpPr>
        <p:spPr>
          <a:xfrm>
            <a:off x="11253039" y="6225537"/>
            <a:ext cx="651918" cy="46166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33B42-7403-4F61-9019-691EF111B0D0}" type="slidenum">
              <a:rPr lang="en-US" sz="1400" smtClean="0"/>
              <a:pPr/>
              <a:t>15</a:t>
            </a:fld>
            <a:r>
              <a:rPr lang="en-US" sz="1400"/>
              <a:t>/24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7082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A21C72-692C-49FD-9EB4-DDDDDEBD4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75405" y="950977"/>
            <a:ext cx="9041190" cy="4956047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3A2020D-1D49-46BD-AF6D-7B721FE82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660" y="2193330"/>
            <a:ext cx="3461146" cy="2804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BAF941A-6830-47A3-B63C-7C7B66AEA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380" y="624518"/>
            <a:ext cx="2157984" cy="2157984"/>
          </a:xfrm>
          <a:prstGeom prst="ellipse">
            <a:avLst/>
          </a:prstGeom>
          <a:solidFill>
            <a:srgbClr val="404040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2382A-34F4-467D-8BEA-D236952AC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743584"/>
            <a:ext cx="2013290" cy="1911014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txBody>
          <a:bodyPr vert="horz" lIns="182880" tIns="182880" rIns="182880" bIns="182880" rtlCol="0" anchor="ctr">
            <a:no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What if only one texture is </a:t>
            </a:r>
            <a:r>
              <a:rPr lang="en-US" sz="1600" dirty="0" err="1">
                <a:solidFill>
                  <a:srgbClr val="FFFFFF"/>
                </a:solidFill>
              </a:rPr>
              <a:t>availabl</a:t>
            </a:r>
            <a:r>
              <a:rPr lang="en-US" sz="1600" dirty="0">
                <a:solidFill>
                  <a:srgbClr val="FFFFFF"/>
                </a:solidFill>
              </a:rPr>
              <a:t>-e?</a:t>
            </a:r>
          </a:p>
        </p:txBody>
      </p:sp>
      <p:pic>
        <p:nvPicPr>
          <p:cNvPr id="8" name="Picture 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5C98B326-A671-4028-8CBD-49607597F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447" y="2193330"/>
            <a:ext cx="3461146" cy="2804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5CFD75-E861-4E87-8F93-103A493FF7FB}"/>
              </a:ext>
            </a:extLst>
          </p:cNvPr>
          <p:cNvSpPr txBox="1"/>
          <p:nvPr/>
        </p:nvSpPr>
        <p:spPr>
          <a:xfrm>
            <a:off x="3804207" y="5033900"/>
            <a:ext cx="1735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Banding Texture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21C144-5C3D-4F1E-A564-65906C9D1624}"/>
              </a:ext>
            </a:extLst>
          </p:cNvPr>
          <p:cNvSpPr txBox="1"/>
          <p:nvPr/>
        </p:nvSpPr>
        <p:spPr>
          <a:xfrm>
            <a:off x="7440939" y="5035722"/>
            <a:ext cx="2156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Attachment Texture</a:t>
            </a:r>
          </a:p>
        </p:txBody>
      </p:sp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9A347DE9-8E66-4B11-9B53-E68992AAF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0929">
            <a:off x="1443085" y="1285128"/>
            <a:ext cx="3959141" cy="2901485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:a16="http://schemas.microsoft.com/office/drawing/2014/main" id="{E6F022CF-5813-4B36-AF43-6AAF87779F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7" t="12941" r="28266" b="79549"/>
          <a:stretch/>
        </p:blipFill>
        <p:spPr>
          <a:xfrm>
            <a:off x="5297603" y="1337303"/>
            <a:ext cx="405337" cy="414893"/>
          </a:xfrm>
          <a:prstGeom prst="rect">
            <a:avLst/>
          </a:prstGeom>
        </p:spPr>
      </p:pic>
      <p:pic>
        <p:nvPicPr>
          <p:cNvPr id="16" name="Picture 15" descr="A close up of a logo&#10;&#10;Description generated with high confidence">
            <a:extLst>
              <a:ext uri="{FF2B5EF4-FFF2-40B4-BE49-F238E27FC236}">
                <a16:creationId xmlns:a16="http://schemas.microsoft.com/office/drawing/2014/main" id="{2D82E054-8AAD-4CC5-92C6-92BE594254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3" r="21728" b="72489"/>
          <a:stretch/>
        </p:blipFill>
        <p:spPr>
          <a:xfrm>
            <a:off x="6391189" y="1083945"/>
            <a:ext cx="414753" cy="798232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>
            <a:extLst>
              <a:ext uri="{FF2B5EF4-FFF2-40B4-BE49-F238E27FC236}">
                <a16:creationId xmlns:a16="http://schemas.microsoft.com/office/drawing/2014/main" id="{3421C308-2856-4E42-AC9E-3E13E5B6EC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94" r="12973" b="77241"/>
          <a:stretch/>
        </p:blipFill>
        <p:spPr>
          <a:xfrm rot="21428208">
            <a:off x="7473122" y="755194"/>
            <a:ext cx="493946" cy="1164217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high confidence">
            <a:extLst>
              <a:ext uri="{FF2B5EF4-FFF2-40B4-BE49-F238E27FC236}">
                <a16:creationId xmlns:a16="http://schemas.microsoft.com/office/drawing/2014/main" id="{6065C8B2-B0B8-47A6-8F9C-A48CD2CCF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1" r="33435" b="67756"/>
          <a:stretch/>
        </p:blipFill>
        <p:spPr>
          <a:xfrm rot="5400000">
            <a:off x="8841704" y="1125574"/>
            <a:ext cx="309718" cy="9355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DF90CD-D3E1-4E57-8DB1-6A304418BB69}"/>
              </a:ext>
            </a:extLst>
          </p:cNvPr>
          <p:cNvSpPr txBox="1"/>
          <p:nvPr/>
        </p:nvSpPr>
        <p:spPr>
          <a:xfrm>
            <a:off x="4662075" y="1335541"/>
            <a:ext cx="5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56A88B-8AF4-4DD2-8CEA-7766D8508147}"/>
              </a:ext>
            </a:extLst>
          </p:cNvPr>
          <p:cNvSpPr txBox="1"/>
          <p:nvPr/>
        </p:nvSpPr>
        <p:spPr>
          <a:xfrm>
            <a:off x="5775649" y="1337302"/>
            <a:ext cx="5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CDED36-7573-42DA-907F-8AA0BA5028C7}"/>
              </a:ext>
            </a:extLst>
          </p:cNvPr>
          <p:cNvSpPr txBox="1"/>
          <p:nvPr/>
        </p:nvSpPr>
        <p:spPr>
          <a:xfrm>
            <a:off x="6899050" y="1342991"/>
            <a:ext cx="5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D4C4B5-9936-4707-A0F3-F9552211B194}"/>
              </a:ext>
            </a:extLst>
          </p:cNvPr>
          <p:cNvSpPr txBox="1"/>
          <p:nvPr/>
        </p:nvSpPr>
        <p:spPr>
          <a:xfrm>
            <a:off x="8100657" y="1335541"/>
            <a:ext cx="5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92923B-4ADB-4F7E-9B40-AD99F073A9BF}"/>
              </a:ext>
            </a:extLst>
          </p:cNvPr>
          <p:cNvSpPr txBox="1"/>
          <p:nvPr/>
        </p:nvSpPr>
        <p:spPr>
          <a:xfrm>
            <a:off x="3532038" y="5393939"/>
            <a:ext cx="2595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Accuracy = 92.20%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6A8198-B859-4BD0-9360-F2AC3351B7CE}"/>
              </a:ext>
            </a:extLst>
          </p:cNvPr>
          <p:cNvSpPr txBox="1"/>
          <p:nvPr/>
        </p:nvSpPr>
        <p:spPr>
          <a:xfrm>
            <a:off x="7338777" y="5380041"/>
            <a:ext cx="2595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Accuracy = 100%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1D7CDCD-9149-4370-9E47-BAF7E040820C}"/>
              </a:ext>
            </a:extLst>
          </p:cNvPr>
          <p:cNvSpPr/>
          <p:nvPr/>
        </p:nvSpPr>
        <p:spPr>
          <a:xfrm>
            <a:off x="2424469" y="5795810"/>
            <a:ext cx="7731124" cy="399742"/>
          </a:xfrm>
          <a:prstGeom prst="roundRect">
            <a:avLst/>
          </a:prstGeom>
          <a:solidFill>
            <a:schemeClr val="accent3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The sampling area can be as small as 4mm</a:t>
            </a:r>
            <a:r>
              <a:rPr lang="en-US" sz="2400" baseline="30000" dirty="0"/>
              <a:t>2</a:t>
            </a:r>
            <a:r>
              <a:rPr lang="en-US" sz="2400" dirty="0"/>
              <a:t>!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7F6881A-8AFB-4C88-A83E-496A5E6B3103}"/>
              </a:ext>
            </a:extLst>
          </p:cNvPr>
          <p:cNvSpPr/>
          <p:nvPr/>
        </p:nvSpPr>
        <p:spPr>
          <a:xfrm>
            <a:off x="438876" y="539210"/>
            <a:ext cx="2424894" cy="224923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209CC41-CD25-461B-863F-92E5705005C7}"/>
              </a:ext>
            </a:extLst>
          </p:cNvPr>
          <p:cNvSpPr/>
          <p:nvPr/>
        </p:nvSpPr>
        <p:spPr>
          <a:xfrm>
            <a:off x="517654" y="588099"/>
            <a:ext cx="2261898" cy="215798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WHAT IF ONLY ONE TEXTURE IS AVAILABLE?</a:t>
            </a:r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88C83E23-ED15-4BF3-AAE4-E8B1460E253F}"/>
              </a:ext>
            </a:extLst>
          </p:cNvPr>
          <p:cNvSpPr txBox="1">
            <a:spLocks/>
          </p:cNvSpPr>
          <p:nvPr/>
        </p:nvSpPr>
        <p:spPr>
          <a:xfrm>
            <a:off x="11253039" y="6225537"/>
            <a:ext cx="651918" cy="46166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33B42-7403-4F61-9019-691EF111B0D0}" type="slidenum">
              <a:rPr lang="en-US" sz="1400" smtClean="0"/>
              <a:pPr/>
              <a:t>16</a:t>
            </a:fld>
            <a:r>
              <a:rPr lang="en-US" sz="1400"/>
              <a:t>/24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24868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A21C72-692C-49FD-9EB4-DDDDDEBD4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75405" y="950977"/>
            <a:ext cx="9041190" cy="4956047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AF941A-6830-47A3-B63C-7C7B66AEA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380" y="624518"/>
            <a:ext cx="2157984" cy="2157984"/>
          </a:xfrm>
          <a:prstGeom prst="ellipse">
            <a:avLst/>
          </a:prstGeom>
          <a:solidFill>
            <a:srgbClr val="404040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EF97B9-6A24-4851-8AA9-75B7A213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14" y="789110"/>
            <a:ext cx="2025211" cy="1839790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txBody>
          <a:bodyPr vert="horz" lIns="182880" tIns="182880" rIns="182880" bIns="182880" rtlCol="0" anchor="ctr">
            <a:no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What if the printer is not </a:t>
            </a:r>
            <a:r>
              <a:rPr lang="en-US" sz="1600" dirty="0" err="1">
                <a:solidFill>
                  <a:srgbClr val="FFFFFF"/>
                </a:solidFill>
              </a:rPr>
              <a:t>identifi</a:t>
            </a:r>
            <a:r>
              <a:rPr lang="en-US" sz="1600" dirty="0">
                <a:solidFill>
                  <a:srgbClr val="FFFFFF"/>
                </a:solidFill>
              </a:rPr>
              <a:t>-ED?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7137D9E-2C6D-4B60-A343-218A56D4A2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0602911"/>
              </p:ext>
            </p:extLst>
          </p:nvPr>
        </p:nvGraphicFramePr>
        <p:xfrm>
          <a:off x="2345848" y="3590391"/>
          <a:ext cx="7731125" cy="19812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546225">
                  <a:extLst>
                    <a:ext uri="{9D8B030D-6E8A-4147-A177-3AD203B41FA5}">
                      <a16:colId xmlns:a16="http://schemas.microsoft.com/office/drawing/2014/main" val="2356505934"/>
                    </a:ext>
                  </a:extLst>
                </a:gridCol>
                <a:gridCol w="1546225">
                  <a:extLst>
                    <a:ext uri="{9D8B030D-6E8A-4147-A177-3AD203B41FA5}">
                      <a16:colId xmlns:a16="http://schemas.microsoft.com/office/drawing/2014/main" val="1419542560"/>
                    </a:ext>
                  </a:extLst>
                </a:gridCol>
                <a:gridCol w="1546225">
                  <a:extLst>
                    <a:ext uri="{9D8B030D-6E8A-4147-A177-3AD203B41FA5}">
                      <a16:colId xmlns:a16="http://schemas.microsoft.com/office/drawing/2014/main" val="241948833"/>
                    </a:ext>
                  </a:extLst>
                </a:gridCol>
                <a:gridCol w="1546225">
                  <a:extLst>
                    <a:ext uri="{9D8B030D-6E8A-4147-A177-3AD203B41FA5}">
                      <a16:colId xmlns:a16="http://schemas.microsoft.com/office/drawing/2014/main" val="1300651765"/>
                    </a:ext>
                  </a:extLst>
                </a:gridCol>
                <a:gridCol w="1546225">
                  <a:extLst>
                    <a:ext uri="{9D8B030D-6E8A-4147-A177-3AD203B41FA5}">
                      <a16:colId xmlns:a16="http://schemas.microsoft.com/office/drawing/2014/main" val="1818278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Predicted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1315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Recall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19842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Actual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dirty="0"/>
                        <a:t>99.70%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748851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73004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dirty="0"/>
                        <a:t>99.26%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026556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F049A4DB-79EC-49D6-ACC5-9BBDC3FF4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53" y="1304179"/>
            <a:ext cx="2610775" cy="1478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A78B8F-4C88-4F5B-831D-86E021001917}"/>
              </a:ext>
            </a:extLst>
          </p:cNvPr>
          <p:cNvSpPr txBox="1"/>
          <p:nvPr/>
        </p:nvSpPr>
        <p:spPr>
          <a:xfrm>
            <a:off x="2973361" y="2841029"/>
            <a:ext cx="3479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Fused-Deposition Modeling (FDM)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2C789E-9725-4BE0-976A-CED33F6CB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452" y="1304179"/>
            <a:ext cx="2610775" cy="1530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AF75AAA-4DA7-48F7-9953-F2532B3D690A}"/>
              </a:ext>
            </a:extLst>
          </p:cNvPr>
          <p:cNvSpPr txBox="1"/>
          <p:nvPr/>
        </p:nvSpPr>
        <p:spPr>
          <a:xfrm>
            <a:off x="7112427" y="2834737"/>
            <a:ext cx="2727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Stereolithography (SLA)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0A688A-E2FC-4647-A72C-8D08C9AB80F3}"/>
              </a:ext>
            </a:extLst>
          </p:cNvPr>
          <p:cNvSpPr/>
          <p:nvPr/>
        </p:nvSpPr>
        <p:spPr>
          <a:xfrm>
            <a:off x="2345847" y="5724147"/>
            <a:ext cx="7731126" cy="733803"/>
          </a:xfrm>
          <a:prstGeom prst="roundRect">
            <a:avLst/>
          </a:prstGeom>
          <a:solidFill>
            <a:schemeClr val="accent3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Can provide the </a:t>
            </a:r>
            <a:r>
              <a:rPr lang="en-US" sz="2400" i="1" dirty="0"/>
              <a:t>auxiliary</a:t>
            </a:r>
            <a:r>
              <a:rPr lang="en-US" sz="2400" dirty="0"/>
              <a:t> information to use with other evidence!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D164B54-3D4A-4651-9F80-08C9FFC2C501}"/>
              </a:ext>
            </a:extLst>
          </p:cNvPr>
          <p:cNvSpPr/>
          <p:nvPr/>
        </p:nvSpPr>
        <p:spPr>
          <a:xfrm>
            <a:off x="352425" y="518232"/>
            <a:ext cx="2511345" cy="227021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08D2443-7471-41C2-824E-A01C54AF3D2E}"/>
              </a:ext>
            </a:extLst>
          </p:cNvPr>
          <p:cNvSpPr/>
          <p:nvPr/>
        </p:nvSpPr>
        <p:spPr>
          <a:xfrm>
            <a:off x="427765" y="577323"/>
            <a:ext cx="2362599" cy="21520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WHAT IF PRINTER IS NOT IDENTIFIED?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2338A1EA-C2E4-458F-B90F-A3E5E2C6CD94}"/>
              </a:ext>
            </a:extLst>
          </p:cNvPr>
          <p:cNvSpPr txBox="1">
            <a:spLocks/>
          </p:cNvSpPr>
          <p:nvPr/>
        </p:nvSpPr>
        <p:spPr>
          <a:xfrm>
            <a:off x="11253039" y="6225537"/>
            <a:ext cx="651918" cy="46166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33B42-7403-4F61-9019-691EF111B0D0}" type="slidenum">
              <a:rPr lang="en-US" sz="1400" smtClean="0"/>
              <a:pPr/>
              <a:t>17</a:t>
            </a:fld>
            <a:r>
              <a:rPr lang="en-US" sz="1400"/>
              <a:t>/24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61812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69351-3690-4B75-93B7-00C6A0A7C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912" y="2834640"/>
            <a:ext cx="7729728" cy="1188720"/>
          </a:xfrm>
        </p:spPr>
        <p:txBody>
          <a:bodyPr/>
          <a:lstStyle/>
          <a:p>
            <a:r>
              <a:rPr lang="en-US" b="1" dirty="0"/>
              <a:t>Can the fingerprint be spoofed?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410192C-38C9-4C77-B3CB-B9C6F4E91C6C}"/>
              </a:ext>
            </a:extLst>
          </p:cNvPr>
          <p:cNvSpPr txBox="1">
            <a:spLocks/>
          </p:cNvSpPr>
          <p:nvPr/>
        </p:nvSpPr>
        <p:spPr>
          <a:xfrm>
            <a:off x="11253039" y="6225537"/>
            <a:ext cx="651918" cy="46166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33B42-7403-4F61-9019-691EF111B0D0}" type="slidenum">
              <a:rPr lang="en-US" sz="1400" smtClean="0"/>
              <a:pPr/>
              <a:t>18</a:t>
            </a:fld>
            <a:r>
              <a:rPr lang="en-US" sz="1400"/>
              <a:t>/24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72148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73C3E-4B6B-4E28-9A59-C158D56F3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23613"/>
            <a:ext cx="7729728" cy="1188720"/>
          </a:xfrm>
        </p:spPr>
        <p:txBody>
          <a:bodyPr/>
          <a:lstStyle/>
          <a:p>
            <a:r>
              <a:rPr lang="en-US" b="1" dirty="0"/>
              <a:t>What if attacker obtains similar 3D printer? (1/3)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761D1E-D53C-48BB-B29F-76F99CD1C028}"/>
              </a:ext>
            </a:extLst>
          </p:cNvPr>
          <p:cNvSpPr/>
          <p:nvPr/>
        </p:nvSpPr>
        <p:spPr>
          <a:xfrm>
            <a:off x="2231136" y="6199774"/>
            <a:ext cx="7731124" cy="399742"/>
          </a:xfrm>
          <a:prstGeom prst="roundRect">
            <a:avLst/>
          </a:prstGeom>
          <a:solidFill>
            <a:schemeClr val="accent3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PrinTracker</a:t>
            </a:r>
            <a:r>
              <a:rPr lang="en-US" sz="2400" dirty="0"/>
              <a:t> can identify among even printers of same type!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6C37D28-0EBA-4B91-B2E1-EB0AEA146004}"/>
              </a:ext>
            </a:extLst>
          </p:cNvPr>
          <p:cNvSpPr txBox="1">
            <a:spLocks/>
          </p:cNvSpPr>
          <p:nvPr/>
        </p:nvSpPr>
        <p:spPr>
          <a:xfrm>
            <a:off x="11253039" y="6225537"/>
            <a:ext cx="651918" cy="46166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33B42-7403-4F61-9019-691EF111B0D0}" type="slidenum">
              <a:rPr lang="en-US" sz="1400" smtClean="0"/>
              <a:pPr/>
              <a:t>19</a:t>
            </a:fld>
            <a:r>
              <a:rPr lang="en-US" sz="1400"/>
              <a:t>/24</a:t>
            </a:r>
            <a:endParaRPr lang="en-US" sz="1400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7D303123-D5A3-404B-B715-28B8A4F2D18F}"/>
              </a:ext>
            </a:extLst>
          </p:cNvPr>
          <p:cNvSpPr/>
          <p:nvPr/>
        </p:nvSpPr>
        <p:spPr>
          <a:xfrm>
            <a:off x="1596143" y="2314169"/>
            <a:ext cx="8639175" cy="929799"/>
          </a:xfrm>
          <a:prstGeom prst="rightArrow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Authorized printer’s fingerprint is stored in database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8201F34-19B5-473D-B2FB-D6824E5968C9}"/>
              </a:ext>
            </a:extLst>
          </p:cNvPr>
          <p:cNvSpPr/>
          <p:nvPr/>
        </p:nvSpPr>
        <p:spPr>
          <a:xfrm>
            <a:off x="4143525" y="2800276"/>
            <a:ext cx="6452332" cy="865736"/>
          </a:xfrm>
          <a:prstGeom prst="rightArrow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Lucky attacker finds similar printer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DA3605-61E6-4110-91E0-0772F590BB4E}"/>
              </a:ext>
            </a:extLst>
          </p:cNvPr>
          <p:cNvSpPr/>
          <p:nvPr/>
        </p:nvSpPr>
        <p:spPr>
          <a:xfrm>
            <a:off x="1596143" y="3023341"/>
            <a:ext cx="2533372" cy="2164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E1CD04C0-F843-4E87-A3DA-3D911060473F}"/>
              </a:ext>
            </a:extLst>
          </p:cNvPr>
          <p:cNvSpPr/>
          <p:nvPr/>
        </p:nvSpPr>
        <p:spPr>
          <a:xfrm>
            <a:off x="1934585" y="3323313"/>
            <a:ext cx="1890943" cy="1597981"/>
          </a:xfrm>
          <a:prstGeom prst="cub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indoor, wall, white&#10;&#10;Description generated with high confidence">
            <a:extLst>
              <a:ext uri="{FF2B5EF4-FFF2-40B4-BE49-F238E27FC236}">
                <a16:creationId xmlns:a16="http://schemas.microsoft.com/office/drawing/2014/main" id="{32C63CD1-9F35-4B1B-A670-0406783E2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60" y="3512138"/>
            <a:ext cx="982394" cy="14002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5F2B8D4-0002-4EF9-9DA4-61F21072E5FA}"/>
              </a:ext>
            </a:extLst>
          </p:cNvPr>
          <p:cNvSpPr txBox="1"/>
          <p:nvPr/>
        </p:nvSpPr>
        <p:spPr>
          <a:xfrm>
            <a:off x="2643200" y="3296680"/>
            <a:ext cx="1145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Database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3C12F046-8D43-4058-A516-C1480431DE79}"/>
              </a:ext>
            </a:extLst>
          </p:cNvPr>
          <p:cNvSpPr/>
          <p:nvPr/>
        </p:nvSpPr>
        <p:spPr>
          <a:xfrm>
            <a:off x="6676897" y="3238759"/>
            <a:ext cx="4267036" cy="865736"/>
          </a:xfrm>
          <a:prstGeom prst="rightArrow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Attack results in failure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C6B5A8-AE00-4263-8B00-D4FD2A0FC803}"/>
              </a:ext>
            </a:extLst>
          </p:cNvPr>
          <p:cNvSpPr/>
          <p:nvPr/>
        </p:nvSpPr>
        <p:spPr>
          <a:xfrm>
            <a:off x="4143525" y="3429000"/>
            <a:ext cx="2533372" cy="2164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0B88C66-E8D8-466B-A441-3BC1AB116F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/>
          <a:stretch/>
        </p:blipFill>
        <p:spPr>
          <a:xfrm>
            <a:off x="4399670" y="3688970"/>
            <a:ext cx="1013466" cy="1597981"/>
          </a:xfrm>
          <a:prstGeom prst="rect">
            <a:avLst/>
          </a:prstGeom>
        </p:spPr>
      </p:pic>
      <p:pic>
        <p:nvPicPr>
          <p:cNvPr id="29" name="Picture 28" descr="A picture containing appliance, sewing machine, white, indoor&#10;&#10;Description generated with very high confidence">
            <a:extLst>
              <a:ext uri="{FF2B5EF4-FFF2-40B4-BE49-F238E27FC236}">
                <a16:creationId xmlns:a16="http://schemas.microsoft.com/office/drawing/2014/main" id="{E678B0C4-B638-4A86-8CD8-52A9039CE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321" y="4043187"/>
            <a:ext cx="911265" cy="127039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6D699B3-C366-41DF-8B40-A5C39CC99C51}"/>
              </a:ext>
            </a:extLst>
          </p:cNvPr>
          <p:cNvSpPr/>
          <p:nvPr/>
        </p:nvSpPr>
        <p:spPr>
          <a:xfrm>
            <a:off x="6690907" y="3881088"/>
            <a:ext cx="2533372" cy="2164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F887ABF-23F5-4346-8791-F385D3A1E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463" y="4272113"/>
            <a:ext cx="2242259" cy="143711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36E0C2C-3CDB-4705-9E23-DA868738B743}"/>
              </a:ext>
            </a:extLst>
          </p:cNvPr>
          <p:cNvSpPr/>
          <p:nvPr/>
        </p:nvSpPr>
        <p:spPr>
          <a:xfrm>
            <a:off x="9078722" y="4478435"/>
            <a:ext cx="2434157" cy="9168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Feature Value is randomly distributed</a:t>
            </a:r>
          </a:p>
        </p:txBody>
      </p:sp>
    </p:spTree>
    <p:extLst>
      <p:ext uri="{BB962C8B-B14F-4D97-AF65-F5344CB8AC3E}">
        <p14:creationId xmlns:p14="http://schemas.microsoft.com/office/powerpoint/2010/main" val="357229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26" grpId="0" animBg="1"/>
      <p:bldP spid="27" grpId="0" animBg="1"/>
      <p:bldP spid="30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EDA00-A6FA-46E8-B572-42A3C9C06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687810"/>
            <a:ext cx="7729728" cy="1188720"/>
          </a:xfrm>
        </p:spPr>
        <p:txBody>
          <a:bodyPr/>
          <a:lstStyle/>
          <a:p>
            <a:r>
              <a:rPr lang="en-US" b="1" dirty="0"/>
              <a:t>3d printing</a:t>
            </a:r>
          </a:p>
        </p:txBody>
      </p:sp>
      <p:pic>
        <p:nvPicPr>
          <p:cNvPr id="6" name="Content Placeholder 5" descr="A screen shot of an open computer&#10;&#10;Description generated with very high confidence">
            <a:extLst>
              <a:ext uri="{FF2B5EF4-FFF2-40B4-BE49-F238E27FC236}">
                <a16:creationId xmlns:a16="http://schemas.microsoft.com/office/drawing/2014/main" id="{5809F938-0194-459A-BD5B-9240A99EC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6" y="3245522"/>
            <a:ext cx="3503219" cy="2330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C118B-30B7-46DC-A1F0-0D0294BBA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3039" y="6225537"/>
            <a:ext cx="604403" cy="461665"/>
          </a:xfrm>
        </p:spPr>
        <p:txBody>
          <a:bodyPr/>
          <a:lstStyle/>
          <a:p>
            <a:fld id="{E7433B42-7403-4F61-9019-691EF111B0D0}" type="slidenum">
              <a:rPr lang="en-US" sz="1400" smtClean="0"/>
              <a:t>2</a:t>
            </a:fld>
            <a:r>
              <a:rPr lang="en-US" sz="1400" dirty="0"/>
              <a:t>/24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0948D0-2675-4771-85F6-BD11E2923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382" y="3489953"/>
            <a:ext cx="2247859" cy="2056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779B0E-C7E4-4A18-9587-BD1CEE096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467100"/>
            <a:ext cx="3242175" cy="2024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B5B9EF55-177F-4E14-8CFF-1185E4717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88" y="3321072"/>
            <a:ext cx="2780782" cy="1568559"/>
          </a:xfrm>
          <a:prstGeom prst="rect">
            <a:avLst/>
          </a:prstGeom>
        </p:spPr>
      </p:pic>
      <p:pic>
        <p:nvPicPr>
          <p:cNvPr id="17" name="Picture 16" descr="A picture containing wall, indoor&#10;&#10;Description generated with very high confidence">
            <a:extLst>
              <a:ext uri="{FF2B5EF4-FFF2-40B4-BE49-F238E27FC236}">
                <a16:creationId xmlns:a16="http://schemas.microsoft.com/office/drawing/2014/main" id="{BC91E625-10A7-4CAE-B704-9A6340417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24" y="2238810"/>
            <a:ext cx="1654998" cy="17454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FDD690-E76D-421A-8FDB-22D74F3AE980}"/>
              </a:ext>
            </a:extLst>
          </p:cNvPr>
          <p:cNvSpPr txBox="1"/>
          <p:nvPr/>
        </p:nvSpPr>
        <p:spPr>
          <a:xfrm>
            <a:off x="1330291" y="5651380"/>
            <a:ext cx="2162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Cyber Design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738624-1A31-4610-BBDD-D61EB4EB24BF}"/>
              </a:ext>
            </a:extLst>
          </p:cNvPr>
          <p:cNvSpPr txBox="1"/>
          <p:nvPr/>
        </p:nvSpPr>
        <p:spPr>
          <a:xfrm>
            <a:off x="5740366" y="5651380"/>
            <a:ext cx="2162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3D Printing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C4D4D2-8574-4140-BC66-C8D83B8E412F}"/>
              </a:ext>
            </a:extLst>
          </p:cNvPr>
          <p:cNvSpPr txBox="1"/>
          <p:nvPr/>
        </p:nvSpPr>
        <p:spPr>
          <a:xfrm>
            <a:off x="9507407" y="5651379"/>
            <a:ext cx="2162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Physical Object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28B7F611-E6FD-4592-AC9B-43DC0A0A6EDA}"/>
              </a:ext>
            </a:extLst>
          </p:cNvPr>
          <p:cNvSpPr/>
          <p:nvPr/>
        </p:nvSpPr>
        <p:spPr>
          <a:xfrm>
            <a:off x="3962232" y="4300015"/>
            <a:ext cx="653262" cy="358976"/>
          </a:xfrm>
          <a:prstGeom prst="rightArrow">
            <a:avLst>
              <a:gd name="adj1" fmla="val 39603"/>
              <a:gd name="adj2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27B393BE-A17B-468E-9AF6-91E342515084}"/>
              </a:ext>
            </a:extLst>
          </p:cNvPr>
          <p:cNvSpPr/>
          <p:nvPr/>
        </p:nvSpPr>
        <p:spPr>
          <a:xfrm>
            <a:off x="8410574" y="4300015"/>
            <a:ext cx="653262" cy="358976"/>
          </a:xfrm>
          <a:prstGeom prst="rightArrow">
            <a:avLst>
              <a:gd name="adj1" fmla="val 39603"/>
              <a:gd name="adj2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4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E96E9-3291-4E8B-B3F4-6572C7A0D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609585"/>
            <a:ext cx="7729728" cy="1188720"/>
          </a:xfrm>
        </p:spPr>
        <p:txBody>
          <a:bodyPr/>
          <a:lstStyle/>
          <a:p>
            <a:r>
              <a:rPr lang="en-US" b="1" dirty="0"/>
              <a:t>What if attacker obtains the specifications? (2/3)</a:t>
            </a:r>
          </a:p>
        </p:txBody>
      </p:sp>
      <p:pic>
        <p:nvPicPr>
          <p:cNvPr id="19" name="Picture 18" descr="A picture containing indoor, building, wall&#10;&#10;Description generated with very high confidence">
            <a:extLst>
              <a:ext uri="{FF2B5EF4-FFF2-40B4-BE49-F238E27FC236}">
                <a16:creationId xmlns:a16="http://schemas.microsoft.com/office/drawing/2014/main" id="{32C277D7-B357-4C3B-91C9-DE4CCB269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08" y="2322844"/>
            <a:ext cx="2771427" cy="1558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9B74B6E-3501-43DC-9558-C8DCB287FF0E}"/>
              </a:ext>
            </a:extLst>
          </p:cNvPr>
          <p:cNvSpPr/>
          <p:nvPr/>
        </p:nvSpPr>
        <p:spPr>
          <a:xfrm>
            <a:off x="1070049" y="2734770"/>
            <a:ext cx="3164038" cy="3116062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EA9938C-6A14-46DC-974B-33E3FC431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19" y="3269336"/>
            <a:ext cx="1222386" cy="1222386"/>
          </a:xfrm>
          <a:prstGeom prst="rect">
            <a:avLst/>
          </a:prstGeom>
        </p:spPr>
      </p:pic>
      <p:pic>
        <p:nvPicPr>
          <p:cNvPr id="23" name="Picture 2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99B4704-B8A3-4D03-930F-A29271B46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421" y="3437156"/>
            <a:ext cx="938999" cy="938999"/>
          </a:xfrm>
          <a:prstGeom prst="rect">
            <a:avLst/>
          </a:prstGeom>
        </p:spPr>
      </p:pic>
      <p:pic>
        <p:nvPicPr>
          <p:cNvPr id="24" name="Picture 23" descr="A close up of a coral&#10;&#10;Description generated with high confidence">
            <a:extLst>
              <a:ext uri="{FF2B5EF4-FFF2-40B4-BE49-F238E27FC236}">
                <a16:creationId xmlns:a16="http://schemas.microsoft.com/office/drawing/2014/main" id="{9E778C0A-C992-4649-A2F9-6482055E6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91" y="4580156"/>
            <a:ext cx="732176" cy="732176"/>
          </a:xfrm>
          <a:prstGeom prst="rect">
            <a:avLst/>
          </a:prstGeom>
        </p:spPr>
      </p:pic>
      <p:pic>
        <p:nvPicPr>
          <p:cNvPr id="25" name="Picture 2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C79C571-6952-47BA-A06E-4FEDBE50AF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68723">
            <a:off x="2853365" y="4618083"/>
            <a:ext cx="630431" cy="656321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19656A64-1B85-4234-8E92-527FDFE2D4FB}"/>
              </a:ext>
            </a:extLst>
          </p:cNvPr>
          <p:cNvSpPr/>
          <p:nvPr/>
        </p:nvSpPr>
        <p:spPr>
          <a:xfrm>
            <a:off x="2499879" y="4839197"/>
            <a:ext cx="341075" cy="211447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BB4DB7-EBB4-4153-8930-EB35C79E0EAE}"/>
              </a:ext>
            </a:extLst>
          </p:cNvPr>
          <p:cNvSpPr txBox="1"/>
          <p:nvPr/>
        </p:nvSpPr>
        <p:spPr>
          <a:xfrm>
            <a:off x="1723708" y="5254645"/>
            <a:ext cx="104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Original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406296-9654-40F0-A0FB-694CBC4BF83C}"/>
              </a:ext>
            </a:extLst>
          </p:cNvPr>
          <p:cNvSpPr txBox="1"/>
          <p:nvPr/>
        </p:nvSpPr>
        <p:spPr>
          <a:xfrm>
            <a:off x="2576324" y="5251490"/>
            <a:ext cx="1191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Authorized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510236-3FB5-43BD-B514-E44CAE68E4C1}"/>
              </a:ext>
            </a:extLst>
          </p:cNvPr>
          <p:cNvSpPr txBox="1"/>
          <p:nvPr/>
        </p:nvSpPr>
        <p:spPr>
          <a:xfrm>
            <a:off x="7604506" y="2410953"/>
            <a:ext cx="35881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Economically unfeasible.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Simulating the texture pattern is difficult.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2752C1-92C7-4DD9-8038-B9F396F412F4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4012819" y="3101860"/>
            <a:ext cx="796189" cy="3875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42BBC23-0BDA-4593-BEE3-779763AF7DC4}"/>
              </a:ext>
            </a:extLst>
          </p:cNvPr>
          <p:cNvSpPr/>
          <p:nvPr/>
        </p:nvSpPr>
        <p:spPr>
          <a:xfrm>
            <a:off x="4709832" y="4223931"/>
            <a:ext cx="3039933" cy="1826926"/>
          </a:xfrm>
          <a:prstGeom prst="rect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A picture containing indoor, wall, white&#10;&#10;Description generated with high confidence">
            <a:extLst>
              <a:ext uri="{FF2B5EF4-FFF2-40B4-BE49-F238E27FC236}">
                <a16:creationId xmlns:a16="http://schemas.microsoft.com/office/drawing/2014/main" id="{901E734A-900E-4F57-8208-54130E6A8B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496" y="4287277"/>
            <a:ext cx="1146646" cy="1634397"/>
          </a:xfrm>
          <a:prstGeom prst="rect">
            <a:avLst/>
          </a:prstGeom>
        </p:spPr>
      </p:pic>
      <p:pic>
        <p:nvPicPr>
          <p:cNvPr id="38" name="Picture 37" descr="A close up of a device&#10;&#10;Description generated with high confidence">
            <a:extLst>
              <a:ext uri="{FF2B5EF4-FFF2-40B4-BE49-F238E27FC236}">
                <a16:creationId xmlns:a16="http://schemas.microsoft.com/office/drawing/2014/main" id="{CFCAED2A-CB88-4F41-836C-9C111C181E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9"/>
          <a:stretch/>
        </p:blipFill>
        <p:spPr>
          <a:xfrm>
            <a:off x="6441460" y="4623067"/>
            <a:ext cx="1264747" cy="1117041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4579FC9B-6718-4413-93E4-0372C5C3463D}"/>
              </a:ext>
            </a:extLst>
          </p:cNvPr>
          <p:cNvSpPr/>
          <p:nvPr/>
        </p:nvSpPr>
        <p:spPr>
          <a:xfrm>
            <a:off x="5561075" y="4890987"/>
            <a:ext cx="323286" cy="3547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B3072C92-1868-496B-87B0-CB94D7D9A038}"/>
              </a:ext>
            </a:extLst>
          </p:cNvPr>
          <p:cNvCxnSpPr>
            <a:cxnSpLocks/>
            <a:stCxn id="40" idx="4"/>
          </p:cNvCxnSpPr>
          <p:nvPr/>
        </p:nvCxnSpPr>
        <p:spPr>
          <a:xfrm rot="16200000" flipH="1">
            <a:off x="6100074" y="4868331"/>
            <a:ext cx="240240" cy="994952"/>
          </a:xfrm>
          <a:prstGeom prst="curvedConnector2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43EA270D-AD11-44AB-B86A-EBC2B489A334}"/>
              </a:ext>
            </a:extLst>
          </p:cNvPr>
          <p:cNvCxnSpPr>
            <a:cxnSpLocks/>
            <a:endCxn id="40" idx="6"/>
          </p:cNvCxnSpPr>
          <p:nvPr/>
        </p:nvCxnSpPr>
        <p:spPr>
          <a:xfrm flipH="1" flipV="1">
            <a:off x="5884361" y="5068337"/>
            <a:ext cx="807658" cy="17734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66ED8A96-878B-475D-B76C-F2695144CB45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4138024" y="4847837"/>
            <a:ext cx="571808" cy="2895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5790694B-8D6D-473B-8CE8-69982E057D24}"/>
              </a:ext>
            </a:extLst>
          </p:cNvPr>
          <p:cNvSpPr txBox="1"/>
          <p:nvPr/>
        </p:nvSpPr>
        <p:spPr>
          <a:xfrm>
            <a:off x="7877611" y="4080554"/>
            <a:ext cx="420008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/>
                </a:solidFill>
              </a:rPr>
              <a:t>Experimental Result:</a:t>
            </a:r>
            <a:r>
              <a:rPr lang="en-US" sz="2200" dirty="0"/>
              <a:t> The new fingerprint is classified as not authorized.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Fingerprint generates from complex integrated effect.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Requires many components and </a:t>
            </a:r>
            <a:r>
              <a:rPr lang="en-US" sz="2200" dirty="0">
                <a:solidFill>
                  <a:srgbClr val="C00000"/>
                </a:solidFill>
              </a:rPr>
              <a:t>trial and errors</a:t>
            </a:r>
            <a:r>
              <a:rPr lang="en-US" sz="2200" dirty="0"/>
              <a:t>.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1613C538-4133-42DE-8E24-5FFAA09AEB7E}"/>
              </a:ext>
            </a:extLst>
          </p:cNvPr>
          <p:cNvSpPr txBox="1">
            <a:spLocks/>
          </p:cNvSpPr>
          <p:nvPr/>
        </p:nvSpPr>
        <p:spPr>
          <a:xfrm>
            <a:off x="11253039" y="6225537"/>
            <a:ext cx="651918" cy="46166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33B42-7403-4F61-9019-691EF111B0D0}" type="slidenum">
              <a:rPr lang="en-US" sz="1400" smtClean="0"/>
              <a:pPr/>
              <a:t>20</a:t>
            </a:fld>
            <a:r>
              <a:rPr lang="en-US" sz="1400"/>
              <a:t>/24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180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 animBg="1"/>
      <p:bldP spid="40" grpId="0" animBg="1"/>
      <p:bldP spid="10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FABB90-BEEF-4E61-9F82-425B6D84372C}"/>
              </a:ext>
            </a:extLst>
          </p:cNvPr>
          <p:cNvSpPr/>
          <p:nvPr/>
        </p:nvSpPr>
        <p:spPr>
          <a:xfrm>
            <a:off x="954424" y="1065320"/>
            <a:ext cx="9987378" cy="4859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B69BD43-6CF6-4059-B6C3-F654EBF4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13789"/>
            <a:ext cx="7729728" cy="1188720"/>
          </a:xfrm>
        </p:spPr>
        <p:txBody>
          <a:bodyPr/>
          <a:lstStyle/>
          <a:p>
            <a:r>
              <a:rPr lang="en-US" b="1" dirty="0"/>
              <a:t>Before leaving the crime scene… (3/3)</a:t>
            </a:r>
          </a:p>
        </p:txBody>
      </p:sp>
      <p:pic>
        <p:nvPicPr>
          <p:cNvPr id="18" name="Picture 17" descr="A close up of a logo&#10;&#10;Description generated with high confidence">
            <a:extLst>
              <a:ext uri="{FF2B5EF4-FFF2-40B4-BE49-F238E27FC236}">
                <a16:creationId xmlns:a16="http://schemas.microsoft.com/office/drawing/2014/main" id="{2BFCE200-DAEE-4839-8EA3-969619AAA6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3" t="42687" r="53172" b="21823"/>
          <a:stretch/>
        </p:blipFill>
        <p:spPr>
          <a:xfrm>
            <a:off x="3986072" y="2772467"/>
            <a:ext cx="1491449" cy="676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A close up of a logo&#10;&#10;Description generated with high confidence">
            <a:extLst>
              <a:ext uri="{FF2B5EF4-FFF2-40B4-BE49-F238E27FC236}">
                <a16:creationId xmlns:a16="http://schemas.microsoft.com/office/drawing/2014/main" id="{51FC3910-C77C-46D8-8E67-97304E9931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3" t="42144" r="26988" b="22366"/>
          <a:stretch/>
        </p:blipFill>
        <p:spPr>
          <a:xfrm>
            <a:off x="3986072" y="3762090"/>
            <a:ext cx="1491449" cy="676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 descr="A close up of a logo&#10;&#10;Description generated with high confidence">
            <a:extLst>
              <a:ext uri="{FF2B5EF4-FFF2-40B4-BE49-F238E27FC236}">
                <a16:creationId xmlns:a16="http://schemas.microsoft.com/office/drawing/2014/main" id="{EA6B987E-0A31-4B86-B24B-096CB349CF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7" t="42428" r="1659" b="22081"/>
          <a:stretch/>
        </p:blipFill>
        <p:spPr>
          <a:xfrm>
            <a:off x="3986072" y="4745790"/>
            <a:ext cx="1491449" cy="676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 descr="A close up of a logo&#10;&#10;Description generated with high confidence">
            <a:extLst>
              <a:ext uri="{FF2B5EF4-FFF2-40B4-BE49-F238E27FC236}">
                <a16:creationId xmlns:a16="http://schemas.microsoft.com/office/drawing/2014/main" id="{92A94956-86FF-49D4-87FD-8D39F6061D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t="42894" r="80528" b="24257"/>
          <a:stretch/>
        </p:blipFill>
        <p:spPr>
          <a:xfrm>
            <a:off x="3986072" y="1884840"/>
            <a:ext cx="1491449" cy="625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AAF81D7-4671-4BB8-873A-CCC98CE15B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73"/>
          <a:stretch/>
        </p:blipFill>
        <p:spPr>
          <a:xfrm>
            <a:off x="1371582" y="2510696"/>
            <a:ext cx="2123243" cy="37147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CEA839C-433D-47E0-B4E4-79A8318587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607437" y="3478485"/>
            <a:ext cx="299007" cy="301520"/>
          </a:xfrm>
          <a:prstGeom prst="rect">
            <a:avLst/>
          </a:prstGeom>
        </p:spPr>
      </p:pic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8AD0985B-BA89-4FD7-98E8-EF1CA8C9E77E}"/>
              </a:ext>
            </a:extLst>
          </p:cNvPr>
          <p:cNvSpPr/>
          <p:nvPr/>
        </p:nvSpPr>
        <p:spPr>
          <a:xfrm rot="16200000">
            <a:off x="1646874" y="3019402"/>
            <a:ext cx="3473760" cy="1204636"/>
          </a:xfrm>
          <a:prstGeom prst="triangle">
            <a:avLst/>
          </a:prstGeom>
          <a:solidFill>
            <a:srgbClr val="A7D8DD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F60F833-F74A-4B0A-8E1E-41EC6BB86F14}"/>
              </a:ext>
            </a:extLst>
          </p:cNvPr>
          <p:cNvSpPr/>
          <p:nvPr/>
        </p:nvSpPr>
        <p:spPr>
          <a:xfrm>
            <a:off x="5264460" y="3172032"/>
            <a:ext cx="426125" cy="43230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A picture containing stationary, writing implement, pen&#10;&#10;Description generated with high confidence">
            <a:extLst>
              <a:ext uri="{FF2B5EF4-FFF2-40B4-BE49-F238E27FC236}">
                <a16:creationId xmlns:a16="http://schemas.microsoft.com/office/drawing/2014/main" id="{5A5C1F7D-8B71-409B-AA2E-D93AA4E3C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836" y="3230817"/>
            <a:ext cx="315486" cy="315486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834F65A8-F21F-4E88-A6AC-E29104CD7DEF}"/>
              </a:ext>
            </a:extLst>
          </p:cNvPr>
          <p:cNvSpPr/>
          <p:nvPr/>
        </p:nvSpPr>
        <p:spPr>
          <a:xfrm>
            <a:off x="5246704" y="4157413"/>
            <a:ext cx="426126" cy="43230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A close up of a knife&#10;&#10;Description generated with high confidence">
            <a:extLst>
              <a:ext uri="{FF2B5EF4-FFF2-40B4-BE49-F238E27FC236}">
                <a16:creationId xmlns:a16="http://schemas.microsoft.com/office/drawing/2014/main" id="{D8717C0E-1B1A-4C0E-9FC9-7C9EB3F1C8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4" r="10958" b="23536"/>
          <a:stretch/>
        </p:blipFill>
        <p:spPr>
          <a:xfrm>
            <a:off x="5321836" y="4229229"/>
            <a:ext cx="279973" cy="297777"/>
          </a:xfrm>
          <a:prstGeom prst="rect">
            <a:avLst/>
          </a:prstGeom>
        </p:spPr>
      </p:pic>
      <p:pic>
        <p:nvPicPr>
          <p:cNvPr id="41" name="Picture 40" descr="A picture containing vector graphics&#10;&#10;Description generated with high confidence">
            <a:extLst>
              <a:ext uri="{FF2B5EF4-FFF2-40B4-BE49-F238E27FC236}">
                <a16:creationId xmlns:a16="http://schemas.microsoft.com/office/drawing/2014/main" id="{3C9DCBD3-965E-4BB3-A104-759ED297E4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368" y="5148834"/>
            <a:ext cx="432301" cy="43230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DFCB692-258A-4119-AC72-E8EB1F6AC190}"/>
              </a:ext>
            </a:extLst>
          </p:cNvPr>
          <p:cNvSpPr txBox="1"/>
          <p:nvPr/>
        </p:nvSpPr>
        <p:spPr>
          <a:xfrm>
            <a:off x="3941685" y="2203829"/>
            <a:ext cx="683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Ideal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5D5B79-123B-4EA2-B205-1BA493CBA049}"/>
              </a:ext>
            </a:extLst>
          </p:cNvPr>
          <p:cNvSpPr txBox="1"/>
          <p:nvPr/>
        </p:nvSpPr>
        <p:spPr>
          <a:xfrm>
            <a:off x="3915637" y="3153440"/>
            <a:ext cx="1052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Scribbling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DCD23A1-BE36-48CF-BD10-6680852B4CB7}"/>
              </a:ext>
            </a:extLst>
          </p:cNvPr>
          <p:cNvSpPr txBox="1"/>
          <p:nvPr/>
        </p:nvSpPr>
        <p:spPr>
          <a:xfrm>
            <a:off x="3932807" y="4140757"/>
            <a:ext cx="1043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Scratching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83F148-9E25-4586-B5D8-C8D51E44A975}"/>
              </a:ext>
            </a:extLst>
          </p:cNvPr>
          <p:cNvSpPr txBox="1"/>
          <p:nvPr/>
        </p:nvSpPr>
        <p:spPr>
          <a:xfrm>
            <a:off x="3941016" y="5126763"/>
            <a:ext cx="878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Heating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66024FF-BD1D-41E2-AB52-1D9AA2FAF8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17" y="2805184"/>
            <a:ext cx="667255" cy="66725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15050C4-4534-4152-965C-CC77D1FC8382}"/>
              </a:ext>
            </a:extLst>
          </p:cNvPr>
          <p:cNvSpPr txBox="1"/>
          <p:nvPr/>
        </p:nvSpPr>
        <p:spPr>
          <a:xfrm>
            <a:off x="5813084" y="2772005"/>
            <a:ext cx="5203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Alcohol can effortlessly clean surface.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Cleaned surface works same as ideal.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EF8605A-9126-4E9E-A9F4-C02FAC7ACA5A}"/>
              </a:ext>
            </a:extLst>
          </p:cNvPr>
          <p:cNvSpPr txBox="1"/>
          <p:nvPr/>
        </p:nvSpPr>
        <p:spPr>
          <a:xfrm>
            <a:off x="5813084" y="3739080"/>
            <a:ext cx="4945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accuracy remains as 100%.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 work, each texture feature (0.4mm diameter) needs to be destroyed.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2A9B1DA-8BF7-46FF-A006-1BBD66D238F8}"/>
              </a:ext>
            </a:extLst>
          </p:cNvPr>
          <p:cNvSpPr txBox="1"/>
          <p:nvPr/>
        </p:nvSpPr>
        <p:spPr>
          <a:xfrm>
            <a:off x="5813084" y="4733335"/>
            <a:ext cx="3866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Requires intensive time effort.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Several inner layers possess the same fingerprint as the top layer!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266B8C-33A7-4417-8839-AE67324E0714}"/>
              </a:ext>
            </a:extLst>
          </p:cNvPr>
          <p:cNvSpPr txBox="1"/>
          <p:nvPr/>
        </p:nvSpPr>
        <p:spPr>
          <a:xfrm>
            <a:off x="5780968" y="2028491"/>
            <a:ext cx="386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Accuracy is close to 100%.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0933" y="3312619"/>
            <a:ext cx="583427" cy="583427"/>
          </a:xfrm>
          <a:prstGeom prst="rect">
            <a:avLst/>
          </a:prstGeom>
        </p:spPr>
      </p:pic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B21B08EF-EE24-40A5-A087-C9C26A837089}"/>
              </a:ext>
            </a:extLst>
          </p:cNvPr>
          <p:cNvSpPr txBox="1">
            <a:spLocks/>
          </p:cNvSpPr>
          <p:nvPr/>
        </p:nvSpPr>
        <p:spPr>
          <a:xfrm>
            <a:off x="11253039" y="6225537"/>
            <a:ext cx="651918" cy="46166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33B42-7403-4F61-9019-691EF111B0D0}" type="slidenum">
              <a:rPr lang="en-US" sz="1400" smtClean="0"/>
              <a:pPr/>
              <a:t>21</a:t>
            </a:fld>
            <a:r>
              <a:rPr lang="en-US" sz="1400"/>
              <a:t>/24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989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2F98C-9A81-497D-918C-6EEE8E01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57200"/>
            <a:ext cx="7729728" cy="1188720"/>
          </a:xfrm>
        </p:spPr>
        <p:txBody>
          <a:bodyPr/>
          <a:lstStyle/>
          <a:p>
            <a:r>
              <a:rPr lang="en-US" b="1" dirty="0"/>
              <a:t>Can we do better?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FAA24-76ED-418E-811A-50B3D0CFB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006830"/>
            <a:ext cx="7729728" cy="4576850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sz="2400" dirty="0">
                <a:solidFill>
                  <a:srgbClr val="C00000"/>
                </a:solidFill>
              </a:rPr>
              <a:t>Complication from curved geometry: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rgbClr val="C00000"/>
                </a:solidFill>
              </a:rPr>
              <a:t>Age effect: </a:t>
            </a:r>
            <a:r>
              <a:rPr lang="en-US" sz="2400" dirty="0"/>
              <a:t>Perform experiments with longer period (&gt;1 year).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C00000"/>
                </a:solidFill>
              </a:rPr>
              <a:t>Large Scale Evaluation: </a:t>
            </a:r>
            <a:r>
              <a:rPr lang="en-US" sz="2400" dirty="0"/>
              <a:t>Database comprising 14 professional 3D printers, three commodity scanners, hundreds of fabricated sample is released.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C00000"/>
                </a:solidFill>
              </a:rPr>
              <a:t>Counterfeiting: </a:t>
            </a:r>
            <a:r>
              <a:rPr lang="en-US" sz="2400" dirty="0">
                <a:solidFill>
                  <a:schemeClr val="tx1"/>
                </a:solidFill>
              </a:rPr>
              <a:t>Further explore the scalability of the system.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13BA1B9-05B4-4A68-8122-425F4B624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959" y="2227337"/>
            <a:ext cx="3563458" cy="16370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2AB683-484E-4D86-9E68-C3F23548C790}"/>
              </a:ext>
            </a:extLst>
          </p:cNvPr>
          <p:cNvSpPr/>
          <p:nvPr/>
        </p:nvSpPr>
        <p:spPr>
          <a:xfrm>
            <a:off x="8721964" y="2958483"/>
            <a:ext cx="1091953" cy="470517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815E99-A652-4047-8BA6-DA906AF5687F}"/>
              </a:ext>
            </a:extLst>
          </p:cNvPr>
          <p:cNvSpPr txBox="1"/>
          <p:nvPr/>
        </p:nvSpPr>
        <p:spPr>
          <a:xfrm>
            <a:off x="10250290" y="2384146"/>
            <a:ext cx="1748783" cy="132343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High-definition 3D scanner results in 94% accuracy.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C367A6-A052-4ABB-85F9-87F719FBBD16}"/>
              </a:ext>
            </a:extLst>
          </p:cNvPr>
          <p:cNvSpPr txBox="1">
            <a:spLocks/>
          </p:cNvSpPr>
          <p:nvPr/>
        </p:nvSpPr>
        <p:spPr>
          <a:xfrm>
            <a:off x="11253039" y="6225537"/>
            <a:ext cx="651918" cy="46166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33B42-7403-4F61-9019-691EF111B0D0}" type="slidenum">
              <a:rPr lang="en-US" sz="1400" smtClean="0"/>
              <a:pPr/>
              <a:t>22</a:t>
            </a:fld>
            <a:r>
              <a:rPr lang="en-US" sz="1400"/>
              <a:t>/24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75360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06DC-0EDA-4777-80DE-CF5697D37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2B9C8-9A99-4252-B890-F6D3707AF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575" y="2638044"/>
            <a:ext cx="10058400" cy="3101983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accent6"/>
                </a:solidFill>
              </a:rPr>
              <a:t>A new fingerprint exploration: </a:t>
            </a:r>
            <a:r>
              <a:rPr lang="en-US" sz="2200" dirty="0"/>
              <a:t>The insights for modeling hardware variations can be explored for other cyber-physical systems.</a:t>
            </a:r>
          </a:p>
          <a:p>
            <a:endParaRPr lang="en-US" sz="2200" dirty="0"/>
          </a:p>
          <a:p>
            <a:r>
              <a:rPr lang="en-US" sz="2200" dirty="0">
                <a:solidFill>
                  <a:schemeClr val="accent6"/>
                </a:solidFill>
              </a:rPr>
              <a:t>A novel identification framework:</a:t>
            </a:r>
            <a:r>
              <a:rPr lang="en-US" sz="2200" dirty="0"/>
              <a:t> Comprising texture-based analysis for identification of specific printer or its type.</a:t>
            </a:r>
          </a:p>
          <a:p>
            <a:endParaRPr lang="en-US" sz="2200" dirty="0"/>
          </a:p>
          <a:p>
            <a:r>
              <a:rPr lang="en-US" sz="2200" dirty="0">
                <a:solidFill>
                  <a:schemeClr val="accent6"/>
                </a:solidFill>
              </a:rPr>
              <a:t>An end-to-end forensic system</a:t>
            </a:r>
            <a:r>
              <a:rPr lang="en-US" sz="2200" dirty="0"/>
              <a:t>: Presented real-world scenarios to evaluate the effectiveness, reliability and robustness that can be used for future research.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0B9E8BA-97AF-4AAA-A6FA-25A0F596F551}"/>
              </a:ext>
            </a:extLst>
          </p:cNvPr>
          <p:cNvSpPr txBox="1">
            <a:spLocks/>
          </p:cNvSpPr>
          <p:nvPr/>
        </p:nvSpPr>
        <p:spPr>
          <a:xfrm>
            <a:off x="11253039" y="6225537"/>
            <a:ext cx="651918" cy="46166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33B42-7403-4F61-9019-691EF111B0D0}" type="slidenum">
              <a:rPr lang="en-US" sz="1400" smtClean="0"/>
              <a:pPr/>
              <a:t>23</a:t>
            </a:fld>
            <a:r>
              <a:rPr lang="en-US" sz="1400"/>
              <a:t>/24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39816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4298F-713A-49A8-905F-A4B96ABDD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6" name="Content Placeholder 5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CA621C5C-3338-497A-BDA6-A701D6971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7" t="4522" r="22972" b="11623"/>
          <a:stretch/>
        </p:blipFill>
        <p:spPr>
          <a:xfrm>
            <a:off x="7226423" y="2920754"/>
            <a:ext cx="2183907" cy="2601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9009EB-F767-42F9-9EFD-40AB14D200FB}"/>
              </a:ext>
            </a:extLst>
          </p:cNvPr>
          <p:cNvSpPr/>
          <p:nvPr/>
        </p:nvSpPr>
        <p:spPr>
          <a:xfrm>
            <a:off x="2015231" y="3515557"/>
            <a:ext cx="4080769" cy="878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Website will be posted here.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65B93E8-988F-4522-9B9D-21C9E94A6817}"/>
              </a:ext>
            </a:extLst>
          </p:cNvPr>
          <p:cNvSpPr txBox="1">
            <a:spLocks/>
          </p:cNvSpPr>
          <p:nvPr/>
        </p:nvSpPr>
        <p:spPr>
          <a:xfrm>
            <a:off x="11253039" y="6225537"/>
            <a:ext cx="651918" cy="46166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33B42-7403-4F61-9019-691EF111B0D0}" type="slidenum">
              <a:rPr lang="en-US" sz="1400" smtClean="0"/>
              <a:pPr/>
              <a:t>24</a:t>
            </a:fld>
            <a:r>
              <a:rPr lang="en-US" sz="1400"/>
              <a:t>/24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60580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FCB63-13DF-4A44-BA3E-DA539BC2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781" y="302219"/>
            <a:ext cx="7729728" cy="1188720"/>
          </a:xfrm>
        </p:spPr>
        <p:txBody>
          <a:bodyPr/>
          <a:lstStyle/>
          <a:p>
            <a:r>
              <a:rPr lang="en-US" dirty="0"/>
              <a:t>Advancement of 3d Printing</a:t>
            </a:r>
          </a:p>
        </p:txBody>
      </p:sp>
      <p:pic>
        <p:nvPicPr>
          <p:cNvPr id="6" name="Content Placeholder 5" descr="A picture containing table, indoor, computer, desk&#10;&#10;Description generated with very high confidence">
            <a:extLst>
              <a:ext uri="{FF2B5EF4-FFF2-40B4-BE49-F238E27FC236}">
                <a16:creationId xmlns:a16="http://schemas.microsoft.com/office/drawing/2014/main" id="{82084C59-E529-42A6-9457-D96CE0BAD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7" y="4135951"/>
            <a:ext cx="4245428" cy="2687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9C506-7514-43E8-B1E3-25376FACB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722" y="6268237"/>
            <a:ext cx="537728" cy="468630"/>
          </a:xfrm>
        </p:spPr>
        <p:txBody>
          <a:bodyPr/>
          <a:lstStyle/>
          <a:p>
            <a:fld id="{E7433B42-7403-4F61-9019-691EF111B0D0}" type="slidenum">
              <a:rPr lang="en-US" sz="1400" smtClean="0"/>
              <a:t>25</a:t>
            </a:fld>
            <a:r>
              <a:rPr lang="en-US" sz="1400" dirty="0"/>
              <a:t>/20</a:t>
            </a:r>
          </a:p>
        </p:txBody>
      </p:sp>
      <p:pic>
        <p:nvPicPr>
          <p:cNvPr id="8" name="Picture 7" descr="A person standing in front of a computer&#10;&#10;Description generated with high confidence">
            <a:extLst>
              <a:ext uri="{FF2B5EF4-FFF2-40B4-BE49-F238E27FC236}">
                <a16:creationId xmlns:a16="http://schemas.microsoft.com/office/drawing/2014/main" id="{095E6A64-6783-4DD9-B9F9-0D6CB8FC0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" y="1779527"/>
            <a:ext cx="4245427" cy="235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person standing in front of a computer&#10;&#10;Description generated with high confidence">
            <a:extLst>
              <a:ext uri="{FF2B5EF4-FFF2-40B4-BE49-F238E27FC236}">
                <a16:creationId xmlns:a16="http://schemas.microsoft.com/office/drawing/2014/main" id="{6DEB29FD-B834-45E2-A414-2BE3FFF75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986" y="1775448"/>
            <a:ext cx="4145655" cy="235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CCE15B6D-EC89-4F18-BC85-C9FA434727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986" y="4201405"/>
            <a:ext cx="4145655" cy="2612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E343E0-30E2-4169-97D4-2D3EBBC196D2}"/>
              </a:ext>
            </a:extLst>
          </p:cNvPr>
          <p:cNvSpPr txBox="1"/>
          <p:nvPr/>
        </p:nvSpPr>
        <p:spPr>
          <a:xfrm>
            <a:off x="24564" y="1775448"/>
            <a:ext cx="1823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Automation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B1BB55-9211-4652-AE22-EF1BE60F2F8A}"/>
              </a:ext>
            </a:extLst>
          </p:cNvPr>
          <p:cNvSpPr txBox="1"/>
          <p:nvPr/>
        </p:nvSpPr>
        <p:spPr>
          <a:xfrm>
            <a:off x="4297984" y="1775448"/>
            <a:ext cx="133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Medical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927ECE-9E3E-4939-90A8-A45A87092737}"/>
              </a:ext>
            </a:extLst>
          </p:cNvPr>
          <p:cNvSpPr txBox="1"/>
          <p:nvPr/>
        </p:nvSpPr>
        <p:spPr>
          <a:xfrm>
            <a:off x="4294562" y="6363979"/>
            <a:ext cx="1798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Commercial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21E73E-9027-435D-8D73-F1A84C553D25}"/>
              </a:ext>
            </a:extLst>
          </p:cNvPr>
          <p:cNvSpPr txBox="1"/>
          <p:nvPr/>
        </p:nvSpPr>
        <p:spPr>
          <a:xfrm>
            <a:off x="0" y="6388953"/>
            <a:ext cx="133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Personal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C2BAF7-8658-4956-A2F7-6C97AA8F497E}"/>
              </a:ext>
            </a:extLst>
          </p:cNvPr>
          <p:cNvSpPr txBox="1"/>
          <p:nvPr/>
        </p:nvSpPr>
        <p:spPr>
          <a:xfrm>
            <a:off x="-3427" y="3781167"/>
            <a:ext cx="844706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The industry expanded by more than $1.25 billion dollars in 2018!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[Ian Campbell,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Wohlers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report: 3D printing and Additive Manufacturing State of Industry, 2018]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697638-8F45-4A43-96B6-2AAEADAA6DFE}"/>
              </a:ext>
            </a:extLst>
          </p:cNvPr>
          <p:cNvSpPr txBox="1"/>
          <p:nvPr/>
        </p:nvSpPr>
        <p:spPr>
          <a:xfrm>
            <a:off x="8905875" y="2419350"/>
            <a:ext cx="2676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Benefits: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Creativity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Accessibility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F7CB04-A056-400A-A12A-0B82B3652774}"/>
              </a:ext>
            </a:extLst>
          </p:cNvPr>
          <p:cNvSpPr txBox="1"/>
          <p:nvPr/>
        </p:nvSpPr>
        <p:spPr>
          <a:xfrm>
            <a:off x="8729098" y="4224924"/>
            <a:ext cx="3602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6"/>
                </a:solidFill>
              </a:rPr>
              <a:t>Provides freedom to user to enact as manufacturer! 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DDFF019-30BA-4909-89C4-D694D6D31625}"/>
              </a:ext>
            </a:extLst>
          </p:cNvPr>
          <p:cNvSpPr/>
          <p:nvPr/>
        </p:nvSpPr>
        <p:spPr>
          <a:xfrm>
            <a:off x="-93938" y="4886358"/>
            <a:ext cx="12195427" cy="1107065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What about security?</a:t>
            </a:r>
          </a:p>
        </p:txBody>
      </p:sp>
    </p:spTree>
    <p:extLst>
      <p:ext uri="{BB962C8B-B14F-4D97-AF65-F5344CB8AC3E}">
        <p14:creationId xmlns:p14="http://schemas.microsoft.com/office/powerpoint/2010/main" val="102380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5B64-6E94-4CFC-BCAD-67314C02A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protect against such threats?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9F012-6CD9-4D4F-95D4-7FD44BF4A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414" y="2757769"/>
            <a:ext cx="9152388" cy="331586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Limit its accessibility?</a:t>
            </a:r>
          </a:p>
          <a:p>
            <a:pPr marL="0" indent="0">
              <a:buNone/>
            </a:pPr>
            <a:r>
              <a:rPr lang="en-US" dirty="0"/>
              <a:t>Restrictions by International Traffic in Arms Regulations (ITAR) have varying efficacy.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chemeClr val="accent6"/>
                </a:solidFill>
              </a:rPr>
              <a:t>Information embedding?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Attacker can easily access the 3D printer, including design files, without external supervision.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chemeClr val="accent6"/>
                </a:solidFill>
              </a:rPr>
              <a:t>Defense Software?</a:t>
            </a:r>
          </a:p>
          <a:p>
            <a:pPr marL="0" indent="0">
              <a:buNone/>
            </a:pPr>
            <a:r>
              <a:rPr lang="en-US" dirty="0"/>
              <a:t>Millions of 3D printers in the market and user locations, needs to be replaced or updated.</a:t>
            </a:r>
          </a:p>
          <a:p>
            <a:pPr marL="0" indent="0">
              <a:buNone/>
            </a:pPr>
            <a:br>
              <a:rPr lang="en-US" dirty="0">
                <a:solidFill>
                  <a:schemeClr val="accent6"/>
                </a:solidFill>
              </a:rPr>
            </a:b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4003C-E888-49FB-98B4-5255BE604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3B42-7403-4F61-9019-691EF111B0D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2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20A1E-32D0-4CFF-89B6-BFDBDFAF1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36186"/>
            <a:ext cx="7729728" cy="1188720"/>
          </a:xfrm>
        </p:spPr>
        <p:txBody>
          <a:bodyPr/>
          <a:lstStyle/>
          <a:p>
            <a:r>
              <a:rPr lang="en-US" dirty="0"/>
              <a:t>The Rise of Threats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EFE0B-D8B4-4240-9AA6-63D6F65D9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936" y="2045958"/>
            <a:ext cx="9366350" cy="310198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Illegal Object Creation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Counterfeiting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69FDD-72C9-4229-BD1D-5813C6B1B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3B42-7403-4F61-9019-691EF111B0D0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 descr="A room with a large mirror&#10;&#10;Description generated with high confidence">
            <a:extLst>
              <a:ext uri="{FF2B5EF4-FFF2-40B4-BE49-F238E27FC236}">
                <a16:creationId xmlns:a16="http://schemas.microsoft.com/office/drawing/2014/main" id="{32BF1307-D80E-42C5-8660-C8A3B9B26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78" y="2561933"/>
            <a:ext cx="3152969" cy="17341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63AC74-D310-4C29-9AE0-F69546FAF3D1}"/>
              </a:ext>
            </a:extLst>
          </p:cNvPr>
          <p:cNvSpPr txBox="1"/>
          <p:nvPr/>
        </p:nvSpPr>
        <p:spPr>
          <a:xfrm>
            <a:off x="5131837" y="2851182"/>
            <a:ext cx="5524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Untraceable: </a:t>
            </a:r>
            <a:r>
              <a:rPr lang="en-US" dirty="0"/>
              <a:t>No serial number nor background check.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Inexpensive:</a:t>
            </a:r>
            <a:r>
              <a:rPr lang="en-US" dirty="0"/>
              <a:t> Compared to its marked cost.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Customizable:</a:t>
            </a:r>
            <a:r>
              <a:rPr lang="en-US" dirty="0"/>
              <a:t> Allowing addition of illegal components (</a:t>
            </a:r>
            <a:r>
              <a:rPr lang="en-US" i="1" dirty="0"/>
              <a:t>e.g., </a:t>
            </a:r>
            <a:r>
              <a:rPr lang="en-US" dirty="0"/>
              <a:t>scope, automatic)</a:t>
            </a:r>
          </a:p>
        </p:txBody>
      </p:sp>
      <p:pic>
        <p:nvPicPr>
          <p:cNvPr id="9" name="Picture 8" descr="A pair of sunglasses on a table&#10;&#10;Description generated with high confidence">
            <a:extLst>
              <a:ext uri="{FF2B5EF4-FFF2-40B4-BE49-F238E27FC236}">
                <a16:creationId xmlns:a16="http://schemas.microsoft.com/office/drawing/2014/main" id="{DB162779-8BF3-4740-A346-9D9758457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93" y="4849547"/>
            <a:ext cx="3234554" cy="18197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B6322B7-1C75-480A-9E5D-D5745A5C08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39" y="5063111"/>
            <a:ext cx="2285246" cy="13925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38F7B5-B8DB-4E5A-9C6B-E4334B42F816}"/>
              </a:ext>
            </a:extLst>
          </p:cNvPr>
          <p:cNvSpPr txBox="1"/>
          <p:nvPr/>
        </p:nvSpPr>
        <p:spPr>
          <a:xfrm>
            <a:off x="5101493" y="5372990"/>
            <a:ext cx="6139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Intellectual Property Loss: </a:t>
            </a:r>
            <a:r>
              <a:rPr lang="en-US" dirty="0"/>
              <a:t>Compromising integrity.</a:t>
            </a:r>
            <a:r>
              <a:rPr lang="en-US" dirty="0">
                <a:solidFill>
                  <a:schemeClr val="accent6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Sabotaged Objects: </a:t>
            </a:r>
            <a:r>
              <a:rPr lang="en-US" dirty="0"/>
              <a:t>Causing financial loss.</a:t>
            </a:r>
            <a:r>
              <a:rPr lang="en-US" dirty="0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5556CB-6614-47ED-9499-00E976B4019C}"/>
              </a:ext>
            </a:extLst>
          </p:cNvPr>
          <p:cNvSpPr/>
          <p:nvPr/>
        </p:nvSpPr>
        <p:spPr>
          <a:xfrm>
            <a:off x="5285269" y="4296066"/>
            <a:ext cx="5587948" cy="767045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Life-threatening Consequences!</a:t>
            </a:r>
          </a:p>
        </p:txBody>
      </p:sp>
    </p:spTree>
    <p:extLst>
      <p:ext uri="{BB962C8B-B14F-4D97-AF65-F5344CB8AC3E}">
        <p14:creationId xmlns:p14="http://schemas.microsoft.com/office/powerpoint/2010/main" val="277588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9154A-A8C3-4F29-9C0A-7FD60C6D1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52296"/>
            <a:ext cx="7729728" cy="1188720"/>
          </a:xfrm>
        </p:spPr>
        <p:txBody>
          <a:bodyPr/>
          <a:lstStyle/>
          <a:p>
            <a:r>
              <a:rPr lang="en-US" dirty="0"/>
              <a:t>Benefits of 3d printing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AF99A-38E9-40B9-A3BC-56E92DBB7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237" y="1946246"/>
            <a:ext cx="9789952" cy="3793781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Efficiency: </a:t>
            </a:r>
            <a:r>
              <a:rPr lang="en-US" dirty="0"/>
              <a:t>Fast and low-cost production with less material waste.</a:t>
            </a:r>
          </a:p>
          <a:p>
            <a:r>
              <a:rPr lang="en-US" dirty="0">
                <a:solidFill>
                  <a:schemeClr val="accent6"/>
                </a:solidFill>
              </a:rPr>
              <a:t>Creativity:</a:t>
            </a:r>
            <a:r>
              <a:rPr lang="en-US" dirty="0"/>
              <a:t> Flexible with complex geometric construction using CAD tools.</a:t>
            </a:r>
          </a:p>
          <a:p>
            <a:r>
              <a:rPr lang="en-US" dirty="0">
                <a:solidFill>
                  <a:schemeClr val="accent6"/>
                </a:solidFill>
              </a:rPr>
              <a:t>Accessibility:</a:t>
            </a:r>
            <a:r>
              <a:rPr lang="en-US" dirty="0"/>
              <a:t>  Affordable price of printers and materials.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560CB-5CA8-4A19-A3BF-7C517764E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3B42-7403-4F61-9019-691EF111B0D0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383336-E80E-4868-AF62-082084621461}"/>
              </a:ext>
            </a:extLst>
          </p:cNvPr>
          <p:cNvSpPr txBox="1"/>
          <p:nvPr/>
        </p:nvSpPr>
        <p:spPr>
          <a:xfrm>
            <a:off x="3397541" y="3334375"/>
            <a:ext cx="8347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Provides freedom to user to enact as manufacturer! 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88F9AA-5773-4736-A73E-8DC0B30603B7}"/>
              </a:ext>
            </a:extLst>
          </p:cNvPr>
          <p:cNvSpPr/>
          <p:nvPr/>
        </p:nvSpPr>
        <p:spPr>
          <a:xfrm>
            <a:off x="1845578" y="4219962"/>
            <a:ext cx="8498048" cy="1107065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What about security?</a:t>
            </a:r>
          </a:p>
        </p:txBody>
      </p:sp>
    </p:spTree>
    <p:extLst>
      <p:ext uri="{BB962C8B-B14F-4D97-AF65-F5344CB8AC3E}">
        <p14:creationId xmlns:p14="http://schemas.microsoft.com/office/powerpoint/2010/main" val="411966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63D51-723F-4F6D-8D0D-3D361422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27129"/>
            <a:ext cx="7729728" cy="1188720"/>
          </a:xfrm>
        </p:spPr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7D8CD-74A6-4D0F-ADAF-648159829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1204" y="2268929"/>
            <a:ext cx="8626843" cy="310198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Briefly,</a:t>
            </a:r>
          </a:p>
          <a:p>
            <a:r>
              <a:rPr lang="en-US" dirty="0">
                <a:solidFill>
                  <a:schemeClr val="tx1"/>
                </a:solidFill>
              </a:rPr>
              <a:t>First investigation of a 3D printer's fingerprint. 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Implement an end-to-end 3D printing forensic system, </a:t>
            </a:r>
            <a:r>
              <a:rPr lang="en-US" dirty="0" err="1"/>
              <a:t>PrinTracker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Demonstrate the resilience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of </a:t>
            </a:r>
            <a:r>
              <a:rPr lang="en-US" dirty="0" err="1"/>
              <a:t>PrinTracker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EB3CE-A964-485A-A425-5532AB08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3B42-7403-4F61-9019-691EF111B0D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73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074B0163-61F0-4BE4-85B2-A8F2F9FD3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9" b="84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C72FA1-DA00-4754-A981-1B125D87E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noFill/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3D Printing Market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5ED44-94B3-4443-A69C-C769CB1F0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7433B42-7403-4F61-9019-691EF111B0D0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46F84C9-11BA-44C2-90D4-299A0242B64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-19" y="3545824"/>
            <a:ext cx="1219199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dirty="0"/>
              <a:t>The industry expanded by more than </a:t>
            </a:r>
            <a:r>
              <a:rPr lang="en-US" sz="2800" dirty="0">
                <a:solidFill>
                  <a:srgbClr val="C00000"/>
                </a:solidFill>
              </a:rPr>
              <a:t>$1.25 billion dollars </a:t>
            </a:r>
            <a:r>
              <a:rPr lang="en-US" sz="2800" dirty="0"/>
              <a:t>in 2018!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Picture 14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65721B3F-A1AA-4740-8158-B0E05EF6A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4" b="96537" l="3500" r="97375">
                        <a14:foregroundMark x1="56625" y1="55509" x2="58500" y2="64008"/>
                        <a14:foregroundMark x1="74125" y1="56663" x2="75500" y2="62749"/>
                        <a14:foregroundMark x1="18383" y1="95261" x2="19157" y2="95651"/>
                        <a14:foregroundMark x1="11625" y1="8709" x2="16000" y2="8919"/>
                        <a14:foregroundMark x1="9634" y1="37777" x2="13125" y2="54040"/>
                        <a14:foregroundMark x1="10231" y1="42859" x2="13875" y2="55194"/>
                        <a14:foregroundMark x1="11833" y1="60628" x2="12500" y2="64743"/>
                        <a14:backgroundMark x1="50500" y1="5771" x2="82875" y2="2204"/>
                        <a14:backgroundMark x1="21125" y1="96642" x2="31500" y2="96642"/>
                        <a14:backgroundMark x1="31500" y1="96642" x2="94750" y2="88143"/>
                        <a14:backgroundMark x1="82875" y1="3358" x2="98000" y2="86569"/>
                        <a14:backgroundMark x1="96875" y1="86044" x2="97125" y2="90346"/>
                        <a14:backgroundMark x1="82875" y1="1784" x2="84250" y2="6506"/>
                        <a14:backgroundMark x1="52125" y1="5771" x2="26375" y2="8290"/>
                        <a14:backgroundMark x1="11806" y1="64822" x2="15500" y2="89927"/>
                        <a14:backgroundMark x1="15500" y1="89927" x2="17000" y2="94222"/>
                        <a14:backgroundMark x1="16500" y1="94229" x2="16750" y2="95488"/>
                        <a14:backgroundMark x1="21875" y1="96432" x2="19750" y2="96432"/>
                        <a14:backgroundMark x1="16250" y1="6296" x2="17000" y2="6296"/>
                        <a14:backgroundMark x1="3500" y1="11228" x2="6897" y2="28804"/>
                        <a14:backgroundMark x1="6500" y1="29276" x2="9875" y2="58027"/>
                        <a14:backgroundMark x1="9875" y1="58027" x2="10875" y2="60860"/>
                        <a14:backgroundMark x1="4750" y1="27597" x2="6125" y2="31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370" y="3429000"/>
            <a:ext cx="2839163" cy="338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30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EC9E52-E11A-4751-A139-02122D84D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Agenda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6BC3CA-AC77-41D3-B067-F30062D647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8215550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B23353-59E3-4012-ADC7-8F8528726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3B42-7403-4F61-9019-691EF111B0D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64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27085-385A-407B-868A-16AAA21D3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Motivation:</a:t>
            </a:r>
            <a:r>
              <a:rPr lang="en-US" dirty="0"/>
              <a:t> the Advent of 3D printer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EE06F-0451-4A90-8C98-1317797C4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745978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Ability to identify source printer will be significant</a:t>
            </a:r>
          </a:p>
          <a:p>
            <a:endParaRPr lang="en-US" dirty="0"/>
          </a:p>
          <a:p>
            <a:r>
              <a:rPr lang="en-US" dirty="0"/>
              <a:t>Products from (1) </a:t>
            </a:r>
            <a:r>
              <a:rPr lang="en-US" dirty="0">
                <a:solidFill>
                  <a:schemeClr val="accent6"/>
                </a:solidFill>
              </a:rPr>
              <a:t>same printer      common features </a:t>
            </a:r>
            <a:r>
              <a:rPr lang="en-US" dirty="0"/>
              <a:t>in their fingerprint. </a:t>
            </a:r>
            <a:br>
              <a:rPr lang="en-US" dirty="0"/>
            </a:br>
            <a:r>
              <a:rPr lang="en-US" dirty="0"/>
              <a:t>                      (2) </a:t>
            </a:r>
            <a:r>
              <a:rPr lang="en-US" dirty="0">
                <a:solidFill>
                  <a:schemeClr val="accent6"/>
                </a:solidFill>
              </a:rPr>
              <a:t>different printer      distinct features </a:t>
            </a:r>
            <a:r>
              <a:rPr lang="en-US" dirty="0"/>
              <a:t>in their fingerprint.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8DFF2D-03DB-4625-AF72-B1E23932BDAA}"/>
              </a:ext>
            </a:extLst>
          </p:cNvPr>
          <p:cNvSpPr/>
          <p:nvPr/>
        </p:nvSpPr>
        <p:spPr>
          <a:xfrm>
            <a:off x="2231136" y="2432807"/>
            <a:ext cx="7729728" cy="2592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224850-2A1C-4BD8-9531-5B5981D9AFD1}"/>
              </a:ext>
            </a:extLst>
          </p:cNvPr>
          <p:cNvSpPr/>
          <p:nvPr/>
        </p:nvSpPr>
        <p:spPr>
          <a:xfrm>
            <a:off x="1610686" y="2432807"/>
            <a:ext cx="4485314" cy="12835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Rise of 3D Printers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3A67A3-CB04-428B-BE4A-97EE8BA2A048}"/>
              </a:ext>
            </a:extLst>
          </p:cNvPr>
          <p:cNvSpPr/>
          <p:nvPr/>
        </p:nvSpPr>
        <p:spPr>
          <a:xfrm>
            <a:off x="6096000" y="2432807"/>
            <a:ext cx="4662922" cy="12835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Growing Threats:</a:t>
            </a:r>
          </a:p>
          <a:p>
            <a:pPr algn="ctr"/>
            <a:r>
              <a:rPr lang="en-US" dirty="0"/>
              <a:t>Counterfeiting/Illegal Production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522A42-3595-4F50-BCD8-50E5A23E0F35}"/>
              </a:ext>
            </a:extLst>
          </p:cNvPr>
          <p:cNvSpPr/>
          <p:nvPr/>
        </p:nvSpPr>
        <p:spPr>
          <a:xfrm>
            <a:off x="1610686" y="3716323"/>
            <a:ext cx="4485314" cy="133986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Advantages to Attackers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7DD9D6-3FE3-4147-9A88-F796D7F2194D}"/>
              </a:ext>
            </a:extLst>
          </p:cNvPr>
          <p:cNvSpPr/>
          <p:nvPr/>
        </p:nvSpPr>
        <p:spPr>
          <a:xfrm>
            <a:off x="6096000" y="3716323"/>
            <a:ext cx="4662922" cy="133986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Limited Solutions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1C1DF5-5A55-48FB-8098-C80D56FEF5F7}"/>
              </a:ext>
            </a:extLst>
          </p:cNvPr>
          <p:cNvSpPr/>
          <p:nvPr/>
        </p:nvSpPr>
        <p:spPr>
          <a:xfrm>
            <a:off x="5089321" y="3399499"/>
            <a:ext cx="2013358" cy="698383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Impossible to Identify attacker?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F50B76A-2950-4375-97C5-1BD1A327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3B42-7403-4F61-9019-691EF111B0D0}" type="slidenum">
              <a:rPr lang="en-US" smtClean="0"/>
              <a:t>31</a:t>
            </a:fld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C621D27-3B9B-4174-B87F-BA7B2DA97686}"/>
              </a:ext>
            </a:extLst>
          </p:cNvPr>
          <p:cNvSpPr/>
          <p:nvPr/>
        </p:nvSpPr>
        <p:spPr>
          <a:xfrm>
            <a:off x="5352174" y="5710960"/>
            <a:ext cx="251670" cy="7550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4F92E4E-C959-416B-805B-86BC73947C15}"/>
              </a:ext>
            </a:extLst>
          </p:cNvPr>
          <p:cNvSpPr/>
          <p:nvPr/>
        </p:nvSpPr>
        <p:spPr>
          <a:xfrm>
            <a:off x="5645790" y="5979817"/>
            <a:ext cx="251670" cy="7550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00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413BF-277E-48FA-9D1D-C9B261A43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Threat model: </a:t>
            </a:r>
            <a:r>
              <a:rPr lang="en-US"/>
              <a:t>Identifying attackers through fingerprint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A8B52-0E6C-4521-9FDC-3629FE744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</p:spPr>
        <p:txBody>
          <a:bodyPr/>
          <a:lstStyle/>
          <a:p>
            <a:r>
              <a:rPr lang="en-US"/>
              <a:t>Showing the forensic scene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00FF9E-6BCC-4EA6-9E54-013D376B5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404" y="2331246"/>
            <a:ext cx="9048750" cy="40195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61B38-2874-4C2E-AD87-301EB6906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3B42-7403-4F61-9019-691EF111B0D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83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AD13A-D3AB-4A5B-B702-BAA0584D9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Methodology: </a:t>
            </a:r>
            <a:r>
              <a:rPr lang="en-US" dirty="0"/>
              <a:t>Texture Variations from hardware imperfections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19BBB-F3E1-4E66-BC4B-93E2EA445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3DBA80-BF8C-4A66-8DD9-5A1D73B95F0F}"/>
              </a:ext>
            </a:extLst>
          </p:cNvPr>
          <p:cNvSpPr/>
          <p:nvPr/>
        </p:nvSpPr>
        <p:spPr>
          <a:xfrm>
            <a:off x="376135" y="4022227"/>
            <a:ext cx="1959428" cy="5623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3D Printer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716D5C6-ED30-48A3-B908-46D17A2D50BC}"/>
              </a:ext>
            </a:extLst>
          </p:cNvPr>
          <p:cNvCxnSpPr>
            <a:cxnSpLocks/>
          </p:cNvCxnSpPr>
          <p:nvPr/>
        </p:nvCxnSpPr>
        <p:spPr>
          <a:xfrm>
            <a:off x="2335563" y="4584583"/>
            <a:ext cx="592195" cy="566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13EDB6A-022C-44CD-9490-DFA046356FD3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2335563" y="4303405"/>
            <a:ext cx="6509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8B7B6CD-A5A0-4ADC-9608-27DF89A9EF06}"/>
              </a:ext>
            </a:extLst>
          </p:cNvPr>
          <p:cNvCxnSpPr>
            <a:cxnSpLocks/>
          </p:cNvCxnSpPr>
          <p:nvPr/>
        </p:nvCxnSpPr>
        <p:spPr>
          <a:xfrm flipV="1">
            <a:off x="2335563" y="3429000"/>
            <a:ext cx="650918" cy="593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567FB02-6310-451C-88A2-5339F4C16B55}"/>
              </a:ext>
            </a:extLst>
          </p:cNvPr>
          <p:cNvSpPr/>
          <p:nvPr/>
        </p:nvSpPr>
        <p:spPr>
          <a:xfrm>
            <a:off x="2986481" y="3171039"/>
            <a:ext cx="1820411" cy="4110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Part #1: Feeder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9C4C67-FC3F-4DCA-8EF1-9081DB2359E8}"/>
              </a:ext>
            </a:extLst>
          </p:cNvPr>
          <p:cNvSpPr/>
          <p:nvPr/>
        </p:nvSpPr>
        <p:spPr>
          <a:xfrm>
            <a:off x="2975463" y="4079277"/>
            <a:ext cx="1959428" cy="4110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Part #2: Positioner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E50E46-9C28-4F13-B8E4-91A75DC4516E}"/>
              </a:ext>
            </a:extLst>
          </p:cNvPr>
          <p:cNvSpPr/>
          <p:nvPr/>
        </p:nvSpPr>
        <p:spPr>
          <a:xfrm>
            <a:off x="2925129" y="5036514"/>
            <a:ext cx="1959428" cy="4110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Part #3: Hot End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442C43A-C52C-4D85-AED5-1C3EC2E0D59A}"/>
              </a:ext>
            </a:extLst>
          </p:cNvPr>
          <p:cNvCxnSpPr>
            <a:stCxn id="21" idx="3"/>
          </p:cNvCxnSpPr>
          <p:nvPr/>
        </p:nvCxnSpPr>
        <p:spPr>
          <a:xfrm flipV="1">
            <a:off x="4806892" y="3376556"/>
            <a:ext cx="75500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A1ED3E5F-4961-4940-9A91-754882B327C2}"/>
              </a:ext>
            </a:extLst>
          </p:cNvPr>
          <p:cNvSpPr/>
          <p:nvPr/>
        </p:nvSpPr>
        <p:spPr>
          <a:xfrm>
            <a:off x="5561901" y="3020001"/>
            <a:ext cx="1761688" cy="713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Equation #1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0877B65-44AE-4567-9F05-92F26A783890}"/>
              </a:ext>
            </a:extLst>
          </p:cNvPr>
          <p:cNvSpPr/>
          <p:nvPr/>
        </p:nvSpPr>
        <p:spPr>
          <a:xfrm>
            <a:off x="5574791" y="3928244"/>
            <a:ext cx="1761688" cy="713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Equation #2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C855A9D-43EC-4C38-AA54-443C8C0391EE}"/>
              </a:ext>
            </a:extLst>
          </p:cNvPr>
          <p:cNvSpPr/>
          <p:nvPr/>
        </p:nvSpPr>
        <p:spPr>
          <a:xfrm>
            <a:off x="5561901" y="4885481"/>
            <a:ext cx="1761688" cy="713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Equation #3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DDE619A-D158-452C-8314-D1C39773DD18}"/>
              </a:ext>
            </a:extLst>
          </p:cNvPr>
          <p:cNvCxnSpPr>
            <a:cxnSpLocks/>
            <a:endCxn id="28" idx="2"/>
          </p:cNvCxnSpPr>
          <p:nvPr/>
        </p:nvCxnSpPr>
        <p:spPr>
          <a:xfrm>
            <a:off x="4945617" y="4282444"/>
            <a:ext cx="629174" cy="2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EF2C497-920A-49A8-B471-5320F8911842}"/>
              </a:ext>
            </a:extLst>
          </p:cNvPr>
          <p:cNvCxnSpPr>
            <a:cxnSpLocks/>
            <a:endCxn id="29" idx="2"/>
          </p:cNvCxnSpPr>
          <p:nvPr/>
        </p:nvCxnSpPr>
        <p:spPr>
          <a:xfrm>
            <a:off x="4869809" y="5242031"/>
            <a:ext cx="6920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ight Brace 33">
            <a:extLst>
              <a:ext uri="{FF2B5EF4-FFF2-40B4-BE49-F238E27FC236}">
                <a16:creationId xmlns:a16="http://schemas.microsoft.com/office/drawing/2014/main" id="{163A00AD-2600-4EFC-9737-7D22654933BC}"/>
              </a:ext>
            </a:extLst>
          </p:cNvPr>
          <p:cNvSpPr/>
          <p:nvPr/>
        </p:nvSpPr>
        <p:spPr>
          <a:xfrm rot="10800000">
            <a:off x="7336479" y="4885481"/>
            <a:ext cx="308228" cy="7131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6F0AFBBD-9C85-4B50-8D71-41C9B7EDF317}"/>
              </a:ext>
            </a:extLst>
          </p:cNvPr>
          <p:cNvSpPr/>
          <p:nvPr/>
        </p:nvSpPr>
        <p:spPr>
          <a:xfrm rot="10800000">
            <a:off x="7330425" y="3925894"/>
            <a:ext cx="308228" cy="7131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C6895BCE-855A-40D0-8562-FD43B238B895}"/>
              </a:ext>
            </a:extLst>
          </p:cNvPr>
          <p:cNvSpPr/>
          <p:nvPr/>
        </p:nvSpPr>
        <p:spPr>
          <a:xfrm rot="10800000">
            <a:off x="7328260" y="2995735"/>
            <a:ext cx="308228" cy="7131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62701C-2F49-4114-B739-3D97465D2DA3}"/>
              </a:ext>
            </a:extLst>
          </p:cNvPr>
          <p:cNvSpPr txBox="1"/>
          <p:nvPr/>
        </p:nvSpPr>
        <p:spPr>
          <a:xfrm>
            <a:off x="7465761" y="3037247"/>
            <a:ext cx="2156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Unsteady volumetric flow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C29C18-6637-4EA3-A3FC-20D0AB6DF336}"/>
              </a:ext>
            </a:extLst>
          </p:cNvPr>
          <p:cNvSpPr txBox="1"/>
          <p:nvPr/>
        </p:nvSpPr>
        <p:spPr>
          <a:xfrm>
            <a:off x="7465761" y="3951151"/>
            <a:ext cx="2599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 </a:t>
            </a:r>
            <a:r>
              <a:rPr lang="en-US" dirty="0" err="1"/>
              <a:t>tracjectory</a:t>
            </a:r>
            <a:r>
              <a:rPr lang="en-US" dirty="0"/>
              <a:t> vectors</a:t>
            </a:r>
          </a:p>
          <a:p>
            <a:r>
              <a:rPr lang="en-US" dirty="0"/>
              <a:t>Platform positioning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AFED3E-1C2B-4D10-90A7-8A983C2039FA}"/>
              </a:ext>
            </a:extLst>
          </p:cNvPr>
          <p:cNvSpPr txBox="1"/>
          <p:nvPr/>
        </p:nvSpPr>
        <p:spPr>
          <a:xfrm>
            <a:off x="7482374" y="4916291"/>
            <a:ext cx="2599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Irregular material fusion</a:t>
            </a:r>
          </a:p>
          <a:p>
            <a:r>
              <a:rPr lang="en-US" dirty="0"/>
              <a:t>Unsteady extrusion </a:t>
            </a: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978C6AE8-DDB5-4E4E-B2F4-189E68BB070B}"/>
              </a:ext>
            </a:extLst>
          </p:cNvPr>
          <p:cNvSpPr/>
          <p:nvPr/>
        </p:nvSpPr>
        <p:spPr>
          <a:xfrm>
            <a:off x="9873843" y="3020001"/>
            <a:ext cx="483492" cy="2578580"/>
          </a:xfrm>
          <a:prstGeom prst="rightBrace">
            <a:avLst>
              <a:gd name="adj1" fmla="val 8333"/>
              <a:gd name="adj2" fmla="val 49355"/>
            </a:avLst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27F9318-B493-434D-ACFA-23A3236A9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761" y="3822948"/>
            <a:ext cx="1354104" cy="902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A385A3C-F8AF-4C69-85AC-21A14B6A7C74}"/>
              </a:ext>
            </a:extLst>
          </p:cNvPr>
          <p:cNvSpPr/>
          <p:nvPr/>
        </p:nvSpPr>
        <p:spPr>
          <a:xfrm>
            <a:off x="7686652" y="2535837"/>
            <a:ext cx="2108096" cy="53194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dirty="0"/>
              <a:t>Factors Affecting Object Texture</a:t>
            </a:r>
          </a:p>
        </p:txBody>
      </p: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8912FDDE-471F-4D34-9487-FCEE6C42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3B42-7403-4F61-9019-691EF111B0D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95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66034-6AAB-484F-A480-50D365571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Texture characterization:</a:t>
            </a:r>
            <a:r>
              <a:rPr lang="en-US" dirty="0"/>
              <a:t> Modeling Fingerprint on Object surface</a:t>
            </a:r>
          </a:p>
        </p:txBody>
      </p:sp>
      <p:pic>
        <p:nvPicPr>
          <p:cNvPr id="6" name="Content Placeholder 5" descr="A picture containing athletic game, sport&#10;&#10;Description generated with high confidence">
            <a:extLst>
              <a:ext uri="{FF2B5EF4-FFF2-40B4-BE49-F238E27FC236}">
                <a16:creationId xmlns:a16="http://schemas.microsoft.com/office/drawing/2014/main" id="{6CE8498F-1679-4291-A00A-BD234837F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058" y="2664462"/>
            <a:ext cx="3224744" cy="31019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28A59-FEB7-4A5C-BB28-3006BD069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3B42-7403-4F61-9019-691EF111B0D0}" type="slidenum">
              <a:rPr lang="en-US" smtClean="0"/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8FDF8D-C685-4CC5-BB47-DB6EAE6A3D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9" t="9453" r="4196" b="12658"/>
          <a:stretch/>
        </p:blipFill>
        <p:spPr>
          <a:xfrm>
            <a:off x="6611677" y="2782610"/>
            <a:ext cx="1988103" cy="2918893"/>
          </a:xfrm>
          <a:prstGeom prst="rect">
            <a:avLst/>
          </a:prstGeom>
        </p:spPr>
      </p:pic>
      <p:sp>
        <p:nvSpPr>
          <p:cNvPr id="9" name="Cube 8">
            <a:extLst>
              <a:ext uri="{FF2B5EF4-FFF2-40B4-BE49-F238E27FC236}">
                <a16:creationId xmlns:a16="http://schemas.microsoft.com/office/drawing/2014/main" id="{175B16BF-278A-4A9F-90CF-B5B5B88B0B28}"/>
              </a:ext>
            </a:extLst>
          </p:cNvPr>
          <p:cNvSpPr/>
          <p:nvPr/>
        </p:nvSpPr>
        <p:spPr>
          <a:xfrm>
            <a:off x="766321" y="4215450"/>
            <a:ext cx="1688841" cy="149289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7D39A3-A86F-4E24-92EA-7ACD864186D9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1577131" y="2664464"/>
            <a:ext cx="1401927" cy="15509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45E0FA-9937-4712-9819-E3749A9F3722}"/>
              </a:ext>
            </a:extLst>
          </p:cNvPr>
          <p:cNvCxnSpPr>
            <a:stCxn id="9" idx="1"/>
          </p:cNvCxnSpPr>
          <p:nvPr/>
        </p:nvCxnSpPr>
        <p:spPr>
          <a:xfrm>
            <a:off x="1424129" y="4588675"/>
            <a:ext cx="1554929" cy="11777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165FFBD5-CB1B-4C46-B0FA-A09A093C0954}"/>
              </a:ext>
            </a:extLst>
          </p:cNvPr>
          <p:cNvSpPr/>
          <p:nvPr/>
        </p:nvSpPr>
        <p:spPr>
          <a:xfrm>
            <a:off x="1157681" y="4215450"/>
            <a:ext cx="838899" cy="373225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06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BF4D9-166A-431B-9F01-BD4242C2F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System overview: </a:t>
            </a:r>
            <a:r>
              <a:rPr lang="en-US" dirty="0"/>
              <a:t>using fingerprint to identify 3d printers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3EC65B-C53E-4BE1-80D2-FC7F2553B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8" t="46570" r="20562"/>
          <a:stretch/>
        </p:blipFill>
        <p:spPr>
          <a:xfrm>
            <a:off x="2668554" y="3323658"/>
            <a:ext cx="6494107" cy="1380931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F6ADB-8064-4972-BFFB-820EAA77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3B42-7403-4F61-9019-691EF111B0D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9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73C3E-4B6B-4E28-9A59-C158D56F3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23613"/>
            <a:ext cx="7729728" cy="1188720"/>
          </a:xfrm>
        </p:spPr>
        <p:txBody>
          <a:bodyPr/>
          <a:lstStyle/>
          <a:p>
            <a:r>
              <a:rPr lang="en-US" dirty="0"/>
              <a:t>What if attacker obtains similar 3D printer? (1/3)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CE42A063-5060-4394-9FF7-751ACA58BB89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14905" y="2047623"/>
          <a:ext cx="10432224" cy="3705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be 4">
            <a:extLst>
              <a:ext uri="{FF2B5EF4-FFF2-40B4-BE49-F238E27FC236}">
                <a16:creationId xmlns:a16="http://schemas.microsoft.com/office/drawing/2014/main" id="{49508CDC-CCE8-42CF-AE7C-CF15988CCF71}"/>
              </a:ext>
            </a:extLst>
          </p:cNvPr>
          <p:cNvSpPr/>
          <p:nvPr/>
        </p:nvSpPr>
        <p:spPr>
          <a:xfrm>
            <a:off x="2396057" y="3266809"/>
            <a:ext cx="1890943" cy="1597981"/>
          </a:xfrm>
          <a:prstGeom prst="cub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indoor, wall, white&#10;&#10;Description generated with high confidence">
            <a:extLst>
              <a:ext uri="{FF2B5EF4-FFF2-40B4-BE49-F238E27FC236}">
                <a16:creationId xmlns:a16="http://schemas.microsoft.com/office/drawing/2014/main" id="{D594C8C4-7E9D-4EBE-832C-137320E346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132" y="3455634"/>
            <a:ext cx="982394" cy="1400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0E025B-DAED-4592-BBE2-787594257A28}"/>
              </a:ext>
            </a:extLst>
          </p:cNvPr>
          <p:cNvSpPr txBox="1"/>
          <p:nvPr/>
        </p:nvSpPr>
        <p:spPr>
          <a:xfrm>
            <a:off x="3104672" y="3240176"/>
            <a:ext cx="1145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Database</a:t>
            </a:r>
          </a:p>
        </p:txBody>
      </p:sp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4008A6C-46F6-46AF-AAA3-DEA612ACA9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/>
          <a:stretch/>
        </p:blipFill>
        <p:spPr>
          <a:xfrm>
            <a:off x="4955080" y="3522932"/>
            <a:ext cx="1013466" cy="1597981"/>
          </a:xfrm>
          <a:prstGeom prst="rect">
            <a:avLst/>
          </a:prstGeom>
        </p:spPr>
      </p:pic>
      <p:pic>
        <p:nvPicPr>
          <p:cNvPr id="14" name="Picture 13" descr="A picture containing appliance, sewing machine, white, indoor&#10;&#10;Description generated with very high confidence">
            <a:extLst>
              <a:ext uri="{FF2B5EF4-FFF2-40B4-BE49-F238E27FC236}">
                <a16:creationId xmlns:a16="http://schemas.microsoft.com/office/drawing/2014/main" id="{324A1C97-2454-4E1A-BF0C-9767BF38D4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31" y="3877149"/>
            <a:ext cx="911265" cy="1270397"/>
          </a:xfrm>
          <a:prstGeom prst="rect">
            <a:avLst/>
          </a:prstGeom>
        </p:spPr>
      </p:pic>
      <p:pic>
        <p:nvPicPr>
          <p:cNvPr id="17" name="Picture 1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24A922B-51FD-4858-B62B-423587B926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116" y="3978220"/>
            <a:ext cx="2242259" cy="143711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761D1E-D53C-48BB-B29F-76F99CD1C028}"/>
              </a:ext>
            </a:extLst>
          </p:cNvPr>
          <p:cNvSpPr/>
          <p:nvPr/>
        </p:nvSpPr>
        <p:spPr>
          <a:xfrm>
            <a:off x="2102984" y="5884105"/>
            <a:ext cx="7731124" cy="399742"/>
          </a:xfrm>
          <a:prstGeom prst="roundRect">
            <a:avLst/>
          </a:prstGeom>
          <a:solidFill>
            <a:schemeClr val="accent3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PrinTracker</a:t>
            </a:r>
            <a:r>
              <a:rPr lang="en-US" sz="2400" dirty="0"/>
              <a:t> can identify among even printers of same type!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635EDB-A0F1-4C02-8EBA-F2E9D271DCF2}"/>
              </a:ext>
            </a:extLst>
          </p:cNvPr>
          <p:cNvSpPr/>
          <p:nvPr/>
        </p:nvSpPr>
        <p:spPr>
          <a:xfrm>
            <a:off x="9603395" y="4238362"/>
            <a:ext cx="2434157" cy="9168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Feature Value is randomly distributed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6C37D28-0EBA-4B91-B2E1-EB0AEA146004}"/>
              </a:ext>
            </a:extLst>
          </p:cNvPr>
          <p:cNvSpPr txBox="1">
            <a:spLocks/>
          </p:cNvSpPr>
          <p:nvPr/>
        </p:nvSpPr>
        <p:spPr>
          <a:xfrm>
            <a:off x="11253039" y="6225537"/>
            <a:ext cx="651918" cy="46166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33B42-7403-4F61-9019-691EF111B0D0}" type="slidenum">
              <a:rPr lang="en-US" sz="1400" smtClean="0"/>
              <a:pPr/>
              <a:t>36</a:t>
            </a:fld>
            <a:r>
              <a:rPr lang="en-US" sz="1400"/>
              <a:t>/24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1762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FCB63-13DF-4A44-BA3E-DA539BC2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781" y="302219"/>
            <a:ext cx="7729728" cy="1188720"/>
          </a:xfrm>
        </p:spPr>
        <p:txBody>
          <a:bodyPr/>
          <a:lstStyle/>
          <a:p>
            <a:r>
              <a:rPr lang="en-US" b="1" dirty="0"/>
              <a:t>Advancement of 3d Printing</a:t>
            </a:r>
          </a:p>
        </p:txBody>
      </p:sp>
      <p:pic>
        <p:nvPicPr>
          <p:cNvPr id="6" name="Content Placeholder 5" descr="A picture containing table, indoor, computer, desk&#10;&#10;Description generated with very high confidence">
            <a:extLst>
              <a:ext uri="{FF2B5EF4-FFF2-40B4-BE49-F238E27FC236}">
                <a16:creationId xmlns:a16="http://schemas.microsoft.com/office/drawing/2014/main" id="{82084C59-E529-42A6-9457-D96CE0BAD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40" y="4477143"/>
            <a:ext cx="3073661" cy="1791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person standing in front of a computer&#10;&#10;Description generated with high confidence">
            <a:extLst>
              <a:ext uri="{FF2B5EF4-FFF2-40B4-BE49-F238E27FC236}">
                <a16:creationId xmlns:a16="http://schemas.microsoft.com/office/drawing/2014/main" id="{095E6A64-6783-4DD9-B9F9-0D6CB8FC0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07" y="1998709"/>
            <a:ext cx="3073661" cy="1720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person standing in front of a computer&#10;&#10;Description generated with high confidence">
            <a:extLst>
              <a:ext uri="{FF2B5EF4-FFF2-40B4-BE49-F238E27FC236}">
                <a16:creationId xmlns:a16="http://schemas.microsoft.com/office/drawing/2014/main" id="{6DEB29FD-B834-45E2-A414-2BE3FFF75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533" y="1940213"/>
            <a:ext cx="3006983" cy="1709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CCE15B6D-EC89-4F18-BC85-C9FA434727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855" y="4443123"/>
            <a:ext cx="3073661" cy="1825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E343E0-30E2-4169-97D4-2D3EBBC196D2}"/>
              </a:ext>
            </a:extLst>
          </p:cNvPr>
          <p:cNvSpPr txBox="1"/>
          <p:nvPr/>
        </p:nvSpPr>
        <p:spPr>
          <a:xfrm>
            <a:off x="1416527" y="3557456"/>
            <a:ext cx="1823286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Automation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8679A2A-8AEA-4F86-8543-66D542798ABC}"/>
              </a:ext>
            </a:extLst>
          </p:cNvPr>
          <p:cNvSpPr/>
          <p:nvPr/>
        </p:nvSpPr>
        <p:spPr>
          <a:xfrm>
            <a:off x="4524375" y="2771775"/>
            <a:ext cx="2734274" cy="2724150"/>
          </a:xfrm>
          <a:prstGeom prst="ellips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3FF3CD-1F33-40D8-BDF6-DFF8D91DAD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6840" r="15895" b="16538"/>
          <a:stretch/>
        </p:blipFill>
        <p:spPr>
          <a:xfrm>
            <a:off x="5361441" y="2886931"/>
            <a:ext cx="1068876" cy="11417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293C37-4A01-46E6-847E-3263172FE324}"/>
              </a:ext>
            </a:extLst>
          </p:cNvPr>
          <p:cNvSpPr txBox="1"/>
          <p:nvPr/>
        </p:nvSpPr>
        <p:spPr>
          <a:xfrm>
            <a:off x="4988705" y="3990119"/>
            <a:ext cx="1846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Creative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Accessible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1BF8F8-EDC4-4ECF-AEFF-AEC6C15CDB6E}"/>
              </a:ext>
            </a:extLst>
          </p:cNvPr>
          <p:cNvSpPr txBox="1"/>
          <p:nvPr/>
        </p:nvSpPr>
        <p:spPr>
          <a:xfrm>
            <a:off x="1408175" y="6094115"/>
            <a:ext cx="1823286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Personal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19733A-B331-48CD-9D22-B65F211746A1}"/>
              </a:ext>
            </a:extLst>
          </p:cNvPr>
          <p:cNvSpPr txBox="1"/>
          <p:nvPr/>
        </p:nvSpPr>
        <p:spPr>
          <a:xfrm>
            <a:off x="8431690" y="6102976"/>
            <a:ext cx="1823286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Commercial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ADEF68-EBD9-409B-9B55-016499AF624D}"/>
              </a:ext>
            </a:extLst>
          </p:cNvPr>
          <p:cNvSpPr txBox="1"/>
          <p:nvPr/>
        </p:nvSpPr>
        <p:spPr>
          <a:xfrm>
            <a:off x="8431690" y="3488740"/>
            <a:ext cx="1823286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Medical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B0988278-914E-4408-B94A-E67471745943}"/>
              </a:ext>
            </a:extLst>
          </p:cNvPr>
          <p:cNvSpPr/>
          <p:nvPr/>
        </p:nvSpPr>
        <p:spPr>
          <a:xfrm rot="19754078">
            <a:off x="7105464" y="2962697"/>
            <a:ext cx="653262" cy="358976"/>
          </a:xfrm>
          <a:prstGeom prst="rightArrow">
            <a:avLst>
              <a:gd name="adj1" fmla="val 39603"/>
              <a:gd name="adj2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3FABE136-02CE-4EDD-8A13-0E4E2740A9B8}"/>
              </a:ext>
            </a:extLst>
          </p:cNvPr>
          <p:cNvSpPr/>
          <p:nvPr/>
        </p:nvSpPr>
        <p:spPr>
          <a:xfrm rot="1838163">
            <a:off x="7057000" y="4934823"/>
            <a:ext cx="653262" cy="358976"/>
          </a:xfrm>
          <a:prstGeom prst="rightArrow">
            <a:avLst>
              <a:gd name="adj1" fmla="val 39603"/>
              <a:gd name="adj2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1B0D2AD5-0532-481E-AADA-3F7C34B4B867}"/>
              </a:ext>
            </a:extLst>
          </p:cNvPr>
          <p:cNvSpPr/>
          <p:nvPr/>
        </p:nvSpPr>
        <p:spPr>
          <a:xfrm rot="12340171">
            <a:off x="3960029" y="3074704"/>
            <a:ext cx="653262" cy="358976"/>
          </a:xfrm>
          <a:prstGeom prst="rightArrow">
            <a:avLst>
              <a:gd name="adj1" fmla="val 39603"/>
              <a:gd name="adj2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EC71BF7-626B-4322-81DE-F9A539FC22D2}"/>
              </a:ext>
            </a:extLst>
          </p:cNvPr>
          <p:cNvSpPr/>
          <p:nvPr/>
        </p:nvSpPr>
        <p:spPr>
          <a:xfrm rot="8765975">
            <a:off x="4012754" y="4945097"/>
            <a:ext cx="653262" cy="358976"/>
          </a:xfrm>
          <a:prstGeom prst="rightArrow">
            <a:avLst>
              <a:gd name="adj1" fmla="val 39603"/>
              <a:gd name="adj2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C138A15A-F5A6-44DD-AAF4-04B8E870E7CE}"/>
              </a:ext>
            </a:extLst>
          </p:cNvPr>
          <p:cNvSpPr txBox="1">
            <a:spLocks/>
          </p:cNvSpPr>
          <p:nvPr/>
        </p:nvSpPr>
        <p:spPr>
          <a:xfrm>
            <a:off x="11253039" y="6225537"/>
            <a:ext cx="604403" cy="46166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33B42-7403-4F61-9019-691EF111B0D0}" type="slidenum">
              <a:rPr lang="en-US" sz="1400" smtClean="0"/>
              <a:pPr/>
              <a:t>4</a:t>
            </a:fld>
            <a:r>
              <a:rPr lang="en-US" sz="1400"/>
              <a:t>/24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2402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1CFD4-0364-4DDD-B635-BBEDE7D9B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067" y="467248"/>
            <a:ext cx="7729728" cy="1188720"/>
          </a:xfrm>
        </p:spPr>
        <p:txBody>
          <a:bodyPr/>
          <a:lstStyle/>
          <a:p>
            <a:r>
              <a:rPr lang="en-US" b="1" dirty="0"/>
              <a:t>User: The new manufacturer!</a:t>
            </a:r>
          </a:p>
        </p:txBody>
      </p:sp>
      <p:pic>
        <p:nvPicPr>
          <p:cNvPr id="6" name="Content Placeholder 5" descr="A close up of a sign&#10;&#10;Description generated with high confidence">
            <a:extLst>
              <a:ext uri="{FF2B5EF4-FFF2-40B4-BE49-F238E27FC236}">
                <a16:creationId xmlns:a16="http://schemas.microsoft.com/office/drawing/2014/main" id="{5FBFFA9F-5087-405B-AD85-A738C362EA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08" y="2752725"/>
            <a:ext cx="3101975" cy="3101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A computer sitting on a table&#10;&#10;Description generated with high confidence">
            <a:extLst>
              <a:ext uri="{FF2B5EF4-FFF2-40B4-BE49-F238E27FC236}">
                <a16:creationId xmlns:a16="http://schemas.microsoft.com/office/drawing/2014/main" id="{C3642C65-425C-47D5-BFA3-C962DC0A7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70" y="2752726"/>
            <a:ext cx="5917612" cy="3101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drawing of a face&#10;&#10;Description generated with high confidence">
            <a:extLst>
              <a:ext uri="{FF2B5EF4-FFF2-40B4-BE49-F238E27FC236}">
                <a16:creationId xmlns:a16="http://schemas.microsoft.com/office/drawing/2014/main" id="{DB93E484-BB8A-49E7-8AD5-CC2FC7058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84" y="2914651"/>
            <a:ext cx="549646" cy="676274"/>
          </a:xfrm>
          <a:prstGeom prst="rect">
            <a:avLst/>
          </a:prstGeom>
        </p:spPr>
      </p:pic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D107300F-16D8-48E8-9773-FE50F75C7944}"/>
              </a:ext>
            </a:extLst>
          </p:cNvPr>
          <p:cNvSpPr/>
          <p:nvPr/>
        </p:nvSpPr>
        <p:spPr>
          <a:xfrm>
            <a:off x="1095448" y="2724150"/>
            <a:ext cx="1018283" cy="971550"/>
          </a:xfrm>
          <a:prstGeom prst="mathMultiply">
            <a:avLst>
              <a:gd name="adj1" fmla="val 7581"/>
            </a:avLst>
          </a:prstGeom>
          <a:solidFill>
            <a:srgbClr val="0070C0">
              <a:alpha val="3098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drawing of a face&#10;&#10;Description generated with high confidence">
            <a:extLst>
              <a:ext uri="{FF2B5EF4-FFF2-40B4-BE49-F238E27FC236}">
                <a16:creationId xmlns:a16="http://schemas.microsoft.com/office/drawing/2014/main" id="{EAF1992D-738B-4409-84E3-9DF76B5DC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607" y="4810126"/>
            <a:ext cx="549646" cy="67627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B843399-05D5-44CC-B8F1-D4CD2B0941FB}"/>
              </a:ext>
            </a:extLst>
          </p:cNvPr>
          <p:cNvSpPr/>
          <p:nvPr/>
        </p:nvSpPr>
        <p:spPr>
          <a:xfrm>
            <a:off x="3961023" y="4901376"/>
            <a:ext cx="478568" cy="384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34920DB-EB5B-422F-B87C-116B3DA8D2A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548" y="4901376"/>
            <a:ext cx="432626" cy="432626"/>
          </a:xfrm>
          <a:prstGeom prst="rect">
            <a:avLst/>
          </a:prstGeom>
        </p:spPr>
      </p:pic>
      <p:sp>
        <p:nvSpPr>
          <p:cNvPr id="17" name="Multiplication Sign 16">
            <a:extLst>
              <a:ext uri="{FF2B5EF4-FFF2-40B4-BE49-F238E27FC236}">
                <a16:creationId xmlns:a16="http://schemas.microsoft.com/office/drawing/2014/main" id="{3E781769-C06F-426C-9B90-27228BEA5047}"/>
              </a:ext>
            </a:extLst>
          </p:cNvPr>
          <p:cNvSpPr/>
          <p:nvPr/>
        </p:nvSpPr>
        <p:spPr>
          <a:xfrm>
            <a:off x="3692693" y="4622389"/>
            <a:ext cx="1018283" cy="971550"/>
          </a:xfrm>
          <a:prstGeom prst="mathMultiply">
            <a:avLst>
              <a:gd name="adj1" fmla="val 7581"/>
            </a:avLst>
          </a:prstGeom>
          <a:solidFill>
            <a:srgbClr val="0070C0">
              <a:alpha val="3098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4FBA76-B4CB-4266-924E-B203BA12DDBF}"/>
              </a:ext>
            </a:extLst>
          </p:cNvPr>
          <p:cNvSpPr txBox="1"/>
          <p:nvPr/>
        </p:nvSpPr>
        <p:spPr>
          <a:xfrm>
            <a:off x="3552825" y="1932842"/>
            <a:ext cx="677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Print anything, anywhere and without any supervision</a:t>
            </a:r>
          </a:p>
        </p:txBody>
      </p:sp>
      <p:pic>
        <p:nvPicPr>
          <p:cNvPr id="21" name="Picture 20" descr="A picture containing indoor, wall, table&#10;&#10;Description generated with very high confidence">
            <a:extLst>
              <a:ext uri="{FF2B5EF4-FFF2-40B4-BE49-F238E27FC236}">
                <a16:creationId xmlns:a16="http://schemas.microsoft.com/office/drawing/2014/main" id="{A854BEC1-55E8-4EDE-9C3D-EFE3A6EB5A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0" y="3147570"/>
            <a:ext cx="6801760" cy="2312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80DD29-CDCE-47DF-A01C-5C749E1A6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199" y1="60800" x2="38528" y2="61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498" y="3590925"/>
            <a:ext cx="696143" cy="502268"/>
          </a:xfrm>
          <a:prstGeom prst="rect">
            <a:avLst/>
          </a:prstGeom>
        </p:spPr>
      </p:pic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B8DAF84A-A720-4684-86EF-DBC0B9969849}"/>
              </a:ext>
            </a:extLst>
          </p:cNvPr>
          <p:cNvSpPr txBox="1">
            <a:spLocks/>
          </p:cNvSpPr>
          <p:nvPr/>
        </p:nvSpPr>
        <p:spPr>
          <a:xfrm>
            <a:off x="11253039" y="6225537"/>
            <a:ext cx="604403" cy="46166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33B42-7403-4F61-9019-691EF111B0D0}" type="slidenum">
              <a:rPr lang="en-US" sz="1400" smtClean="0"/>
              <a:pPr/>
              <a:t>5</a:t>
            </a:fld>
            <a:r>
              <a:rPr lang="en-US" sz="1400"/>
              <a:t>/24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5560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38C39-EA72-4226-A899-12C239F8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68595"/>
            <a:ext cx="7729728" cy="1188720"/>
          </a:xfrm>
        </p:spPr>
        <p:txBody>
          <a:bodyPr/>
          <a:lstStyle/>
          <a:p>
            <a:r>
              <a:rPr lang="en-US" b="1" dirty="0"/>
              <a:t>The rise of threats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C421B-07A4-4555-B448-3F3A12C53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461" y="2160206"/>
            <a:ext cx="7729728" cy="3101983"/>
          </a:xfrm>
        </p:spPr>
        <p:txBody>
          <a:bodyPr/>
          <a:lstStyle/>
          <a:p>
            <a:r>
              <a:rPr lang="en-US" sz="2400" dirty="0">
                <a:solidFill>
                  <a:srgbClr val="C00000"/>
                </a:solidFill>
              </a:rPr>
              <a:t>Illegal Object Creation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B132C-A536-4A5F-A1D7-C75A2250263D}"/>
              </a:ext>
            </a:extLst>
          </p:cNvPr>
          <p:cNvSpPr txBox="1"/>
          <p:nvPr/>
        </p:nvSpPr>
        <p:spPr>
          <a:xfrm>
            <a:off x="5912886" y="3429000"/>
            <a:ext cx="5821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</a:rPr>
              <a:t>Untraceable: </a:t>
            </a:r>
            <a:r>
              <a:rPr lang="en-US" sz="2400" dirty="0"/>
              <a:t>No serial number nor background check.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</a:rPr>
              <a:t>Inexpensive:</a:t>
            </a:r>
            <a:r>
              <a:rPr lang="en-US" sz="2400" dirty="0"/>
              <a:t> Compared to its marked cost.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</a:rPr>
              <a:t>Customizable:</a:t>
            </a:r>
            <a:r>
              <a:rPr lang="en-US" sz="2400" dirty="0"/>
              <a:t> Allowing addition of illegal components (</a:t>
            </a:r>
            <a:r>
              <a:rPr lang="en-US" sz="2400" i="1" dirty="0"/>
              <a:t>e.g., </a:t>
            </a:r>
            <a:r>
              <a:rPr lang="en-US" sz="2400" dirty="0"/>
              <a:t>scope, automatic)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3DBD6D-E36F-4997-AD73-CC3CC5966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40" y="2839801"/>
            <a:ext cx="5042885" cy="3219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5F93C6-DD98-4703-B1B2-6036DF70EA9D}"/>
              </a:ext>
            </a:extLst>
          </p:cNvPr>
          <p:cNvSpPr txBox="1"/>
          <p:nvPr/>
        </p:nvSpPr>
        <p:spPr>
          <a:xfrm>
            <a:off x="549630" y="6196965"/>
            <a:ext cx="5230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ABC News, https://abcnews.go.com/WNT/video/3d-printed-guns-pose-threat-gun-law-expires-20919257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EB6E6EBF-BDB5-4F8A-8B8F-0F5E182F85B9}"/>
              </a:ext>
            </a:extLst>
          </p:cNvPr>
          <p:cNvSpPr txBox="1">
            <a:spLocks/>
          </p:cNvSpPr>
          <p:nvPr/>
        </p:nvSpPr>
        <p:spPr>
          <a:xfrm>
            <a:off x="11253039" y="6225537"/>
            <a:ext cx="604403" cy="46166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33B42-7403-4F61-9019-691EF111B0D0}" type="slidenum">
              <a:rPr lang="en-US" sz="1400" smtClean="0"/>
              <a:pPr/>
              <a:t>6</a:t>
            </a:fld>
            <a:r>
              <a:rPr lang="en-US" sz="1400"/>
              <a:t>/24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91869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DA316-EEA5-419B-9278-628E98279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7150" y="6334125"/>
            <a:ext cx="561457" cy="432626"/>
          </a:xfrm>
        </p:spPr>
        <p:txBody>
          <a:bodyPr/>
          <a:lstStyle/>
          <a:p>
            <a:fld id="{E7433B42-7403-4F61-9019-691EF111B0D0}" type="slidenum">
              <a:rPr lang="en-US" sz="1400" smtClean="0"/>
              <a:t>7</a:t>
            </a:fld>
            <a:r>
              <a:rPr lang="en-US" sz="1400" dirty="0"/>
              <a:t>/20</a:t>
            </a:r>
          </a:p>
        </p:txBody>
      </p:sp>
      <p:pic>
        <p:nvPicPr>
          <p:cNvPr id="11" name="Picture 10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8A771550-49E9-48BF-B781-B4B387CD4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40" y="133331"/>
            <a:ext cx="4671035" cy="3179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AEFD805-5BA1-45D3-8300-EEF0F54FC455}"/>
              </a:ext>
            </a:extLst>
          </p:cNvPr>
          <p:cNvSpPr/>
          <p:nvPr/>
        </p:nvSpPr>
        <p:spPr>
          <a:xfrm>
            <a:off x="882040" y="939487"/>
            <a:ext cx="4671035" cy="7654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Thousands download 3D-printed gun design</a:t>
            </a:r>
          </a:p>
        </p:txBody>
      </p:sp>
      <p:pic>
        <p:nvPicPr>
          <p:cNvPr id="14" name="Picture 1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04F789D-7170-4B5A-BE56-45118C318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7" y="133331"/>
            <a:ext cx="4661510" cy="3212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E15DF7-8F4C-46E3-8FA7-C207D17B464F}"/>
              </a:ext>
            </a:extLst>
          </p:cNvPr>
          <p:cNvSpPr/>
          <p:nvPr/>
        </p:nvSpPr>
        <p:spPr>
          <a:xfrm>
            <a:off x="6629402" y="1924050"/>
            <a:ext cx="4671035" cy="112895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3D-printed guns among weapons found at airport security checkpoints, TSA says</a:t>
            </a:r>
          </a:p>
        </p:txBody>
      </p:sp>
      <p:pic>
        <p:nvPicPr>
          <p:cNvPr id="17" name="Picture 1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AA143E5-64AB-45F5-AAE0-4384B071C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15" y="3545560"/>
            <a:ext cx="4680560" cy="3179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7DC29C-875F-44E4-929D-22AB9C58D39F}"/>
              </a:ext>
            </a:extLst>
          </p:cNvPr>
          <p:cNvSpPr/>
          <p:nvPr/>
        </p:nvSpPr>
        <p:spPr>
          <a:xfrm>
            <a:off x="872515" y="4425348"/>
            <a:ext cx="4680560" cy="14931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Police seize another batch of 3D printed guns as authorities deal with danger of downloadable firearms</a:t>
            </a:r>
          </a:p>
        </p:txBody>
      </p:sp>
      <p:pic>
        <p:nvPicPr>
          <p:cNvPr id="20" name="Picture 19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47EA4A79-593F-4286-814F-5516B22FC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2" y="3545560"/>
            <a:ext cx="4661510" cy="32211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8864D52-69DA-49CA-BCC6-729575D23433}"/>
              </a:ext>
            </a:extLst>
          </p:cNvPr>
          <p:cNvSpPr/>
          <p:nvPr/>
        </p:nvSpPr>
        <p:spPr>
          <a:xfrm>
            <a:off x="6619876" y="4322252"/>
            <a:ext cx="4680560" cy="14931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Homemade gun in Stanford student’s murder-suicide spurs question on ‘ghost guns’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C1A555D-BEC1-42C1-86E8-D930333452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0" y="25631"/>
            <a:ext cx="681038" cy="510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6FB74A-14D3-4F28-9085-B322E582A5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307" y="25011"/>
            <a:ext cx="681038" cy="495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BB574D8-B497-40BB-969E-BCDB032F79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28" y="3438050"/>
            <a:ext cx="681038" cy="536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82E896-AF23-49CA-AB09-DA4B7C3114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307" y="3458307"/>
            <a:ext cx="681038" cy="495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44E0922-873E-4880-9FAA-9C9748A8F426}"/>
              </a:ext>
            </a:extLst>
          </p:cNvPr>
          <p:cNvSpPr/>
          <p:nvPr/>
        </p:nvSpPr>
        <p:spPr>
          <a:xfrm>
            <a:off x="0" y="6109055"/>
            <a:ext cx="12192000" cy="767045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Life-threatening Consequences!</a:t>
            </a:r>
          </a:p>
        </p:txBody>
      </p:sp>
    </p:spTree>
    <p:extLst>
      <p:ext uri="{BB962C8B-B14F-4D97-AF65-F5344CB8AC3E}">
        <p14:creationId xmlns:p14="http://schemas.microsoft.com/office/powerpoint/2010/main" val="197955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EEF1-1D76-4E95-94B3-4D48C8AB2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735960"/>
            <a:ext cx="7729728" cy="1188720"/>
          </a:xfrm>
        </p:spPr>
        <p:txBody>
          <a:bodyPr/>
          <a:lstStyle/>
          <a:p>
            <a:r>
              <a:rPr lang="en-US" b="1" dirty="0"/>
              <a:t>Ideal scenario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5E5CB-77D9-4968-ACA4-23E513901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4575" y="2638044"/>
            <a:ext cx="9268775" cy="3101983"/>
          </a:xfrm>
        </p:spPr>
        <p:txBody>
          <a:bodyPr>
            <a:normAutofit/>
          </a:bodyPr>
          <a:lstStyle/>
          <a:p>
            <a:r>
              <a:rPr lang="en-US" sz="2400" dirty="0"/>
              <a:t>In traditional setup, the fingerprint of an adversary can identify him/her.</a:t>
            </a:r>
          </a:p>
          <a:p>
            <a:endParaRPr lang="en-US" sz="2400" dirty="0"/>
          </a:p>
          <a:p>
            <a:r>
              <a:rPr lang="en-US" sz="2400" dirty="0"/>
              <a:t>The product contains a </a:t>
            </a:r>
            <a:r>
              <a:rPr lang="en-US" sz="2400" dirty="0">
                <a:solidFill>
                  <a:schemeClr val="accent6"/>
                </a:solidFill>
              </a:rPr>
              <a:t>unique fingerprint </a:t>
            </a:r>
            <a:r>
              <a:rPr lang="en-US" sz="2400" dirty="0"/>
              <a:t>derived from its source 3D printer.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6DDF43E-080B-4586-BF80-B7600029ABAA}"/>
              </a:ext>
            </a:extLst>
          </p:cNvPr>
          <p:cNvSpPr/>
          <p:nvPr/>
        </p:nvSpPr>
        <p:spPr>
          <a:xfrm>
            <a:off x="1228649" y="4763274"/>
            <a:ext cx="9857739" cy="1167759"/>
          </a:xfrm>
          <a:prstGeom prst="roundRect">
            <a:avLst/>
          </a:prstGeom>
          <a:solidFill>
            <a:schemeClr val="accent3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The fingerprint is pertinent to all 3D printed products universally.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Works for existing 3D printers without any modifications. </a:t>
            </a:r>
          </a:p>
        </p:txBody>
      </p:sp>
      <p:pic>
        <p:nvPicPr>
          <p:cNvPr id="7" name="Picture 6" descr="A picture containing person, indoor, bubble, man&#10;&#10;Description generated with high confidence">
            <a:extLst>
              <a:ext uri="{FF2B5EF4-FFF2-40B4-BE49-F238E27FC236}">
                <a16:creationId xmlns:a16="http://schemas.microsoft.com/office/drawing/2014/main" id="{BA0F0ADC-46DA-4710-A70E-8CA84A080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518" y="3550289"/>
            <a:ext cx="4572001" cy="2571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B358660-A003-47BA-8444-775E95A84863}"/>
              </a:ext>
            </a:extLst>
          </p:cNvPr>
          <p:cNvSpPr txBox="1">
            <a:spLocks/>
          </p:cNvSpPr>
          <p:nvPr/>
        </p:nvSpPr>
        <p:spPr>
          <a:xfrm>
            <a:off x="11253039" y="6225537"/>
            <a:ext cx="604403" cy="46166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33B42-7403-4F61-9019-691EF111B0D0}" type="slidenum">
              <a:rPr lang="en-US" sz="1400" smtClean="0"/>
              <a:pPr/>
              <a:t>8</a:t>
            </a:fld>
            <a:r>
              <a:rPr lang="en-US" sz="1400"/>
              <a:t>/24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3931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D3C5E-A2C8-42D2-B5A5-5E657592D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4345" y="458224"/>
            <a:ext cx="7729728" cy="1188720"/>
          </a:xfrm>
        </p:spPr>
        <p:txBody>
          <a:bodyPr/>
          <a:lstStyle/>
          <a:p>
            <a:r>
              <a:rPr lang="en-US" b="1" dirty="0"/>
              <a:t>Our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14C14-32DE-4984-9E27-2E3E7B759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642" y="2102556"/>
            <a:ext cx="8598716" cy="4481124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3D printer would possess a </a:t>
            </a:r>
            <a:r>
              <a:rPr lang="en-US" sz="2600" dirty="0">
                <a:solidFill>
                  <a:schemeClr val="accent6"/>
                </a:solidFill>
              </a:rPr>
              <a:t>unique fingerprint</a:t>
            </a:r>
            <a:r>
              <a:rPr lang="en-US" sz="2600" dirty="0"/>
              <a:t>.</a:t>
            </a:r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Fingerprint is </a:t>
            </a:r>
            <a:r>
              <a:rPr lang="en-US" sz="2600" dirty="0">
                <a:solidFill>
                  <a:schemeClr val="tx1"/>
                </a:solidFill>
              </a:rPr>
              <a:t>universal and </a:t>
            </a:r>
            <a:r>
              <a:rPr lang="en-US" sz="2600" dirty="0">
                <a:solidFill>
                  <a:schemeClr val="accent6"/>
                </a:solidFill>
              </a:rPr>
              <a:t>cannot be spoofed </a:t>
            </a:r>
            <a:r>
              <a:rPr lang="en-US" sz="2600" dirty="0"/>
              <a:t>by attackers.</a:t>
            </a:r>
            <a:br>
              <a:rPr lang="en-US" sz="2600" dirty="0"/>
            </a:br>
            <a:r>
              <a:rPr lang="en-US" dirty="0"/>
              <a:t>              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 descr="A close up of a device&#10;&#10;Description generated with high confidence">
            <a:extLst>
              <a:ext uri="{FF2B5EF4-FFF2-40B4-BE49-F238E27FC236}">
                <a16:creationId xmlns:a16="http://schemas.microsoft.com/office/drawing/2014/main" id="{1A37F437-B704-42E0-8992-53BAF78CF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6" r="37936"/>
          <a:stretch/>
        </p:blipFill>
        <p:spPr>
          <a:xfrm>
            <a:off x="6599626" y="3761634"/>
            <a:ext cx="904000" cy="658622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:a16="http://schemas.microsoft.com/office/drawing/2014/main" id="{E19CE1BB-CE84-42FB-814A-4309F5CDC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0929">
            <a:off x="2872851" y="4064421"/>
            <a:ext cx="2256358" cy="1653588"/>
          </a:xfrm>
          <a:prstGeom prst="rect">
            <a:avLst/>
          </a:prstGeom>
        </p:spPr>
      </p:pic>
      <p:pic>
        <p:nvPicPr>
          <p:cNvPr id="17" name="Picture 16" descr="A close up of a gun&#10;&#10;Description generated with high confidence">
            <a:extLst>
              <a:ext uri="{FF2B5EF4-FFF2-40B4-BE49-F238E27FC236}">
                <a16:creationId xmlns:a16="http://schemas.microsoft.com/office/drawing/2014/main" id="{B8F30C27-2F21-4309-857D-9649EE68F8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3511">
            <a:off x="2759941" y="3886991"/>
            <a:ext cx="769887" cy="769887"/>
          </a:xfrm>
          <a:prstGeom prst="rect">
            <a:avLst/>
          </a:prstGeom>
        </p:spPr>
      </p:pic>
      <p:pic>
        <p:nvPicPr>
          <p:cNvPr id="19" name="Picture 18" descr="A close up of a device&#10;&#10;Description generated with high confidence">
            <a:extLst>
              <a:ext uri="{FF2B5EF4-FFF2-40B4-BE49-F238E27FC236}">
                <a16:creationId xmlns:a16="http://schemas.microsoft.com/office/drawing/2014/main" id="{C75C348D-39D3-4EB8-B261-562B42B0D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7287">
            <a:off x="8130553" y="3931938"/>
            <a:ext cx="1230847" cy="66649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56073DA-925C-47BF-95B7-125C5163E56A}"/>
              </a:ext>
            </a:extLst>
          </p:cNvPr>
          <p:cNvSpPr/>
          <p:nvPr/>
        </p:nvSpPr>
        <p:spPr>
          <a:xfrm>
            <a:off x="2651127" y="3722666"/>
            <a:ext cx="2560570" cy="1610853"/>
          </a:xfrm>
          <a:prstGeom prst="roundRect">
            <a:avLst/>
          </a:prstGeom>
          <a:noFill/>
          <a:ln w="95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A895DD1-5476-4F18-9846-87003FB64B3F}"/>
              </a:ext>
            </a:extLst>
          </p:cNvPr>
          <p:cNvSpPr/>
          <p:nvPr/>
        </p:nvSpPr>
        <p:spPr>
          <a:xfrm>
            <a:off x="6469245" y="3733707"/>
            <a:ext cx="2874259" cy="1599811"/>
          </a:xfrm>
          <a:prstGeom prst="roundRect">
            <a:avLst/>
          </a:prstGeom>
          <a:noFill/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picture containing phasianid, gallinaceous bird, sunset, dark&#10;&#10;Description generated with high confidence">
            <a:extLst>
              <a:ext uri="{FF2B5EF4-FFF2-40B4-BE49-F238E27FC236}">
                <a16:creationId xmlns:a16="http://schemas.microsoft.com/office/drawing/2014/main" id="{6D0E17D2-60B5-4EA9-BCB0-9866DFD56A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403" y="3884728"/>
            <a:ext cx="868751" cy="1229284"/>
          </a:xfrm>
          <a:prstGeom prst="rect">
            <a:avLst/>
          </a:prstGeom>
        </p:spPr>
      </p:pic>
      <p:pic>
        <p:nvPicPr>
          <p:cNvPr id="31" name="Picture 30" descr="A picture containing indoor, wall, white&#10;&#10;Description generated with high confidence">
            <a:extLst>
              <a:ext uri="{FF2B5EF4-FFF2-40B4-BE49-F238E27FC236}">
                <a16:creationId xmlns:a16="http://schemas.microsoft.com/office/drawing/2014/main" id="{0E2BA018-C75B-4EA8-8007-BF672F461D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022" y="2508824"/>
            <a:ext cx="982394" cy="14002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8E26F5A-B49D-48BB-BD96-F36611F1D2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304" y="2587359"/>
            <a:ext cx="1522749" cy="1522749"/>
          </a:xfrm>
          <a:prstGeom prst="rect">
            <a:avLst/>
          </a:prstGeom>
        </p:spPr>
      </p:pic>
      <p:pic>
        <p:nvPicPr>
          <p:cNvPr id="46" name="Picture 4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07E521F-3907-4B7B-A498-5428AEA9E8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52" y="4004429"/>
            <a:ext cx="782010" cy="1036617"/>
          </a:xfrm>
          <a:prstGeom prst="rect">
            <a:avLst/>
          </a:prstGeom>
        </p:spPr>
      </p:pic>
      <p:pic>
        <p:nvPicPr>
          <p:cNvPr id="48" name="Picture 47" descr="A close up of a coral&#10;&#10;Description generated with high confidence">
            <a:extLst>
              <a:ext uri="{FF2B5EF4-FFF2-40B4-BE49-F238E27FC236}">
                <a16:creationId xmlns:a16="http://schemas.microsoft.com/office/drawing/2014/main" id="{B681A654-6D21-41C4-8733-93AE2ED100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683" y="3948806"/>
            <a:ext cx="1113461" cy="111346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AEE854D-634F-4B62-AD6F-C3F394E6A0A2}"/>
              </a:ext>
            </a:extLst>
          </p:cNvPr>
          <p:cNvSpPr txBox="1"/>
          <p:nvPr/>
        </p:nvSpPr>
        <p:spPr>
          <a:xfrm>
            <a:off x="6948666" y="5008681"/>
            <a:ext cx="191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Common Features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0EF5E76-C8CB-44EE-A434-E044E2049A0C}"/>
              </a:ext>
            </a:extLst>
          </p:cNvPr>
          <p:cNvSpPr txBox="1"/>
          <p:nvPr/>
        </p:nvSpPr>
        <p:spPr>
          <a:xfrm>
            <a:off x="3003935" y="5018206"/>
            <a:ext cx="198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Common Features</a:t>
            </a:r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755D1731-D621-4B63-A5CD-2A546D614092}"/>
              </a:ext>
            </a:extLst>
          </p:cNvPr>
          <p:cNvSpPr/>
          <p:nvPr/>
        </p:nvSpPr>
        <p:spPr>
          <a:xfrm>
            <a:off x="6364478" y="4420256"/>
            <a:ext cx="270922" cy="10141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35D1DC4D-4C2D-4270-AE93-D52C4AE613E2}"/>
              </a:ext>
            </a:extLst>
          </p:cNvPr>
          <p:cNvSpPr/>
          <p:nvPr/>
        </p:nvSpPr>
        <p:spPr>
          <a:xfrm rot="10800000">
            <a:off x="5021292" y="4413652"/>
            <a:ext cx="264412" cy="10801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47F234D-0F45-4014-AEC7-6CCBA50CBF30}"/>
              </a:ext>
            </a:extLst>
          </p:cNvPr>
          <p:cNvSpPr/>
          <p:nvPr/>
        </p:nvSpPr>
        <p:spPr>
          <a:xfrm>
            <a:off x="5265970" y="4202450"/>
            <a:ext cx="1129267" cy="513640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Distinct Features</a:t>
            </a:r>
          </a:p>
        </p:txBody>
      </p:sp>
      <p:pic>
        <p:nvPicPr>
          <p:cNvPr id="8" name="Picture 7" descr="A picture containing dark, wire&#10;&#10;Description generated with high confidence">
            <a:extLst>
              <a:ext uri="{FF2B5EF4-FFF2-40B4-BE49-F238E27FC236}">
                <a16:creationId xmlns:a16="http://schemas.microsoft.com/office/drawing/2014/main" id="{B3ECE849-4D99-48DC-A350-9D1DB026E5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8646">
            <a:off x="7865304" y="4021989"/>
            <a:ext cx="1034096" cy="1027248"/>
          </a:xfrm>
          <a:prstGeom prst="rect">
            <a:avLst/>
          </a:prstGeom>
        </p:spPr>
      </p:pic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411AA003-9590-4406-A6A5-D299BFC5433A}"/>
              </a:ext>
            </a:extLst>
          </p:cNvPr>
          <p:cNvSpPr txBox="1">
            <a:spLocks/>
          </p:cNvSpPr>
          <p:nvPr/>
        </p:nvSpPr>
        <p:spPr>
          <a:xfrm>
            <a:off x="11253039" y="6225537"/>
            <a:ext cx="604403" cy="46166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33B42-7403-4F61-9019-691EF111B0D0}" type="slidenum">
              <a:rPr lang="en-US" sz="1400" smtClean="0"/>
              <a:pPr/>
              <a:t>9</a:t>
            </a:fld>
            <a:r>
              <a:rPr lang="en-US" sz="1400"/>
              <a:t>/24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213853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2533</Words>
  <Application>Microsoft Office PowerPoint</Application>
  <PresentationFormat>Widescreen</PresentationFormat>
  <Paragraphs>416</Paragraphs>
  <Slides>36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Cambria Math</vt:lpstr>
      <vt:lpstr>Gill Sans MT</vt:lpstr>
      <vt:lpstr>Wingdings</vt:lpstr>
      <vt:lpstr>Parcel</vt:lpstr>
      <vt:lpstr>PrinTracker: Fingerprinting 3D Printers using Commodity Scanners</vt:lpstr>
      <vt:lpstr>3d printing</vt:lpstr>
      <vt:lpstr>3D Printing Market</vt:lpstr>
      <vt:lpstr>Advancement of 3d Printing</vt:lpstr>
      <vt:lpstr>User: The new manufacturer!</vt:lpstr>
      <vt:lpstr>The rise of threats</vt:lpstr>
      <vt:lpstr>PowerPoint Presentation</vt:lpstr>
      <vt:lpstr>Ideal scenario</vt:lpstr>
      <vt:lpstr>Our Vision</vt:lpstr>
      <vt:lpstr>Putting it together</vt:lpstr>
      <vt:lpstr>Is the fingerprint really present?</vt:lpstr>
      <vt:lpstr>Hardware Imperfections exists!</vt:lpstr>
      <vt:lpstr>Integrated Effect</vt:lpstr>
      <vt:lpstr>Modeling the fingerprint</vt:lpstr>
      <vt:lpstr>ID Provenance Method</vt:lpstr>
      <vt:lpstr>What if only one texture is availabl-e?</vt:lpstr>
      <vt:lpstr>What if the printer is not identifi-ED?</vt:lpstr>
      <vt:lpstr>Can the fingerprint be spoofed?</vt:lpstr>
      <vt:lpstr>What if attacker obtains similar 3D printer? (1/3)</vt:lpstr>
      <vt:lpstr>What if attacker obtains the specifications? (2/3)</vt:lpstr>
      <vt:lpstr>Before leaving the crime scene… (3/3)</vt:lpstr>
      <vt:lpstr>Can we do better?</vt:lpstr>
      <vt:lpstr>Conclusion</vt:lpstr>
      <vt:lpstr>Thank you!</vt:lpstr>
      <vt:lpstr>Advancement of 3d Printing</vt:lpstr>
      <vt:lpstr>How to protect against such threats?</vt:lpstr>
      <vt:lpstr>The Rise of Threats </vt:lpstr>
      <vt:lpstr>Benefits of 3d printing</vt:lpstr>
      <vt:lpstr>Contributions</vt:lpstr>
      <vt:lpstr>Agenda</vt:lpstr>
      <vt:lpstr>Motivation: the Advent of 3D printer security</vt:lpstr>
      <vt:lpstr>Threat model: Identifying attackers through fingerprint</vt:lpstr>
      <vt:lpstr>Methodology: Texture Variations from hardware imperfections</vt:lpstr>
      <vt:lpstr>Texture characterization: Modeling Fingerprint on Object surface</vt:lpstr>
      <vt:lpstr>System overview: using fingerprint to identify 3d printers</vt:lpstr>
      <vt:lpstr>What if attacker obtains similar 3D printer? (1/3)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PrinTracker: Fingerprinting 3D Printers using Commodity Scanners</dc:title>
  <dc:creator>Aditya Rathore</dc:creator>
  <cp:lastModifiedBy>Aditya Rathore</cp:lastModifiedBy>
  <cp:revision>38</cp:revision>
  <dcterms:created xsi:type="dcterms:W3CDTF">2018-10-04T15:22:11Z</dcterms:created>
  <dcterms:modified xsi:type="dcterms:W3CDTF">2018-10-04T21:48:16Z</dcterms:modified>
</cp:coreProperties>
</file>